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docx" ContentType="application/vnd.openxmlformats-officedocument.wordprocessingml.documen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6"/>
  </p:notesMasterIdLst>
  <p:sldIdLst>
    <p:sldId id="721" r:id="rId4"/>
    <p:sldId id="723" r:id="rId5"/>
    <p:sldId id="750" r:id="rId7"/>
    <p:sldId id="703" r:id="rId8"/>
    <p:sldId id="1129" r:id="rId9"/>
    <p:sldId id="1128" r:id="rId10"/>
    <p:sldId id="1131" r:id="rId11"/>
    <p:sldId id="1132" r:id="rId12"/>
    <p:sldId id="1214" r:id="rId13"/>
    <p:sldId id="1215" r:id="rId14"/>
    <p:sldId id="1216" r:id="rId15"/>
    <p:sldId id="1134" r:id="rId16"/>
    <p:sldId id="1135" r:id="rId17"/>
    <p:sldId id="1136" r:id="rId18"/>
    <p:sldId id="1137" r:id="rId19"/>
    <p:sldId id="1138" r:id="rId20"/>
    <p:sldId id="1139" r:id="rId21"/>
    <p:sldId id="1211" r:id="rId22"/>
    <p:sldId id="1217" r:id="rId23"/>
    <p:sldId id="1218" r:id="rId24"/>
    <p:sldId id="1223" r:id="rId25"/>
    <p:sldId id="1224" r:id="rId26"/>
    <p:sldId id="1221" r:id="rId27"/>
    <p:sldId id="1222" r:id="rId28"/>
    <p:sldId id="1225" r:id="rId29"/>
    <p:sldId id="1226" r:id="rId30"/>
    <p:sldId id="751" r:id="rId31"/>
    <p:sldId id="1228" r:id="rId32"/>
    <p:sldId id="1055" r:id="rId33"/>
    <p:sldId id="1227" r:id="rId34"/>
    <p:sldId id="1229" r:id="rId35"/>
    <p:sldId id="1232" r:id="rId36"/>
    <p:sldId id="1233" r:id="rId37"/>
    <p:sldId id="1234" r:id="rId38"/>
    <p:sldId id="1276" r:id="rId39"/>
    <p:sldId id="1277" r:id="rId40"/>
    <p:sldId id="1279" r:id="rId41"/>
    <p:sldId id="1281" r:id="rId42"/>
    <p:sldId id="1282" r:id="rId43"/>
    <p:sldId id="1283" r:id="rId44"/>
    <p:sldId id="1284" r:id="rId45"/>
    <p:sldId id="1290" r:id="rId46"/>
    <p:sldId id="1292" r:id="rId47"/>
    <p:sldId id="1293" r:id="rId48"/>
    <p:sldId id="1294" r:id="rId49"/>
    <p:sldId id="1295" r:id="rId50"/>
    <p:sldId id="1287" r:id="rId51"/>
    <p:sldId id="1288" r:id="rId52"/>
    <p:sldId id="1289" r:id="rId53"/>
    <p:sldId id="1296" r:id="rId54"/>
    <p:sldId id="1297" r:id="rId55"/>
    <p:sldId id="1299" r:id="rId56"/>
    <p:sldId id="1300" r:id="rId57"/>
    <p:sldId id="1301" r:id="rId58"/>
    <p:sldId id="1302" r:id="rId59"/>
    <p:sldId id="1303" r:id="rId60"/>
    <p:sldId id="1304" r:id="rId61"/>
    <p:sldId id="1306" r:id="rId62"/>
    <p:sldId id="1307" r:id="rId63"/>
    <p:sldId id="1308" r:id="rId64"/>
    <p:sldId id="1309" r:id="rId65"/>
    <p:sldId id="1310" r:id="rId66"/>
    <p:sldId id="1311" r:id="rId67"/>
    <p:sldId id="1312" r:id="rId68"/>
    <p:sldId id="1313" r:id="rId69"/>
    <p:sldId id="1314" r:id="rId70"/>
    <p:sldId id="1315" r:id="rId71"/>
    <p:sldId id="1316" r:id="rId72"/>
    <p:sldId id="1317" r:id="rId73"/>
    <p:sldId id="1318" r:id="rId74"/>
    <p:sldId id="1319" r:id="rId75"/>
    <p:sldId id="1320" r:id="rId76"/>
    <p:sldId id="824" r:id="rId77"/>
    <p:sldId id="1321" r:id="rId78"/>
    <p:sldId id="1322" r:id="rId79"/>
    <p:sldId id="1323" r:id="rId80"/>
    <p:sldId id="1324" r:id="rId81"/>
    <p:sldId id="1329" r:id="rId82"/>
    <p:sldId id="1330" r:id="rId83"/>
    <p:sldId id="1331" r:id="rId84"/>
    <p:sldId id="1332" r:id="rId85"/>
    <p:sldId id="1333" r:id="rId86"/>
    <p:sldId id="1325" r:id="rId87"/>
    <p:sldId id="1326" r:id="rId88"/>
    <p:sldId id="1334" r:id="rId89"/>
    <p:sldId id="1335" r:id="rId90"/>
    <p:sldId id="1340" r:id="rId91"/>
    <p:sldId id="1341" r:id="rId92"/>
    <p:sldId id="1327" r:id="rId93"/>
    <p:sldId id="1328" r:id="rId94"/>
    <p:sldId id="1336" r:id="rId95"/>
    <p:sldId id="1337" r:id="rId96"/>
    <p:sldId id="1338" r:id="rId97"/>
    <p:sldId id="1339" r:id="rId98"/>
    <p:sldId id="1084" r:id="rId99"/>
    <p:sldId id="722" r:id="rId100"/>
  </p:sldIdLst>
  <p:sldSz cx="12192000" cy="6858000"/>
  <p:notesSz cx="6807200" cy="9939020"/>
  <p:custDataLst>
    <p:tags r:id="rId10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834" y="114"/>
      </p:cViewPr>
      <p:guideLst>
        <p:guide orient="horz" pos="1941"/>
        <p:guide pos="380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notesMaster" Target="notesMasters/notesMaster1.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4" Type="http://schemas.openxmlformats.org/officeDocument/2006/relationships/tags" Target="tags/tag26.xml"/><Relationship Id="rId103" Type="http://schemas.openxmlformats.org/officeDocument/2006/relationships/tableStyles" Target="tableStyles.xml"/><Relationship Id="rId102" Type="http://schemas.openxmlformats.org/officeDocument/2006/relationships/viewProps" Target="viewProps.xml"/><Relationship Id="rId101" Type="http://schemas.openxmlformats.org/officeDocument/2006/relationships/presProps" Target="presProps.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5#3">
  <dgm:title val=""/>
  <dgm:desc val=""/>
  <dgm:catLst>
    <dgm:cat type="accent1" pri="11500"/>
  </dgm:catLst>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28EB01FB-B59D-41F1-9A80-E90B6ACF90AC}" type="doc">
      <dgm:prSet loTypeId="process" loCatId="process" qsTypeId="urn:microsoft.com/office/officeart/2005/8/quickstyle/simple1#41" qsCatId="simple" csTypeId="urn:microsoft.com/office/officeart/2005/8/colors/accent1_5#3" csCatId="accent1" phldr="1"/>
      <dgm:spPr/>
    </dgm:pt>
    <dgm:pt modelId="{AD77C8AD-009A-402F-B5E0-2111E0BF943A}">
      <dgm:prSet phldrT="[文本]" phldr="0" custT="0"/>
      <dgm:spPr/>
      <dgm:t>
        <a:bodyPr vert="horz" wrap="square"/>
        <a:p>
          <a:pPr>
            <a:lnSpc>
              <a:spcPct val="100000"/>
            </a:lnSpc>
            <a:spcBef>
              <a:spcPct val="0"/>
            </a:spcBef>
            <a:spcAft>
              <a:spcPct val="35000"/>
            </a:spcAft>
          </a:pPr>
          <a:r>
            <a:rPr lang="zh-CN" altLang="en-US" b="1" dirty="0">
              <a:ea typeface="宋体" panose="02010600030101010101" pitchFamily="2" charset="-122"/>
            </a:rPr>
            <a:t>确定</a:t>
          </a:r>
          <a:r>
            <a:rPr lang="zh-CN" altLang="en-US" b="1" dirty="0">
              <a:ea typeface="宋体" panose="02010600030101010101" pitchFamily="2" charset="-122"/>
            </a:rPr>
            <a:t>评估</a:t>
          </a:r>
          <a:r>
            <a:rPr lang="zh-CN" altLang="en-US" b="1" dirty="0">
              <a:ea typeface="宋体" panose="02010600030101010101" pitchFamily="2" charset="-122"/>
            </a:rPr>
            <a:t>对象</a:t>
          </a:r>
          <a:r>
            <a:rPr lang="zh-CN" altLang="en-US" b="1" dirty="0">
              <a:ea typeface="宋体" panose="02010600030101010101" pitchFamily="2" charset="-122"/>
            </a:rPr>
            <a:t/>
          </a:r>
          <a:endParaRPr lang="zh-CN" altLang="en-US" b="1" dirty="0">
            <a:ea typeface="宋体" panose="02010600030101010101" pitchFamily="2" charset="-122"/>
          </a:endParaRPr>
        </a:p>
      </dgm:t>
    </dgm:pt>
    <dgm:pt modelId="{DAC24546-75C4-4D3F-9562-2A64281ACC0F}" cxnId="{5803D01A-6538-4B17-9790-BEEA66A2B3D1}" type="parTrans">
      <dgm:prSet/>
      <dgm:spPr/>
      <dgm:t>
        <a:bodyPr/>
        <a:lstStyle/>
        <a:p>
          <a:endParaRPr lang="zh-CN" altLang="en-US"/>
        </a:p>
      </dgm:t>
    </dgm:pt>
    <dgm:pt modelId="{A4248A7A-B354-44D8-927B-B41643CF2976}" cxnId="{5803D01A-6538-4B17-9790-BEEA66A2B3D1}" type="sibTrans">
      <dgm:prSet/>
      <dgm:spPr/>
      <dgm:t>
        <a:bodyPr/>
        <a:lstStyle/>
        <a:p>
          <a:endParaRPr lang="zh-CN" altLang="en-US"/>
        </a:p>
      </dgm:t>
    </dgm:pt>
    <dgm:pt modelId="{FB5681C9-CB0F-41FD-AEA9-7BFC40E23C8C}">
      <dgm:prSet phldrT="[文本]" phldr="0" custT="0"/>
      <dgm:spPr/>
      <dgm:t>
        <a:bodyPr vert="horz" wrap="square"/>
        <a:p>
          <a:pPr>
            <a:lnSpc>
              <a:spcPct val="100000"/>
            </a:lnSpc>
            <a:spcBef>
              <a:spcPct val="0"/>
            </a:spcBef>
            <a:spcAft>
              <a:spcPct val="35000"/>
            </a:spcAft>
          </a:pPr>
          <a:r>
            <a:rPr lang="zh-CN" altLang="en-US" b="1" dirty="0">
              <a:ea typeface="宋体" panose="02010600030101010101" pitchFamily="2" charset="-122"/>
            </a:rPr>
            <a:t>成立</a:t>
          </a:r>
          <a:r>
            <a:rPr lang="zh-CN" altLang="en-US" b="1" dirty="0">
              <a:ea typeface="宋体" panose="02010600030101010101" pitchFamily="2" charset="-122"/>
            </a:rPr>
            <a:t>评估</a:t>
          </a:r>
          <a:r>
            <a:rPr lang="zh-CN" altLang="en-US" b="1" dirty="0">
              <a:ea typeface="宋体" panose="02010600030101010101" pitchFamily="2" charset="-122"/>
            </a:rPr>
            <a:t>组</a:t>
          </a:r>
          <a:r>
            <a:rPr lang="zh-CN" altLang="en-US" b="1" dirty="0">
              <a:ea typeface="宋体" panose="02010600030101010101" pitchFamily="2" charset="-122"/>
            </a:rPr>
            <a:t/>
          </a:r>
          <a:endParaRPr lang="zh-CN" altLang="en-US" b="1" dirty="0">
            <a:ea typeface="宋体" panose="02010600030101010101" pitchFamily="2" charset="-122"/>
          </a:endParaRPr>
        </a:p>
      </dgm:t>
    </dgm:pt>
    <dgm:pt modelId="{096E85A9-8284-429C-B1F9-0909BC0F4BB9}" cxnId="{F7677619-5419-43D2-B1D8-F7BC4D7E6D01}" type="parTrans">
      <dgm:prSet/>
      <dgm:spPr/>
      <dgm:t>
        <a:bodyPr/>
        <a:lstStyle/>
        <a:p>
          <a:endParaRPr lang="zh-CN" altLang="en-US"/>
        </a:p>
      </dgm:t>
    </dgm:pt>
    <dgm:pt modelId="{5A50FC61-1156-45F1-A502-C65F1E14EAF6}" cxnId="{F7677619-5419-43D2-B1D8-F7BC4D7E6D01}" type="sibTrans">
      <dgm:prSet/>
      <dgm:spPr/>
      <dgm:t>
        <a:bodyPr/>
        <a:lstStyle/>
        <a:p>
          <a:endParaRPr lang="zh-CN" altLang="en-US"/>
        </a:p>
      </dgm:t>
    </dgm:pt>
    <dgm:pt modelId="{20883C86-D0FA-4E81-9690-7054DEB6041F}">
      <dgm:prSet phldr="0" custT="0"/>
      <dgm:spPr/>
      <dgm:t>
        <a:bodyPr vert="horz" wrap="square"/>
        <a:p>
          <a:pPr marR="0" defTabSz="914400" eaLnBrk="1" fontAlgn="auto" latinLnBrk="0" hangingPunct="1">
            <a:lnSpc>
              <a:spcPct val="100000"/>
            </a:lnSpc>
            <a:spcBef>
              <a:spcPts val="0"/>
            </a:spcBef>
            <a:spcAft>
              <a:spcPts val="0"/>
            </a:spcAft>
            <a:buClrTx/>
            <a:buSzTx/>
            <a:buFontTx/>
          </a:pPr>
          <a:r>
            <a:rPr lang="zh-CN" altLang="en-US" b="1" dirty="0">
              <a:ea typeface="宋体" panose="02010600030101010101" pitchFamily="2" charset="-122"/>
            </a:rPr>
            <a:t>开展</a:t>
          </a:r>
          <a:r>
            <a:rPr lang="zh-CN" altLang="en-US" b="1" dirty="0">
              <a:ea typeface="宋体" panose="02010600030101010101" pitchFamily="2" charset="-122"/>
            </a:rPr>
            <a:t>前期</a:t>
          </a:r>
          <a:r>
            <a:rPr lang="zh-CN" altLang="en-US" b="1" dirty="0">
              <a:ea typeface="宋体" panose="02010600030101010101" pitchFamily="2" charset="-122"/>
            </a:rPr>
            <a:t>调研</a:t>
          </a:r>
          <a:r>
            <a:rPr lang="zh-CN" altLang="en-US" dirty="0"/>
            <a:t/>
          </a:r>
          <a:endParaRPr lang="zh-CN" altLang="en-US" dirty="0"/>
        </a:p>
      </dgm:t>
    </dgm:pt>
    <dgm:pt modelId="{E95C926A-4529-4A55-9969-888C28043272}" cxnId="{DDB9B302-2AFC-4A16-BD63-89F52B70BC20}" type="parTrans">
      <dgm:prSet/>
      <dgm:spPr/>
      <dgm:t>
        <a:bodyPr/>
        <a:lstStyle/>
        <a:p>
          <a:endParaRPr lang="zh-CN" altLang="en-US"/>
        </a:p>
      </dgm:t>
    </dgm:pt>
    <dgm:pt modelId="{76185916-360D-4789-AA74-2C91E611C39E}" cxnId="{DDB9B302-2AFC-4A16-BD63-89F52B70BC20}" type="sibTrans">
      <dgm:prSet/>
      <dgm:spPr/>
      <dgm:t>
        <a:bodyPr/>
        <a:lstStyle/>
        <a:p>
          <a:endParaRPr lang="zh-CN" altLang="en-US"/>
        </a:p>
      </dgm:t>
    </dgm:pt>
    <dgm:pt modelId="{06D381CB-9982-476D-BCD3-1617E433171E}">
      <dgm:prSet phldr="0" custT="0"/>
      <dgm:spPr/>
      <dgm:t>
        <a:bodyPr vert="horz" wrap="square"/>
        <a:p>
          <a:pPr>
            <a:lnSpc>
              <a:spcPct val="100000"/>
            </a:lnSpc>
            <a:spcBef>
              <a:spcPct val="0"/>
            </a:spcBef>
            <a:spcAft>
              <a:spcPct val="35000"/>
            </a:spcAft>
          </a:pPr>
          <a:r>
            <a:rPr lang="zh-CN" altLang="en-US" b="1" dirty="0">
              <a:ea typeface="宋体" panose="02010600030101010101" pitchFamily="2" charset="-122"/>
            </a:rPr>
            <a:t>制定</a:t>
          </a:r>
          <a:r>
            <a:rPr lang="zh-CN" altLang="en-US" b="1" dirty="0">
              <a:ea typeface="宋体" panose="02010600030101010101" pitchFamily="2" charset="-122"/>
            </a:rPr>
            <a:t>评估</a:t>
          </a:r>
          <a:r>
            <a:rPr lang="zh-CN" altLang="en-US" b="1" dirty="0">
              <a:ea typeface="宋体" panose="02010600030101010101" pitchFamily="2" charset="-122"/>
            </a:rPr>
            <a:t>指标</a:t>
          </a:r>
          <a:r>
            <a:rPr lang="zh-CN" altLang="en-US" b="1" dirty="0">
              <a:ea typeface="宋体" panose="02010600030101010101" pitchFamily="2" charset="-122"/>
            </a:rPr>
            <a:t>体系</a:t>
          </a:r>
          <a:r>
            <a:rPr lang="zh-CN" altLang="en-US" b="1" dirty="0">
              <a:ea typeface="宋体" panose="02010600030101010101" pitchFamily="2" charset="-122"/>
            </a:rPr>
            <a:t/>
          </a:r>
          <a:endParaRPr lang="zh-CN" altLang="en-US" b="1" dirty="0">
            <a:ea typeface="宋体" panose="02010600030101010101" pitchFamily="2" charset="-122"/>
          </a:endParaRPr>
        </a:p>
      </dgm:t>
    </dgm:pt>
    <dgm:pt modelId="{66179A72-3D44-49D7-90D4-03841232450E}" cxnId="{E65ADD3F-6B00-4CD9-A9BB-F0F926B4E252}" type="parTrans">
      <dgm:prSet/>
      <dgm:spPr/>
      <dgm:t>
        <a:bodyPr/>
        <a:lstStyle/>
        <a:p>
          <a:endParaRPr lang="zh-CN" altLang="en-US"/>
        </a:p>
      </dgm:t>
    </dgm:pt>
    <dgm:pt modelId="{57F0C80A-4C77-41E9-8ACF-02723026916A}" cxnId="{E65ADD3F-6B00-4CD9-A9BB-F0F926B4E252}" type="sibTrans">
      <dgm:prSet/>
      <dgm:spPr/>
      <dgm:t>
        <a:bodyPr/>
        <a:lstStyle/>
        <a:p>
          <a:endParaRPr lang="zh-CN" altLang="en-US"/>
        </a:p>
      </dgm:t>
    </dgm:pt>
    <dgm:pt modelId="{5AD3C317-46EF-46EF-83C7-8A221C6FDF3F}">
      <dgm:prSet phldr="0" custT="0"/>
      <dgm:spPr/>
      <dgm:t>
        <a:bodyPr vert="horz" wrap="square"/>
        <a:p>
          <a:pPr>
            <a:lnSpc>
              <a:spcPct val="100000"/>
            </a:lnSpc>
            <a:spcBef>
              <a:spcPct val="0"/>
            </a:spcBef>
            <a:spcAft>
              <a:spcPct val="35000"/>
            </a:spcAft>
          </a:pPr>
          <a:r>
            <a:rPr lang="zh-CN" altLang="en-US" b="1" dirty="0">
              <a:ea typeface="宋体" panose="02010600030101010101" pitchFamily="2" charset="-122"/>
            </a:rPr>
            <a:t>确定</a:t>
          </a:r>
          <a:r>
            <a:rPr lang="zh-CN" altLang="en-US" b="1" dirty="0">
              <a:ea typeface="宋体" panose="02010600030101010101" pitchFamily="2" charset="-122"/>
            </a:rPr>
            <a:t>评估</a:t>
          </a:r>
          <a:r>
            <a:rPr lang="zh-CN" altLang="en-US" b="1" dirty="0">
              <a:ea typeface="宋体" panose="02010600030101010101" pitchFamily="2" charset="-122"/>
            </a:rPr>
            <a:t>方式</a:t>
          </a:r>
          <a:r>
            <a:rPr lang="zh-CN" altLang="en-US" b="1" dirty="0">
              <a:ea typeface="宋体" panose="02010600030101010101" pitchFamily="2" charset="-122"/>
            </a:rPr>
            <a:t>和</a:t>
          </a:r>
          <a:r>
            <a:rPr lang="zh-CN" altLang="en-US" b="1" dirty="0">
              <a:ea typeface="宋体" panose="02010600030101010101" pitchFamily="2" charset="-122"/>
            </a:rPr>
            <a:t>方法</a:t>
          </a:r>
          <a:r>
            <a:rPr lang="zh-CN" altLang="en-US" b="1" dirty="0">
              <a:ea typeface="宋体" panose="02010600030101010101" pitchFamily="2" charset="-122"/>
            </a:rPr>
            <a:t/>
          </a:r>
          <a:endParaRPr lang="zh-CN" altLang="en-US" b="1" dirty="0">
            <a:ea typeface="宋体" panose="02010600030101010101" pitchFamily="2" charset="-122"/>
          </a:endParaRPr>
        </a:p>
      </dgm:t>
    </dgm:pt>
    <dgm:pt modelId="{369CA42E-2211-4640-9265-85532BEFC238}" cxnId="{EF476CC8-FF64-45F6-8866-B51B6F5405F7}" type="parTrans">
      <dgm:prSet/>
      <dgm:spPr/>
      <dgm:t>
        <a:bodyPr/>
        <a:lstStyle/>
        <a:p>
          <a:endParaRPr lang="zh-CN" altLang="en-US"/>
        </a:p>
      </dgm:t>
    </dgm:pt>
    <dgm:pt modelId="{6BAC96BE-4565-4C49-9740-0CB099D13951}" cxnId="{EF476CC8-FF64-45F6-8866-B51B6F5405F7}" type="sibTrans">
      <dgm:prSet/>
      <dgm:spPr/>
      <dgm:t>
        <a:bodyPr/>
        <a:lstStyle/>
        <a:p>
          <a:endParaRPr lang="zh-CN" altLang="en-US"/>
        </a:p>
      </dgm:t>
    </dgm:pt>
    <dgm:pt modelId="{E3BD0FAB-A5EF-44FD-90FB-465183E2C3B1}">
      <dgm:prSet phldr="0" custT="0"/>
      <dgm:spPr/>
      <dgm:t>
        <a:bodyPr vert="horz" wrap="square"/>
        <a:p>
          <a:pPr>
            <a:lnSpc>
              <a:spcPct val="100000"/>
            </a:lnSpc>
            <a:spcBef>
              <a:spcPct val="0"/>
            </a:spcBef>
            <a:spcAft>
              <a:spcPct val="35000"/>
            </a:spcAft>
          </a:pPr>
          <a:r>
            <a:rPr lang="zh-CN" altLang="en-US" b="1" dirty="0">
              <a:ea typeface="宋体" panose="02010600030101010101" pitchFamily="2" charset="-122"/>
            </a:rPr>
            <a:t>制定</a:t>
          </a:r>
          <a:r>
            <a:rPr lang="zh-CN" altLang="en-US" b="1" dirty="0">
              <a:ea typeface="宋体" panose="02010600030101010101" pitchFamily="2" charset="-122"/>
            </a:rPr>
            <a:t>资料</a:t>
          </a:r>
          <a:r>
            <a:rPr lang="zh-CN" altLang="en-US" b="1" dirty="0">
              <a:ea typeface="宋体" panose="02010600030101010101" pitchFamily="2" charset="-122"/>
            </a:rPr>
            <a:t>清单</a:t>
          </a:r>
          <a:r>
            <a:rPr lang="zh-CN" altLang="en-US" b="1" dirty="0">
              <a:ea typeface="宋体" panose="02010600030101010101" pitchFamily="2" charset="-122"/>
            </a:rPr>
            <a:t/>
          </a:r>
          <a:endParaRPr lang="zh-CN" altLang="en-US" b="1" dirty="0">
            <a:ea typeface="宋体" panose="02010600030101010101" pitchFamily="2" charset="-122"/>
          </a:endParaRPr>
        </a:p>
      </dgm:t>
    </dgm:pt>
    <dgm:pt modelId="{77CD6E25-113B-44B5-81A3-A3A9FA088AFB}" cxnId="{0DB49FB1-8B25-47B4-BB0C-64738DC2A8D1}" type="parTrans">
      <dgm:prSet/>
      <dgm:spPr/>
      <dgm:t>
        <a:bodyPr/>
        <a:lstStyle/>
        <a:p>
          <a:endParaRPr lang="zh-CN" altLang="en-US"/>
        </a:p>
      </dgm:t>
    </dgm:pt>
    <dgm:pt modelId="{DCDCA658-B0AE-4E8E-9140-1D78CFC7CB09}" cxnId="{0DB49FB1-8B25-47B4-BB0C-64738DC2A8D1}" type="sibTrans">
      <dgm:prSet/>
      <dgm:spPr/>
      <dgm:t>
        <a:bodyPr/>
        <a:lstStyle/>
        <a:p>
          <a:endParaRPr lang="zh-CN" altLang="en-US"/>
        </a:p>
      </dgm:t>
    </dgm:pt>
    <dgm:pt modelId="{EDD7FCB2-B2EB-4D61-976F-2C86B821DFE8}">
      <dgm:prSet phldr="0" custT="0"/>
      <dgm:spPr/>
      <dgm:t>
        <a:bodyPr vert="horz" wrap="square"/>
        <a:p>
          <a:pPr>
            <a:lnSpc>
              <a:spcPct val="100000"/>
            </a:lnSpc>
            <a:spcBef>
              <a:spcPct val="0"/>
            </a:spcBef>
            <a:spcAft>
              <a:spcPct val="35000"/>
            </a:spcAft>
          </a:pPr>
          <a:r>
            <a:rPr lang="zh-CN" altLang="en-US" b="1" dirty="0">
              <a:ea typeface="宋体" panose="02010600030101010101" pitchFamily="2" charset="-122"/>
            </a:rPr>
            <a:t>制定评估工作方案</a:t>
          </a:r>
          <a:r>
            <a:rPr lang="zh-CN" altLang="en-US" b="1" dirty="0">
              <a:ea typeface="宋体" panose="02010600030101010101" pitchFamily="2" charset="-122"/>
            </a:rPr>
            <a:t/>
          </a:r>
          <a:endParaRPr lang="zh-CN" altLang="en-US" b="1" dirty="0">
            <a:ea typeface="宋体" panose="02010600030101010101" pitchFamily="2" charset="-122"/>
          </a:endParaRPr>
        </a:p>
      </dgm:t>
    </dgm:pt>
    <dgm:pt modelId="{FBC16466-C048-4E74-9BD7-5A548EF7C636}" cxnId="{D0735BD5-02BC-433E-BEC6-EF6E3BEDB589}" type="parTrans">
      <dgm:prSet/>
      <dgm:spPr/>
      <dgm:t>
        <a:bodyPr/>
        <a:lstStyle/>
        <a:p>
          <a:endParaRPr lang="zh-CN" altLang="en-US"/>
        </a:p>
      </dgm:t>
    </dgm:pt>
    <dgm:pt modelId="{04143687-02EE-4098-B420-019BCC537F30}" cxnId="{D0735BD5-02BC-433E-BEC6-EF6E3BEDB589}" type="sibTrans">
      <dgm:prSet/>
      <dgm:spPr/>
      <dgm:t>
        <a:bodyPr/>
        <a:lstStyle/>
        <a:p>
          <a:endParaRPr lang="zh-CN" altLang="en-US"/>
        </a:p>
      </dgm:t>
    </dgm:pt>
    <dgm:pt modelId="{D8FE97EE-660A-409D-8DB6-4377D1451B91}">
      <dgm:prSet phldr="0" custT="0"/>
      <dgm:spPr/>
      <dgm:t>
        <a:bodyPr vert="horz" wrap="square"/>
        <a:p>
          <a:pPr>
            <a:lnSpc>
              <a:spcPct val="100000"/>
            </a:lnSpc>
            <a:spcBef>
              <a:spcPct val="0"/>
            </a:spcBef>
            <a:spcAft>
              <a:spcPct val="35000"/>
            </a:spcAft>
          </a:pPr>
          <a:r>
            <a:rPr lang="zh-CN" altLang="en-US" b="1" dirty="0">
              <a:ea typeface="宋体" panose="02010600030101010101" pitchFamily="2" charset="-122"/>
            </a:rPr>
            <a:t>评估工作方案论证</a:t>
          </a:r>
          <a:r>
            <a:rPr lang="zh-CN" altLang="en-US" b="1" dirty="0">
              <a:ea typeface="宋体" panose="02010600030101010101" pitchFamily="2" charset="-122"/>
            </a:rPr>
            <a:t/>
          </a:r>
          <a:endParaRPr lang="zh-CN" altLang="en-US" b="1" dirty="0">
            <a:ea typeface="宋体" panose="02010600030101010101" pitchFamily="2" charset="-122"/>
          </a:endParaRPr>
        </a:p>
      </dgm:t>
    </dgm:pt>
    <dgm:pt modelId="{ECF50E61-BF22-43EE-983F-DF13AE78DB5A}" cxnId="{15C26AF1-6307-4CCB-AF25-5064BB401209}" type="parTrans">
      <dgm:prSet/>
      <dgm:spPr/>
      <dgm:t>
        <a:bodyPr/>
        <a:lstStyle/>
        <a:p>
          <a:endParaRPr lang="zh-CN" altLang="en-US"/>
        </a:p>
      </dgm:t>
    </dgm:pt>
    <dgm:pt modelId="{7FBDACD0-2C47-4F55-94AC-EEA4ECEC2A18}" cxnId="{15C26AF1-6307-4CCB-AF25-5064BB401209}" type="sibTrans">
      <dgm:prSet/>
      <dgm:spPr/>
      <dgm:t>
        <a:bodyPr/>
        <a:lstStyle/>
        <a:p>
          <a:endParaRPr lang="zh-CN" altLang="en-US"/>
        </a:p>
      </dgm:t>
    </dgm:pt>
    <dgm:pt modelId="{E81067EC-37EA-406B-A309-73F1D989FA45}" type="pres">
      <dgm:prSet presAssocID="{28EB01FB-B59D-41F1-9A80-E90B6ACF90AC}" presName="CompostProcess" presStyleCnt="0">
        <dgm:presLayoutVars>
          <dgm:dir/>
          <dgm:resizeHandles val="exact"/>
        </dgm:presLayoutVars>
      </dgm:prSet>
      <dgm:spPr/>
    </dgm:pt>
    <dgm:pt modelId="{6F02ABE8-7A4D-455B-8CD8-4B9A6B6993C7}" type="pres">
      <dgm:prSet presAssocID="{28EB01FB-B59D-41F1-9A80-E90B6ACF90AC}" presName="arrow" presStyleLbl="bgShp" presStyleIdx="0" presStyleCnt="1"/>
      <dgm:spPr/>
    </dgm:pt>
    <dgm:pt modelId="{2D387D61-6430-4EF4-B092-D6663C8CBE4B}" type="pres">
      <dgm:prSet presAssocID="{28EB01FB-B59D-41F1-9A80-E90B6ACF90AC}" presName="linearProcess" presStyleCnt="0"/>
      <dgm:spPr/>
    </dgm:pt>
    <dgm:pt modelId="{9ABA2652-A947-45E0-8D9B-CE3A976829CC}" type="pres">
      <dgm:prSet presAssocID="{AD77C8AD-009A-402F-B5E0-2111E0BF943A}" presName="textNode" presStyleLbl="node1" presStyleIdx="0" presStyleCnt="8">
        <dgm:presLayoutVars>
          <dgm:bulletEnabled val="1"/>
        </dgm:presLayoutVars>
      </dgm:prSet>
      <dgm:spPr/>
    </dgm:pt>
    <dgm:pt modelId="{AA970D84-6FBE-44AE-9893-384A71B28AC1}" type="pres">
      <dgm:prSet presAssocID="{A4248A7A-B354-44D8-927B-B41643CF2976}" presName="sibTrans" presStyleCnt="0"/>
      <dgm:spPr/>
    </dgm:pt>
    <dgm:pt modelId="{509665A8-B081-4590-8F24-4BACC7AB18AC}" type="pres">
      <dgm:prSet presAssocID="{FB5681C9-CB0F-41FD-AEA9-7BFC40E23C8C}" presName="textNode" presStyleLbl="node1" presStyleIdx="1" presStyleCnt="8">
        <dgm:presLayoutVars>
          <dgm:bulletEnabled val="1"/>
        </dgm:presLayoutVars>
      </dgm:prSet>
      <dgm:spPr/>
    </dgm:pt>
    <dgm:pt modelId="{5602FAB2-C60C-4907-8C14-AE546C32E25D}" type="pres">
      <dgm:prSet presAssocID="{5A50FC61-1156-45F1-A502-C65F1E14EAF6}" presName="sibTrans" presStyleCnt="0"/>
      <dgm:spPr/>
    </dgm:pt>
    <dgm:pt modelId="{387CF0F5-836E-491A-BD23-54A1FD3A5275}" type="pres">
      <dgm:prSet presAssocID="{20883C86-D0FA-4E81-9690-7054DEB6041F}" presName="textNode" presStyleLbl="node1" presStyleIdx="2" presStyleCnt="8">
        <dgm:presLayoutVars>
          <dgm:bulletEnabled val="1"/>
        </dgm:presLayoutVars>
      </dgm:prSet>
      <dgm:spPr/>
    </dgm:pt>
    <dgm:pt modelId="{61CB8AA9-69A1-4637-81D0-E198F2DF723E}" type="pres">
      <dgm:prSet presAssocID="{76185916-360D-4789-AA74-2C91E611C39E}" presName="sibTrans" presStyleCnt="0"/>
      <dgm:spPr/>
    </dgm:pt>
    <dgm:pt modelId="{BFB95F9F-C59D-40D6-AC36-9EEF7F5CBA27}" type="pres">
      <dgm:prSet presAssocID="{06D381CB-9982-476D-BCD3-1617E433171E}" presName="textNode" presStyleLbl="node1" presStyleIdx="3" presStyleCnt="8">
        <dgm:presLayoutVars>
          <dgm:bulletEnabled val="1"/>
        </dgm:presLayoutVars>
      </dgm:prSet>
      <dgm:spPr/>
    </dgm:pt>
    <dgm:pt modelId="{895A5FF4-8478-445C-A668-9F4507C9AAC9}" type="pres">
      <dgm:prSet presAssocID="{57F0C80A-4C77-41E9-8ACF-02723026916A}" presName="sibTrans" presStyleCnt="0"/>
      <dgm:spPr/>
    </dgm:pt>
    <dgm:pt modelId="{6C4577E7-390A-42E1-B76A-CAEFC625C489}" type="pres">
      <dgm:prSet presAssocID="{5AD3C317-46EF-46EF-83C7-8A221C6FDF3F}" presName="textNode" presStyleLbl="node1" presStyleIdx="4" presStyleCnt="8">
        <dgm:presLayoutVars>
          <dgm:bulletEnabled val="1"/>
        </dgm:presLayoutVars>
      </dgm:prSet>
      <dgm:spPr/>
    </dgm:pt>
    <dgm:pt modelId="{A9ED0530-30E4-44E1-89F4-C3834FA4BE03}" type="pres">
      <dgm:prSet presAssocID="{6BAC96BE-4565-4C49-9740-0CB099D13951}" presName="sibTrans" presStyleCnt="0"/>
      <dgm:spPr/>
    </dgm:pt>
    <dgm:pt modelId="{03F3392D-7DA4-4F21-B583-7BE54D28F872}" type="pres">
      <dgm:prSet presAssocID="{E3BD0FAB-A5EF-44FD-90FB-465183E2C3B1}" presName="textNode" presStyleLbl="node1" presStyleIdx="5" presStyleCnt="8">
        <dgm:presLayoutVars>
          <dgm:bulletEnabled val="1"/>
        </dgm:presLayoutVars>
      </dgm:prSet>
      <dgm:spPr/>
    </dgm:pt>
    <dgm:pt modelId="{ED2E0BB9-FBD8-4A0B-BD42-D1BD00FA355D}" type="pres">
      <dgm:prSet presAssocID="{DCDCA658-B0AE-4E8E-9140-1D78CFC7CB09}" presName="sibTrans" presStyleCnt="0"/>
      <dgm:spPr/>
    </dgm:pt>
    <dgm:pt modelId="{B17E446A-7A84-4796-B285-B791745793B7}" type="pres">
      <dgm:prSet presAssocID="{EDD7FCB2-B2EB-4D61-976F-2C86B821DFE8}" presName="textNode" presStyleLbl="node1" presStyleIdx="6" presStyleCnt="8">
        <dgm:presLayoutVars>
          <dgm:bulletEnabled val="1"/>
        </dgm:presLayoutVars>
      </dgm:prSet>
      <dgm:spPr/>
    </dgm:pt>
    <dgm:pt modelId="{38F47564-8BCD-48CA-AE56-8F264B346720}" type="pres">
      <dgm:prSet presAssocID="{04143687-02EE-4098-B420-019BCC537F30}" presName="sibTrans" presStyleCnt="0"/>
      <dgm:spPr/>
    </dgm:pt>
    <dgm:pt modelId="{00C76393-66A1-48CE-8A69-3FBD9FBC346A}" type="pres">
      <dgm:prSet presAssocID="{D8FE97EE-660A-409D-8DB6-4377D1451B91}" presName="textNode" presStyleLbl="node1" presStyleIdx="7" presStyleCnt="8">
        <dgm:presLayoutVars>
          <dgm:bulletEnabled val="1"/>
        </dgm:presLayoutVars>
      </dgm:prSet>
      <dgm:spPr/>
    </dgm:pt>
  </dgm:ptLst>
  <dgm:cxnLst>
    <dgm:cxn modelId="{5803D01A-6538-4B17-9790-BEEA66A2B3D1}" srcId="{28EB01FB-B59D-41F1-9A80-E90B6ACF90AC}" destId="{AD77C8AD-009A-402F-B5E0-2111E0BF943A}" srcOrd="0" destOrd="0" parTransId="{DAC24546-75C4-4D3F-9562-2A64281ACC0F}" sibTransId="{A4248A7A-B354-44D8-927B-B41643CF2976}"/>
    <dgm:cxn modelId="{F7677619-5419-43D2-B1D8-F7BC4D7E6D01}" srcId="{28EB01FB-B59D-41F1-9A80-E90B6ACF90AC}" destId="{FB5681C9-CB0F-41FD-AEA9-7BFC40E23C8C}" srcOrd="1" destOrd="0" parTransId="{096E85A9-8284-429C-B1F9-0909BC0F4BB9}" sibTransId="{5A50FC61-1156-45F1-A502-C65F1E14EAF6}"/>
    <dgm:cxn modelId="{DDB9B302-2AFC-4A16-BD63-89F52B70BC20}" srcId="{28EB01FB-B59D-41F1-9A80-E90B6ACF90AC}" destId="{20883C86-D0FA-4E81-9690-7054DEB6041F}" srcOrd="2" destOrd="0" parTransId="{E95C926A-4529-4A55-9969-888C28043272}" sibTransId="{76185916-360D-4789-AA74-2C91E611C39E}"/>
    <dgm:cxn modelId="{E65ADD3F-6B00-4CD9-A9BB-F0F926B4E252}" srcId="{28EB01FB-B59D-41F1-9A80-E90B6ACF90AC}" destId="{06D381CB-9982-476D-BCD3-1617E433171E}" srcOrd="3" destOrd="0" parTransId="{66179A72-3D44-49D7-90D4-03841232450E}" sibTransId="{57F0C80A-4C77-41E9-8ACF-02723026916A}"/>
    <dgm:cxn modelId="{EF476CC8-FF64-45F6-8866-B51B6F5405F7}" srcId="{28EB01FB-B59D-41F1-9A80-E90B6ACF90AC}" destId="{5AD3C317-46EF-46EF-83C7-8A221C6FDF3F}" srcOrd="4" destOrd="0" parTransId="{369CA42E-2211-4640-9265-85532BEFC238}" sibTransId="{6BAC96BE-4565-4C49-9740-0CB099D13951}"/>
    <dgm:cxn modelId="{0DB49FB1-8B25-47B4-BB0C-64738DC2A8D1}" srcId="{28EB01FB-B59D-41F1-9A80-E90B6ACF90AC}" destId="{E3BD0FAB-A5EF-44FD-90FB-465183E2C3B1}" srcOrd="5" destOrd="0" parTransId="{77CD6E25-113B-44B5-81A3-A3A9FA088AFB}" sibTransId="{DCDCA658-B0AE-4E8E-9140-1D78CFC7CB09}"/>
    <dgm:cxn modelId="{D0735BD5-02BC-433E-BEC6-EF6E3BEDB589}" srcId="{28EB01FB-B59D-41F1-9A80-E90B6ACF90AC}" destId="{EDD7FCB2-B2EB-4D61-976F-2C86B821DFE8}" srcOrd="6" destOrd="0" parTransId="{FBC16466-C048-4E74-9BD7-5A548EF7C636}" sibTransId="{04143687-02EE-4098-B420-019BCC537F30}"/>
    <dgm:cxn modelId="{15C26AF1-6307-4CCB-AF25-5064BB401209}" srcId="{28EB01FB-B59D-41F1-9A80-E90B6ACF90AC}" destId="{D8FE97EE-660A-409D-8DB6-4377D1451B91}" srcOrd="7" destOrd="0" parTransId="{ECF50E61-BF22-43EE-983F-DF13AE78DB5A}" sibTransId="{7FBDACD0-2C47-4F55-94AC-EEA4ECEC2A18}"/>
    <dgm:cxn modelId="{D0D17EE5-DF9A-4834-B129-6186FF52DDE4}" type="presOf" srcId="{28EB01FB-B59D-41F1-9A80-E90B6ACF90AC}" destId="{E81067EC-37EA-406B-A309-73F1D989FA45}" srcOrd="0" destOrd="0" presId="urn:microsoft.com/office/officeart/2005/8/layout/hProcess9#13"/>
    <dgm:cxn modelId="{0DD33ADF-EB04-46AE-B3D6-BA6FE41A4085}" type="presParOf" srcId="{E81067EC-37EA-406B-A309-73F1D989FA45}" destId="{6F02ABE8-7A4D-455B-8CD8-4B9A6B6993C7}" srcOrd="0" destOrd="0" presId="urn:microsoft.com/office/officeart/2005/8/layout/hProcess9#13"/>
    <dgm:cxn modelId="{94FA32A3-0DCF-4898-B9BC-7779E821BB54}" type="presParOf" srcId="{E81067EC-37EA-406B-A309-73F1D989FA45}" destId="{2D387D61-6430-4EF4-B092-D6663C8CBE4B}" srcOrd="1" destOrd="0" presId="urn:microsoft.com/office/officeart/2005/8/layout/hProcess9#13"/>
    <dgm:cxn modelId="{12B0DCBA-E663-4648-87E6-B85FDF2AED1B}" type="presParOf" srcId="{2D387D61-6430-4EF4-B092-D6663C8CBE4B}" destId="{9ABA2652-A947-45E0-8D9B-CE3A976829CC}" srcOrd="0" destOrd="1" presId="urn:microsoft.com/office/officeart/2005/8/layout/hProcess9#13"/>
    <dgm:cxn modelId="{E72BF416-C249-4DA8-AC00-ED1405CF241B}" type="presOf" srcId="{AD77C8AD-009A-402F-B5E0-2111E0BF943A}" destId="{9ABA2652-A947-45E0-8D9B-CE3A976829CC}" srcOrd="0" destOrd="0" presId="urn:microsoft.com/office/officeart/2005/8/layout/hProcess9#13"/>
    <dgm:cxn modelId="{73BE73F4-7640-41AC-A055-5B611CB85A4D}" type="presParOf" srcId="{2D387D61-6430-4EF4-B092-D6663C8CBE4B}" destId="{AA970D84-6FBE-44AE-9893-384A71B28AC1}" srcOrd="1" destOrd="1" presId="urn:microsoft.com/office/officeart/2005/8/layout/hProcess9#13"/>
    <dgm:cxn modelId="{04F17430-8C1A-4508-BF91-F5A685086423}" type="presParOf" srcId="{2D387D61-6430-4EF4-B092-D6663C8CBE4B}" destId="{509665A8-B081-4590-8F24-4BACC7AB18AC}" srcOrd="2" destOrd="1" presId="urn:microsoft.com/office/officeart/2005/8/layout/hProcess9#13"/>
    <dgm:cxn modelId="{D78522C1-DF49-47E8-AD6D-677E1A50EDAB}" type="presOf" srcId="{FB5681C9-CB0F-41FD-AEA9-7BFC40E23C8C}" destId="{509665A8-B081-4590-8F24-4BACC7AB18AC}" srcOrd="0" destOrd="0" presId="urn:microsoft.com/office/officeart/2005/8/layout/hProcess9#13"/>
    <dgm:cxn modelId="{8A637032-1E10-48C2-B35E-8AB3ABDBB730}" type="presParOf" srcId="{2D387D61-6430-4EF4-B092-D6663C8CBE4B}" destId="{5602FAB2-C60C-4907-8C14-AE546C32E25D}" srcOrd="3" destOrd="1" presId="urn:microsoft.com/office/officeart/2005/8/layout/hProcess9#13"/>
    <dgm:cxn modelId="{6DC7E5BE-629A-4792-AA74-4DFB2142BA88}" type="presParOf" srcId="{2D387D61-6430-4EF4-B092-D6663C8CBE4B}" destId="{387CF0F5-836E-491A-BD23-54A1FD3A5275}" srcOrd="4" destOrd="1" presId="urn:microsoft.com/office/officeart/2005/8/layout/hProcess9#13"/>
    <dgm:cxn modelId="{106CFA6D-BCBA-40DE-AC85-7F2EA28EA16D}" type="presOf" srcId="{20883C86-D0FA-4E81-9690-7054DEB6041F}" destId="{387CF0F5-836E-491A-BD23-54A1FD3A5275}" srcOrd="0" destOrd="0" presId="urn:microsoft.com/office/officeart/2005/8/layout/hProcess9#13"/>
    <dgm:cxn modelId="{3000E20C-095A-4911-B4F7-E2BCF2ACAEA4}" type="presParOf" srcId="{2D387D61-6430-4EF4-B092-D6663C8CBE4B}" destId="{61CB8AA9-69A1-4637-81D0-E198F2DF723E}" srcOrd="5" destOrd="1" presId="urn:microsoft.com/office/officeart/2005/8/layout/hProcess9#13"/>
    <dgm:cxn modelId="{F7F9C2B9-904D-4334-9D3C-943AFFB7E1B0}" type="presParOf" srcId="{2D387D61-6430-4EF4-B092-D6663C8CBE4B}" destId="{BFB95F9F-C59D-40D6-AC36-9EEF7F5CBA27}" srcOrd="6" destOrd="1" presId="urn:microsoft.com/office/officeart/2005/8/layout/hProcess9#13"/>
    <dgm:cxn modelId="{7B682B85-47FF-4263-90A1-E4254D540EB3}" type="presOf" srcId="{06D381CB-9982-476D-BCD3-1617E433171E}" destId="{BFB95F9F-C59D-40D6-AC36-9EEF7F5CBA27}" srcOrd="0" destOrd="0" presId="urn:microsoft.com/office/officeart/2005/8/layout/hProcess9#13"/>
    <dgm:cxn modelId="{6DF08181-3268-49C9-A9ED-27A99B1BE960}" type="presParOf" srcId="{2D387D61-6430-4EF4-B092-D6663C8CBE4B}" destId="{895A5FF4-8478-445C-A668-9F4507C9AAC9}" srcOrd="7" destOrd="1" presId="urn:microsoft.com/office/officeart/2005/8/layout/hProcess9#13"/>
    <dgm:cxn modelId="{5286FC41-A11E-4E60-AF17-C7B513C07E3F}" type="presParOf" srcId="{2D387D61-6430-4EF4-B092-D6663C8CBE4B}" destId="{6C4577E7-390A-42E1-B76A-CAEFC625C489}" srcOrd="8" destOrd="1" presId="urn:microsoft.com/office/officeart/2005/8/layout/hProcess9#13"/>
    <dgm:cxn modelId="{B0786A47-1907-41EE-ADA1-932F87FC3FA4}" type="presOf" srcId="{5AD3C317-46EF-46EF-83C7-8A221C6FDF3F}" destId="{6C4577E7-390A-42E1-B76A-CAEFC625C489}" srcOrd="0" destOrd="0" presId="urn:microsoft.com/office/officeart/2005/8/layout/hProcess9#13"/>
    <dgm:cxn modelId="{2A4D3FF4-110A-4509-888C-2A91B239D60E}" type="presParOf" srcId="{2D387D61-6430-4EF4-B092-D6663C8CBE4B}" destId="{A9ED0530-30E4-44E1-89F4-C3834FA4BE03}" srcOrd="9" destOrd="1" presId="urn:microsoft.com/office/officeart/2005/8/layout/hProcess9#13"/>
    <dgm:cxn modelId="{AD1522A8-12CD-457A-AFC7-6B55685F45ED}" type="presParOf" srcId="{2D387D61-6430-4EF4-B092-D6663C8CBE4B}" destId="{03F3392D-7DA4-4F21-B583-7BE54D28F872}" srcOrd="10" destOrd="1" presId="urn:microsoft.com/office/officeart/2005/8/layout/hProcess9#13"/>
    <dgm:cxn modelId="{57C20E18-F0C4-41DE-A59B-2600B750CF81}" type="presOf" srcId="{E3BD0FAB-A5EF-44FD-90FB-465183E2C3B1}" destId="{03F3392D-7DA4-4F21-B583-7BE54D28F872}" srcOrd="0" destOrd="0" presId="urn:microsoft.com/office/officeart/2005/8/layout/hProcess9#13"/>
    <dgm:cxn modelId="{F8BC7B59-48AA-4F17-BD83-D3E884220CAB}" type="presParOf" srcId="{2D387D61-6430-4EF4-B092-D6663C8CBE4B}" destId="{ED2E0BB9-FBD8-4A0B-BD42-D1BD00FA355D}" srcOrd="11" destOrd="1" presId="urn:microsoft.com/office/officeart/2005/8/layout/hProcess9#13"/>
    <dgm:cxn modelId="{E1410CD0-537D-4471-9120-B977E33BD498}" type="presParOf" srcId="{2D387D61-6430-4EF4-B092-D6663C8CBE4B}" destId="{B17E446A-7A84-4796-B285-B791745793B7}" srcOrd="12" destOrd="1" presId="urn:microsoft.com/office/officeart/2005/8/layout/hProcess9#13"/>
    <dgm:cxn modelId="{1C9E4DE9-1CBC-46DA-A75E-690923E9B9FD}" type="presOf" srcId="{EDD7FCB2-B2EB-4D61-976F-2C86B821DFE8}" destId="{B17E446A-7A84-4796-B285-B791745793B7}" srcOrd="0" destOrd="0" presId="urn:microsoft.com/office/officeart/2005/8/layout/hProcess9#13"/>
    <dgm:cxn modelId="{9EDD8EC3-36F5-4DD9-9C12-C132AF9F1706}" type="presParOf" srcId="{2D387D61-6430-4EF4-B092-D6663C8CBE4B}" destId="{38F47564-8BCD-48CA-AE56-8F264B346720}" srcOrd="13" destOrd="1" presId="urn:microsoft.com/office/officeart/2005/8/layout/hProcess9#13"/>
    <dgm:cxn modelId="{0C843946-063A-4D30-93CC-6204B2ED4297}" type="presParOf" srcId="{2D387D61-6430-4EF4-B092-D6663C8CBE4B}" destId="{00C76393-66A1-48CE-8A69-3FBD9FBC346A}" srcOrd="14" destOrd="1" presId="urn:microsoft.com/office/officeart/2005/8/layout/hProcess9#13"/>
    <dgm:cxn modelId="{81683258-E6A7-43EB-A819-907197F1DCF0}" type="presOf" srcId="{D8FE97EE-660A-409D-8DB6-4377D1451B91}" destId="{00C76393-66A1-48CE-8A69-3FBD9FBC346A}" srcOrd="0" destOrd="0" presId="urn:microsoft.com/office/officeart/2005/8/layout/hProcess9#1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4109B4-245E-417A-9C92-4C72E9DD4984}" type="doc">
      <dgm:prSet loTypeId="process" loCatId="process" qsTypeId="urn:microsoft.com/office/officeart/2005/8/quickstyle/simple1#42" qsCatId="simple" csTypeId="urn:microsoft.com/office/officeart/2005/8/colors/accent2_2" csCatId="colorful" phldr="1"/>
      <dgm:spPr/>
    </dgm:pt>
    <dgm:pt modelId="{B4D755EF-2A70-4278-A517-F0182AF82B0D}">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撰写报告</a:t>
          </a:r>
          <a:r>
            <a:rPr lang="zh-CN" altLang="en-US" sz="1600" dirty="0"/>
            <a:t/>
          </a:r>
          <a:endParaRPr lang="zh-CN" altLang="en-US" sz="1600" dirty="0"/>
        </a:p>
      </dgm:t>
    </dgm:pt>
    <dgm:pt modelId="{D800347B-39BD-400E-9C2F-43F7A8F386D9}" cxnId="{BCDC2755-8F83-4A50-BACF-5B9AE57FE560}" type="parTrans">
      <dgm:prSet/>
      <dgm:spPr/>
      <dgm:t>
        <a:bodyPr/>
        <a:lstStyle/>
        <a:p>
          <a:endParaRPr lang="zh-CN" altLang="en-US"/>
        </a:p>
      </dgm:t>
    </dgm:pt>
    <dgm:pt modelId="{BDE30F9B-E1B4-461C-A820-E989B30736F1}" cxnId="{BCDC2755-8F83-4A50-BACF-5B9AE57FE560}" type="sibTrans">
      <dgm:prSet/>
      <dgm:spPr/>
      <dgm:t>
        <a:bodyPr/>
        <a:lstStyle/>
        <a:p>
          <a:endParaRPr lang="zh-CN" altLang="en-US"/>
        </a:p>
      </dgm:t>
    </dgm:pt>
    <dgm:pt modelId="{BE1A6B12-46FD-4121-8578-01E9523C5210}">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形成</a:t>
          </a:r>
          <a:r>
            <a:rPr lang="zh-CN" altLang="en-US" sz="1600" b="1" dirty="0">
              <a:ea typeface="宋体" panose="02010600030101010101" pitchFamily="2" charset="-122"/>
            </a:rPr>
            <a:t>报告</a:t>
          </a:r>
          <a:r>
            <a:rPr lang="zh-CN" altLang="en-US" sz="1600" dirty="0"/>
            <a:t/>
          </a:r>
          <a:endParaRPr lang="zh-CN" altLang="en-US" sz="1600" dirty="0"/>
        </a:p>
      </dgm:t>
    </dgm:pt>
    <dgm:pt modelId="{24B66AA8-4E09-4B2F-9C7E-A8469DDFD3F5}" cxnId="{D0F4D59C-F9A8-4DB4-AF85-34FAE38C70A6}" type="parTrans">
      <dgm:prSet/>
      <dgm:spPr/>
      <dgm:t>
        <a:bodyPr/>
        <a:lstStyle/>
        <a:p>
          <a:endParaRPr lang="zh-CN" altLang="en-US"/>
        </a:p>
      </dgm:t>
    </dgm:pt>
    <dgm:pt modelId="{43C55FF0-80D1-4E93-879E-604CC012F2B1}" cxnId="{D0F4D59C-F9A8-4DB4-AF85-34FAE38C70A6}" type="sibTrans">
      <dgm:prSet/>
      <dgm:spPr/>
      <dgm:t>
        <a:bodyPr/>
        <a:lstStyle/>
        <a:p>
          <a:endParaRPr lang="zh-CN" altLang="en-US"/>
        </a:p>
      </dgm:t>
    </dgm:pt>
    <dgm:pt modelId="{604A11ED-92BF-48DD-B96E-7FABDD82182E}">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结果应用</a:t>
          </a:r>
          <a:r>
            <a:rPr lang="zh-CN" altLang="en-US" sz="1600" dirty="0"/>
            <a:t/>
          </a:r>
          <a:endParaRPr lang="zh-CN" altLang="en-US" sz="1600" dirty="0"/>
        </a:p>
      </dgm:t>
    </dgm:pt>
    <dgm:pt modelId="{FB5D1403-F27B-40C8-BE36-5E12C65BC545}" cxnId="{A472370D-07C5-43AB-8BB4-C14036EB5F71}" type="parTrans">
      <dgm:prSet/>
      <dgm:spPr/>
      <dgm:t>
        <a:bodyPr/>
        <a:lstStyle/>
        <a:p>
          <a:endParaRPr lang="zh-CN" altLang="en-US"/>
        </a:p>
      </dgm:t>
    </dgm:pt>
    <dgm:pt modelId="{F34E9AED-1DE1-4C59-83C0-0E3672956FF4}" cxnId="{A472370D-07C5-43AB-8BB4-C14036EB5F71}" type="sibTrans">
      <dgm:prSet/>
      <dgm:spPr/>
      <dgm:t>
        <a:bodyPr/>
        <a:lstStyle/>
        <a:p>
          <a:endParaRPr lang="zh-CN" altLang="en-US"/>
        </a:p>
      </dgm:t>
    </dgm:pt>
    <dgm:pt modelId="{CE4F7E1B-6825-4429-98B5-E5D781A26CD6}" type="pres">
      <dgm:prSet presAssocID="{A94109B4-245E-417A-9C92-4C72E9DD4984}" presName="CompostProcess" presStyleCnt="0">
        <dgm:presLayoutVars>
          <dgm:dir/>
          <dgm:resizeHandles val="exact"/>
        </dgm:presLayoutVars>
      </dgm:prSet>
      <dgm:spPr/>
    </dgm:pt>
    <dgm:pt modelId="{E8504142-57D7-4A93-8636-892A92F89CCA}" type="pres">
      <dgm:prSet presAssocID="{A94109B4-245E-417A-9C92-4C72E9DD4984}" presName="arrow" presStyleLbl="bgShp" presStyleIdx="0" presStyleCnt="1"/>
      <dgm:spPr/>
    </dgm:pt>
    <dgm:pt modelId="{E097D938-C8D0-4BC8-BCD1-4943615A3FC6}" type="pres">
      <dgm:prSet presAssocID="{A94109B4-245E-417A-9C92-4C72E9DD4984}" presName="linearProcess" presStyleCnt="0"/>
      <dgm:spPr/>
    </dgm:pt>
    <dgm:pt modelId="{468836F5-25E4-4A60-974B-BB4ABD61EAAE}" type="pres">
      <dgm:prSet presAssocID="{B4D755EF-2A70-4278-A517-F0182AF82B0D}" presName="textNode" presStyleLbl="node1" presStyleIdx="0" presStyleCnt="3">
        <dgm:presLayoutVars>
          <dgm:bulletEnabled val="1"/>
        </dgm:presLayoutVars>
      </dgm:prSet>
      <dgm:spPr/>
    </dgm:pt>
    <dgm:pt modelId="{3F5D706A-21C2-4A1F-AB5E-2692798411DE}" type="pres">
      <dgm:prSet presAssocID="{BDE30F9B-E1B4-461C-A820-E989B30736F1}" presName="sibTrans" presStyleCnt="0"/>
      <dgm:spPr/>
    </dgm:pt>
    <dgm:pt modelId="{3E4BC9A1-FC88-4399-9856-6E22DCB0A5B1}" type="pres">
      <dgm:prSet presAssocID="{BE1A6B12-46FD-4121-8578-01E9523C5210}" presName="textNode" presStyleLbl="node1" presStyleIdx="1" presStyleCnt="3">
        <dgm:presLayoutVars>
          <dgm:bulletEnabled val="1"/>
        </dgm:presLayoutVars>
      </dgm:prSet>
      <dgm:spPr/>
    </dgm:pt>
    <dgm:pt modelId="{C1481CFD-5226-4233-B870-9E0CCA3545CC}" type="pres">
      <dgm:prSet presAssocID="{43C55FF0-80D1-4E93-879E-604CC012F2B1}" presName="sibTrans" presStyleCnt="0"/>
      <dgm:spPr/>
    </dgm:pt>
    <dgm:pt modelId="{231E5D33-45EA-4D72-A0CF-9ED2CBEFADE0}" type="pres">
      <dgm:prSet presAssocID="{604A11ED-92BF-48DD-B96E-7FABDD82182E}" presName="textNode" presStyleLbl="node1" presStyleIdx="2" presStyleCnt="3">
        <dgm:presLayoutVars>
          <dgm:bulletEnabled val="1"/>
        </dgm:presLayoutVars>
      </dgm:prSet>
      <dgm:spPr/>
    </dgm:pt>
  </dgm:ptLst>
  <dgm:cxnLst>
    <dgm:cxn modelId="{BCDC2755-8F83-4A50-BACF-5B9AE57FE560}" srcId="{A94109B4-245E-417A-9C92-4C72E9DD4984}" destId="{B4D755EF-2A70-4278-A517-F0182AF82B0D}" srcOrd="0" destOrd="0" parTransId="{D800347B-39BD-400E-9C2F-43F7A8F386D9}" sibTransId="{BDE30F9B-E1B4-461C-A820-E989B30736F1}"/>
    <dgm:cxn modelId="{D0F4D59C-F9A8-4DB4-AF85-34FAE38C70A6}" srcId="{A94109B4-245E-417A-9C92-4C72E9DD4984}" destId="{BE1A6B12-46FD-4121-8578-01E9523C5210}" srcOrd="1" destOrd="0" parTransId="{24B66AA8-4E09-4B2F-9C7E-A8469DDFD3F5}" sibTransId="{43C55FF0-80D1-4E93-879E-604CC012F2B1}"/>
    <dgm:cxn modelId="{A472370D-07C5-43AB-8BB4-C14036EB5F71}" srcId="{A94109B4-245E-417A-9C92-4C72E9DD4984}" destId="{604A11ED-92BF-48DD-B96E-7FABDD82182E}" srcOrd="2" destOrd="0" parTransId="{FB5D1403-F27B-40C8-BE36-5E12C65BC545}" sibTransId="{F34E9AED-1DE1-4C59-83C0-0E3672956FF4}"/>
    <dgm:cxn modelId="{DE551B6A-C9A2-44CE-86E1-9ED47C9F576C}" type="presOf" srcId="{A94109B4-245E-417A-9C92-4C72E9DD4984}" destId="{CE4F7E1B-6825-4429-98B5-E5D781A26CD6}" srcOrd="0" destOrd="0" presId="urn:microsoft.com/office/officeart/2005/8/layout/hProcess9#14"/>
    <dgm:cxn modelId="{FE2BF502-9D8D-44E0-A695-C165E7D753AE}" type="presParOf" srcId="{CE4F7E1B-6825-4429-98B5-E5D781A26CD6}" destId="{E8504142-57D7-4A93-8636-892A92F89CCA}" srcOrd="0" destOrd="0" presId="urn:microsoft.com/office/officeart/2005/8/layout/hProcess9#14"/>
    <dgm:cxn modelId="{91DF67A1-87FE-4725-B995-547337565105}" type="presParOf" srcId="{CE4F7E1B-6825-4429-98B5-E5D781A26CD6}" destId="{E097D938-C8D0-4BC8-BCD1-4943615A3FC6}" srcOrd="1" destOrd="0" presId="urn:microsoft.com/office/officeart/2005/8/layout/hProcess9#14"/>
    <dgm:cxn modelId="{9E03D3C9-62C6-4713-AF03-1BBED9E47162}" type="presParOf" srcId="{E097D938-C8D0-4BC8-BCD1-4943615A3FC6}" destId="{468836F5-25E4-4A60-974B-BB4ABD61EAAE}" srcOrd="0" destOrd="1" presId="urn:microsoft.com/office/officeart/2005/8/layout/hProcess9#14"/>
    <dgm:cxn modelId="{8F9286AF-7315-47E0-AA88-F09F059FB3D6}" type="presOf" srcId="{B4D755EF-2A70-4278-A517-F0182AF82B0D}" destId="{468836F5-25E4-4A60-974B-BB4ABD61EAAE}" srcOrd="0" destOrd="0" presId="urn:microsoft.com/office/officeart/2005/8/layout/hProcess9#14"/>
    <dgm:cxn modelId="{B8CCD120-6959-450B-88C4-DD53465FEB78}" type="presParOf" srcId="{E097D938-C8D0-4BC8-BCD1-4943615A3FC6}" destId="{3F5D706A-21C2-4A1F-AB5E-2692798411DE}" srcOrd="1" destOrd="1" presId="urn:microsoft.com/office/officeart/2005/8/layout/hProcess9#14"/>
    <dgm:cxn modelId="{8BAB5BD3-C990-48C1-BEBF-D4CEA3479260}" type="presParOf" srcId="{E097D938-C8D0-4BC8-BCD1-4943615A3FC6}" destId="{3E4BC9A1-FC88-4399-9856-6E22DCB0A5B1}" srcOrd="2" destOrd="1" presId="urn:microsoft.com/office/officeart/2005/8/layout/hProcess9#14"/>
    <dgm:cxn modelId="{308D0292-E82F-4288-93D5-560F3593B522}" type="presOf" srcId="{BE1A6B12-46FD-4121-8578-01E9523C5210}" destId="{3E4BC9A1-FC88-4399-9856-6E22DCB0A5B1}" srcOrd="0" destOrd="0" presId="urn:microsoft.com/office/officeart/2005/8/layout/hProcess9#14"/>
    <dgm:cxn modelId="{2C3F5359-23C5-4CF9-8CB8-970D77373471}" type="presParOf" srcId="{E097D938-C8D0-4BC8-BCD1-4943615A3FC6}" destId="{C1481CFD-5226-4233-B870-9E0CCA3545CC}" srcOrd="3" destOrd="1" presId="urn:microsoft.com/office/officeart/2005/8/layout/hProcess9#14"/>
    <dgm:cxn modelId="{7FF26D56-A63A-48BD-8C8C-05244BCE757E}" type="presParOf" srcId="{E097D938-C8D0-4BC8-BCD1-4943615A3FC6}" destId="{231E5D33-45EA-4D72-A0CF-9ED2CBEFADE0}" srcOrd="4" destOrd="1" presId="urn:microsoft.com/office/officeart/2005/8/layout/hProcess9#14"/>
    <dgm:cxn modelId="{E63EF69B-EF8A-4AC0-80B2-8A71608FB679}" type="presOf" srcId="{604A11ED-92BF-48DD-B96E-7FABDD82182E}" destId="{231E5D33-45EA-4D72-A0CF-9ED2CBEFADE0}" srcOrd="0" destOrd="0" presId="urn:microsoft.com/office/officeart/2005/8/layout/hProcess9#1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C71463-799D-4AE3-B89D-620F0AD83A9D}" type="doc">
      <dgm:prSet loTypeId="process" loCatId="process" qsTypeId="urn:microsoft.com/office/officeart/2005/8/quickstyle/simple1#40" qsCatId="simple" csTypeId="urn:microsoft.com/office/officeart/2005/8/colors/accent3_2" csCatId="colorful" phldr="1"/>
      <dgm:spPr/>
    </dgm:pt>
    <dgm:pt modelId="{45219420-7D8C-4A5B-8371-172AAF2E7C35}">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下达</a:t>
          </a:r>
          <a:r>
            <a:rPr lang="zh-CN" altLang="en-US" sz="1600" b="1" dirty="0">
              <a:ea typeface="宋体" panose="02010600030101010101" pitchFamily="2" charset="-122"/>
            </a:rPr>
            <a:t>评估</a:t>
          </a:r>
          <a:r>
            <a:rPr lang="zh-CN" altLang="en-US" sz="1600" b="1" dirty="0">
              <a:ea typeface="宋体" panose="02010600030101010101" pitchFamily="2" charset="-122"/>
            </a:rPr>
            <a:t>通知书</a:t>
          </a:r>
          <a:r>
            <a:rPr lang="zh-CN" altLang="en-US" sz="1600" b="1" dirty="0">
              <a:ea typeface="宋体" panose="02010600030101010101" pitchFamily="2" charset="-122"/>
            </a:rPr>
            <a:t/>
          </a:r>
          <a:endParaRPr lang="zh-CN" altLang="en-US" sz="1600" b="1" dirty="0">
            <a:ea typeface="宋体" panose="02010600030101010101" pitchFamily="2" charset="-122"/>
          </a:endParaRPr>
        </a:p>
      </dgm:t>
    </dgm:pt>
    <dgm:pt modelId="{47866D92-6B29-46FE-B801-48EAE956BCC7}" cxnId="{895D5302-3D99-4F4D-A5FC-AE91F55E3BEE}" type="parTrans">
      <dgm:prSet/>
      <dgm:spPr/>
      <dgm:t>
        <a:bodyPr/>
        <a:lstStyle/>
        <a:p>
          <a:endParaRPr lang="zh-CN" altLang="en-US"/>
        </a:p>
      </dgm:t>
    </dgm:pt>
    <dgm:pt modelId="{36EF33C3-63F0-49B5-87A3-E3DC5E113F3A}" cxnId="{895D5302-3D99-4F4D-A5FC-AE91F55E3BEE}" type="sibTrans">
      <dgm:prSet/>
      <dgm:spPr/>
      <dgm:t>
        <a:bodyPr/>
        <a:lstStyle/>
        <a:p>
          <a:endParaRPr lang="zh-CN" altLang="en-US"/>
        </a:p>
      </dgm:t>
    </dgm:pt>
    <dgm:pt modelId="{7C27C263-59CB-45B9-8439-AF1E1DEBF947}">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收集</a:t>
          </a:r>
          <a:r>
            <a:rPr lang="zh-CN" altLang="en-US" sz="1600" b="1" dirty="0">
              <a:ea typeface="宋体" panose="02010600030101010101" pitchFamily="2" charset="-122"/>
            </a:rPr>
            <a:t>审核</a:t>
          </a:r>
          <a:r>
            <a:rPr lang="zh-CN" altLang="en-US" sz="1600" b="1" dirty="0">
              <a:ea typeface="宋体" panose="02010600030101010101" pitchFamily="2" charset="-122"/>
            </a:rPr>
            <a:t>资料</a:t>
          </a:r>
          <a:r>
            <a:rPr lang="zh-CN" altLang="en-US" sz="1600" b="1" dirty="0">
              <a:ea typeface="宋体" panose="02010600030101010101" pitchFamily="2" charset="-122"/>
            </a:rPr>
            <a:t/>
          </a:r>
          <a:endParaRPr lang="zh-CN" altLang="en-US" sz="1600" b="1" dirty="0">
            <a:ea typeface="宋体" panose="02010600030101010101" pitchFamily="2" charset="-122"/>
          </a:endParaRPr>
        </a:p>
      </dgm:t>
    </dgm:pt>
    <dgm:pt modelId="{59EE52D8-14FD-4448-B0F4-32202AA3A8D6}" cxnId="{2C9D4FA2-C28A-40A1-BC7E-DA828D8F0F9A}" type="parTrans">
      <dgm:prSet/>
      <dgm:spPr/>
      <dgm:t>
        <a:bodyPr/>
        <a:lstStyle/>
        <a:p>
          <a:endParaRPr lang="zh-CN" altLang="en-US"/>
        </a:p>
      </dgm:t>
    </dgm:pt>
    <dgm:pt modelId="{75ADC856-0C5E-4CF5-AB34-8BF4C6999EFF}" cxnId="{2C9D4FA2-C28A-40A1-BC7E-DA828D8F0F9A}" type="sibTrans">
      <dgm:prSet/>
      <dgm:spPr/>
      <dgm:t>
        <a:bodyPr/>
        <a:lstStyle/>
        <a:p>
          <a:endParaRPr lang="zh-CN" altLang="en-US"/>
        </a:p>
      </dgm:t>
    </dgm:pt>
    <dgm:pt modelId="{2E73A27F-CCA7-4103-93AE-B8CBA8AF865A}">
      <dgm:prSet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进行</a:t>
          </a:r>
          <a:r>
            <a:rPr lang="zh-CN" altLang="en-US" sz="1600" b="1" dirty="0">
              <a:ea typeface="宋体" panose="02010600030101010101" pitchFamily="2" charset="-122"/>
            </a:rPr>
            <a:t>现场调研</a:t>
          </a:r>
          <a:r>
            <a:rPr lang="zh-CN" altLang="en-US" sz="1600" b="1" dirty="0">
              <a:ea typeface="宋体" panose="02010600030101010101" pitchFamily="2" charset="-122"/>
            </a:rPr>
            <a:t/>
          </a:r>
          <a:endParaRPr lang="zh-CN" altLang="en-US" sz="1600" b="1" dirty="0">
            <a:ea typeface="宋体" panose="02010600030101010101" pitchFamily="2" charset="-122"/>
          </a:endParaRPr>
        </a:p>
      </dgm:t>
    </dgm:pt>
    <dgm:pt modelId="{388FF300-6280-4258-8DA8-8CE277C8DE7B}" cxnId="{E65C9069-521E-4C9C-BA02-EFEECB8E0903}" type="parTrans">
      <dgm:prSet/>
      <dgm:spPr/>
      <dgm:t>
        <a:bodyPr/>
        <a:lstStyle/>
        <a:p>
          <a:endParaRPr lang="zh-CN" altLang="en-US"/>
        </a:p>
      </dgm:t>
    </dgm:pt>
    <dgm:pt modelId="{E0B6E229-AA3F-42AB-9E76-C8C83FEA378F}" cxnId="{E65C9069-521E-4C9C-BA02-EFEECB8E0903}" type="sibTrans">
      <dgm:prSet/>
      <dgm:spPr/>
      <dgm:t>
        <a:bodyPr/>
        <a:lstStyle/>
        <a:p>
          <a:endParaRPr lang="zh-CN" altLang="en-US"/>
        </a:p>
      </dgm:t>
    </dgm:pt>
    <dgm:pt modelId="{B6F8013C-462C-4E9B-B09C-B8A37EBEAF80}">
      <dgm:prSet phldr="0" custT="1"/>
      <dgm:spPr/>
      <dgm:t>
        <a:bodyPr vert="horz" wrap="square"/>
        <a:p>
          <a:pPr marR="0" defTabSz="914400" eaLnBrk="1" fontAlgn="auto" latinLnBrk="0" hangingPunct="1">
            <a:lnSpc>
              <a:spcPct val="100000"/>
            </a:lnSpc>
            <a:spcBef>
              <a:spcPts val="0"/>
            </a:spcBef>
            <a:spcAft>
              <a:spcPts val="0"/>
            </a:spcAft>
            <a:buClrTx/>
            <a:buSzTx/>
            <a:buFontTx/>
          </a:pPr>
          <a:r>
            <a:rPr lang="zh-CN" altLang="en-US" sz="1600" b="1" dirty="0">
              <a:ea typeface="宋体" panose="02010600030101010101" pitchFamily="2" charset="-122"/>
            </a:rPr>
            <a:t>初步汇总分析</a:t>
          </a:r>
          <a:r>
            <a:rPr lang="zh-CN" altLang="en-US" sz="1600" b="1" dirty="0">
              <a:ea typeface="宋体" panose="02010600030101010101" pitchFamily="2" charset="-122"/>
            </a:rPr>
            <a:t/>
          </a:r>
          <a:endParaRPr lang="zh-CN" altLang="en-US" sz="1600" b="1" dirty="0">
            <a:ea typeface="宋体" panose="02010600030101010101" pitchFamily="2" charset="-122"/>
          </a:endParaRPr>
        </a:p>
      </dgm:t>
    </dgm:pt>
    <dgm:pt modelId="{A085E5A5-CF7E-4C35-B89E-FB8D1D0648A4}" cxnId="{A8D12AD2-7F95-40A0-8F83-5A3CDD2C2429}" type="parTrans">
      <dgm:prSet/>
      <dgm:spPr/>
      <dgm:t>
        <a:bodyPr/>
        <a:lstStyle/>
        <a:p>
          <a:endParaRPr lang="zh-CN" altLang="en-US"/>
        </a:p>
      </dgm:t>
    </dgm:pt>
    <dgm:pt modelId="{665ACAE1-35F8-4428-86EF-FE99AB5FC275}" cxnId="{A8D12AD2-7F95-40A0-8F83-5A3CDD2C2429}" type="sibTrans">
      <dgm:prSet/>
      <dgm:spPr/>
      <dgm:t>
        <a:bodyPr/>
        <a:lstStyle/>
        <a:p>
          <a:endParaRPr lang="zh-CN" altLang="en-US"/>
        </a:p>
      </dgm:t>
    </dgm:pt>
    <dgm:pt modelId="{9623548B-5A33-4482-802A-7642971337A4}">
      <dgm:prSet phldrT="[文本]" phldr="0" custT="1"/>
      <dgm:spPr/>
      <dgm:t>
        <a:bodyPr vert="horz" wrap="square"/>
        <a:p>
          <a:pPr>
            <a:lnSpc>
              <a:spcPct val="100000"/>
            </a:lnSpc>
            <a:spcBef>
              <a:spcPct val="0"/>
            </a:spcBef>
            <a:spcAft>
              <a:spcPct val="35000"/>
            </a:spcAft>
          </a:pPr>
          <a:r>
            <a:rPr lang="zh-CN" altLang="en-US" sz="1600" b="1" dirty="0">
              <a:ea typeface="宋体" panose="02010600030101010101" pitchFamily="2" charset="-122"/>
            </a:rPr>
            <a:t>开展</a:t>
          </a:r>
          <a:r>
            <a:rPr lang="zh-CN" altLang="en-US" sz="1600" b="1" dirty="0">
              <a:ea typeface="宋体" panose="02010600030101010101" pitchFamily="2" charset="-122"/>
            </a:rPr>
            <a:t>正式</a:t>
          </a:r>
          <a:r>
            <a:rPr lang="zh-CN" altLang="en-US" sz="1600" b="1" dirty="0">
              <a:ea typeface="宋体" panose="02010600030101010101" pitchFamily="2" charset="-122"/>
            </a:rPr>
            <a:t>评估</a:t>
          </a:r>
          <a:r>
            <a:rPr lang="zh-CN" altLang="en-US" sz="1600" b="1" dirty="0">
              <a:ea typeface="宋体" panose="02010600030101010101" pitchFamily="2" charset="-122"/>
            </a:rPr>
            <a:t/>
          </a:r>
          <a:endParaRPr lang="zh-CN" altLang="en-US" sz="1600" b="1" dirty="0">
            <a:ea typeface="宋体" panose="02010600030101010101" pitchFamily="2" charset="-122"/>
          </a:endParaRPr>
        </a:p>
      </dgm:t>
    </dgm:pt>
    <dgm:pt modelId="{58E91228-1862-4A54-A710-A1D0078231CE}" cxnId="{78EE6CE4-608B-439A-BF08-6E478A0156DB}" type="parTrans">
      <dgm:prSet/>
      <dgm:spPr/>
      <dgm:t>
        <a:bodyPr/>
        <a:lstStyle/>
        <a:p>
          <a:endParaRPr lang="zh-CN" altLang="en-US"/>
        </a:p>
      </dgm:t>
    </dgm:pt>
    <dgm:pt modelId="{B3A2DAE2-F390-4F2D-B9B2-40125ABC30F1}" cxnId="{78EE6CE4-608B-439A-BF08-6E478A0156DB}" type="sibTrans">
      <dgm:prSet/>
      <dgm:spPr/>
      <dgm:t>
        <a:bodyPr/>
        <a:lstStyle/>
        <a:p>
          <a:endParaRPr lang="zh-CN" altLang="en-US"/>
        </a:p>
      </dgm:t>
    </dgm:pt>
    <dgm:pt modelId="{DBDF0D9C-0845-4DC7-A6D3-E1FA37F7E0C4}" type="pres">
      <dgm:prSet presAssocID="{B1C71463-799D-4AE3-B89D-620F0AD83A9D}" presName="CompostProcess" presStyleCnt="0">
        <dgm:presLayoutVars>
          <dgm:dir/>
          <dgm:resizeHandles val="exact"/>
        </dgm:presLayoutVars>
      </dgm:prSet>
      <dgm:spPr/>
    </dgm:pt>
    <dgm:pt modelId="{7CDC6C88-D884-4FB1-A94F-1716403DDF6A}" type="pres">
      <dgm:prSet presAssocID="{B1C71463-799D-4AE3-B89D-620F0AD83A9D}" presName="arrow" presStyleLbl="bgShp" presStyleIdx="0" presStyleCnt="1"/>
      <dgm:spPr/>
    </dgm:pt>
    <dgm:pt modelId="{D811B45B-FD58-41CB-BCDF-598FA570C363}" type="pres">
      <dgm:prSet presAssocID="{B1C71463-799D-4AE3-B89D-620F0AD83A9D}" presName="linearProcess" presStyleCnt="0"/>
      <dgm:spPr/>
    </dgm:pt>
    <dgm:pt modelId="{60B64F5C-AB4D-4D25-B6D9-6EA0837D3575}" type="pres">
      <dgm:prSet presAssocID="{45219420-7D8C-4A5B-8371-172AAF2E7C35}" presName="textNode" presStyleLbl="node1" presStyleIdx="0" presStyleCnt="5">
        <dgm:presLayoutVars>
          <dgm:bulletEnabled val="1"/>
        </dgm:presLayoutVars>
      </dgm:prSet>
      <dgm:spPr/>
    </dgm:pt>
    <dgm:pt modelId="{9AB72416-82E7-4521-859E-032354DA86EE}" type="pres">
      <dgm:prSet presAssocID="{36EF33C3-63F0-49B5-87A3-E3DC5E113F3A}" presName="sibTrans" presStyleCnt="0"/>
      <dgm:spPr/>
    </dgm:pt>
    <dgm:pt modelId="{57B26284-9596-4338-AB37-7E7B7DBE2920}" type="pres">
      <dgm:prSet presAssocID="{7C27C263-59CB-45B9-8439-AF1E1DEBF947}" presName="textNode" presStyleLbl="node1" presStyleIdx="1" presStyleCnt="5">
        <dgm:presLayoutVars>
          <dgm:bulletEnabled val="1"/>
        </dgm:presLayoutVars>
      </dgm:prSet>
      <dgm:spPr/>
    </dgm:pt>
    <dgm:pt modelId="{15264E6F-2D82-479E-90AB-E952B3482068}" type="pres">
      <dgm:prSet presAssocID="{75ADC856-0C5E-4CF5-AB34-8BF4C6999EFF}" presName="sibTrans" presStyleCnt="0"/>
      <dgm:spPr/>
    </dgm:pt>
    <dgm:pt modelId="{3D5DE067-3598-4730-8570-AC442D7BD0B0}" type="pres">
      <dgm:prSet presAssocID="{2E73A27F-CCA7-4103-93AE-B8CBA8AF865A}" presName="textNode" presStyleLbl="node1" presStyleIdx="2" presStyleCnt="5">
        <dgm:presLayoutVars>
          <dgm:bulletEnabled val="1"/>
        </dgm:presLayoutVars>
      </dgm:prSet>
      <dgm:spPr/>
    </dgm:pt>
    <dgm:pt modelId="{02E53286-1E83-4DDC-B24F-84DB27B87A38}" type="pres">
      <dgm:prSet presAssocID="{E0B6E229-AA3F-42AB-9E76-C8C83FEA378F}" presName="sibTrans" presStyleCnt="0"/>
      <dgm:spPr/>
    </dgm:pt>
    <dgm:pt modelId="{5CA32EDE-450D-4A97-BCD4-4B073FC97CBE}" type="pres">
      <dgm:prSet presAssocID="{B6F8013C-462C-4E9B-B09C-B8A37EBEAF80}" presName="textNode" presStyleLbl="node1" presStyleIdx="3" presStyleCnt="5">
        <dgm:presLayoutVars>
          <dgm:bulletEnabled val="1"/>
        </dgm:presLayoutVars>
      </dgm:prSet>
      <dgm:spPr/>
    </dgm:pt>
    <dgm:pt modelId="{6E18CABB-0683-4D37-AAEC-1F1C20E8EF81}" type="pres">
      <dgm:prSet presAssocID="{665ACAE1-35F8-4428-86EF-FE99AB5FC275}" presName="sibTrans" presStyleCnt="0"/>
      <dgm:spPr/>
    </dgm:pt>
    <dgm:pt modelId="{C473C4CF-36B7-46C6-BA64-E5BC7EA35A7D}" type="pres">
      <dgm:prSet presAssocID="{9623548B-5A33-4482-802A-7642971337A4}" presName="textNode" presStyleLbl="node1" presStyleIdx="4" presStyleCnt="5">
        <dgm:presLayoutVars>
          <dgm:bulletEnabled val="1"/>
        </dgm:presLayoutVars>
      </dgm:prSet>
      <dgm:spPr/>
    </dgm:pt>
  </dgm:ptLst>
  <dgm:cxnLst>
    <dgm:cxn modelId="{895D5302-3D99-4F4D-A5FC-AE91F55E3BEE}" srcId="{B1C71463-799D-4AE3-B89D-620F0AD83A9D}" destId="{45219420-7D8C-4A5B-8371-172AAF2E7C35}" srcOrd="0" destOrd="0" parTransId="{47866D92-6B29-46FE-B801-48EAE956BCC7}" sibTransId="{36EF33C3-63F0-49B5-87A3-E3DC5E113F3A}"/>
    <dgm:cxn modelId="{2C9D4FA2-C28A-40A1-BC7E-DA828D8F0F9A}" srcId="{B1C71463-799D-4AE3-B89D-620F0AD83A9D}" destId="{7C27C263-59CB-45B9-8439-AF1E1DEBF947}" srcOrd="1" destOrd="0" parTransId="{59EE52D8-14FD-4448-B0F4-32202AA3A8D6}" sibTransId="{75ADC856-0C5E-4CF5-AB34-8BF4C6999EFF}"/>
    <dgm:cxn modelId="{E65C9069-521E-4C9C-BA02-EFEECB8E0903}" srcId="{B1C71463-799D-4AE3-B89D-620F0AD83A9D}" destId="{2E73A27F-CCA7-4103-93AE-B8CBA8AF865A}" srcOrd="2" destOrd="0" parTransId="{388FF300-6280-4258-8DA8-8CE277C8DE7B}" sibTransId="{E0B6E229-AA3F-42AB-9E76-C8C83FEA378F}"/>
    <dgm:cxn modelId="{A8D12AD2-7F95-40A0-8F83-5A3CDD2C2429}" srcId="{B1C71463-799D-4AE3-B89D-620F0AD83A9D}" destId="{B6F8013C-462C-4E9B-B09C-B8A37EBEAF80}" srcOrd="3" destOrd="0" parTransId="{A085E5A5-CF7E-4C35-B89E-FB8D1D0648A4}" sibTransId="{665ACAE1-35F8-4428-86EF-FE99AB5FC275}"/>
    <dgm:cxn modelId="{78EE6CE4-608B-439A-BF08-6E478A0156DB}" srcId="{B1C71463-799D-4AE3-B89D-620F0AD83A9D}" destId="{9623548B-5A33-4482-802A-7642971337A4}" srcOrd="4" destOrd="0" parTransId="{58E91228-1862-4A54-A710-A1D0078231CE}" sibTransId="{B3A2DAE2-F390-4F2D-B9B2-40125ABC30F1}"/>
    <dgm:cxn modelId="{A6A0D23B-8C5F-4AD9-97D7-4C4162A2D2C2}" type="presOf" srcId="{B1C71463-799D-4AE3-B89D-620F0AD83A9D}" destId="{DBDF0D9C-0845-4DC7-A6D3-E1FA37F7E0C4}" srcOrd="0" destOrd="0" presId="urn:microsoft.com/office/officeart/2005/8/layout/hProcess9#12"/>
    <dgm:cxn modelId="{C488973A-5B59-43E2-A732-5F5FF5E67718}" type="presParOf" srcId="{DBDF0D9C-0845-4DC7-A6D3-E1FA37F7E0C4}" destId="{7CDC6C88-D884-4FB1-A94F-1716403DDF6A}" srcOrd="0" destOrd="0" presId="urn:microsoft.com/office/officeart/2005/8/layout/hProcess9#12"/>
    <dgm:cxn modelId="{BE34C4E6-B2C2-49B7-9364-B952A6A47583}" type="presParOf" srcId="{DBDF0D9C-0845-4DC7-A6D3-E1FA37F7E0C4}" destId="{D811B45B-FD58-41CB-BCDF-598FA570C363}" srcOrd="1" destOrd="0" presId="urn:microsoft.com/office/officeart/2005/8/layout/hProcess9#12"/>
    <dgm:cxn modelId="{7C9FA51E-3E1E-4CCB-A138-529B93966488}" type="presParOf" srcId="{D811B45B-FD58-41CB-BCDF-598FA570C363}" destId="{60B64F5C-AB4D-4D25-B6D9-6EA0837D3575}" srcOrd="0" destOrd="1" presId="urn:microsoft.com/office/officeart/2005/8/layout/hProcess9#12"/>
    <dgm:cxn modelId="{1D335657-B13F-4537-B04E-537E4654308A}" type="presOf" srcId="{45219420-7D8C-4A5B-8371-172AAF2E7C35}" destId="{60B64F5C-AB4D-4D25-B6D9-6EA0837D3575}" srcOrd="0" destOrd="0" presId="urn:microsoft.com/office/officeart/2005/8/layout/hProcess9#12"/>
    <dgm:cxn modelId="{453F5C0C-7380-4A1D-ACC5-543078E6A61E}" type="presParOf" srcId="{D811B45B-FD58-41CB-BCDF-598FA570C363}" destId="{9AB72416-82E7-4521-859E-032354DA86EE}" srcOrd="1" destOrd="1" presId="urn:microsoft.com/office/officeart/2005/8/layout/hProcess9#12"/>
    <dgm:cxn modelId="{4D9F7F21-F5AE-4C69-9FB3-CB1ED62CE1C6}" type="presParOf" srcId="{D811B45B-FD58-41CB-BCDF-598FA570C363}" destId="{57B26284-9596-4338-AB37-7E7B7DBE2920}" srcOrd="2" destOrd="1" presId="urn:microsoft.com/office/officeart/2005/8/layout/hProcess9#12"/>
    <dgm:cxn modelId="{B2CC2D37-CEFC-4C91-A51B-2EB60F90712E}" type="presOf" srcId="{7C27C263-59CB-45B9-8439-AF1E1DEBF947}" destId="{57B26284-9596-4338-AB37-7E7B7DBE2920}" srcOrd="0" destOrd="0" presId="urn:microsoft.com/office/officeart/2005/8/layout/hProcess9#12"/>
    <dgm:cxn modelId="{83F226F8-B6E5-4E48-9DC2-87D09D1BE38F}" type="presParOf" srcId="{D811B45B-FD58-41CB-BCDF-598FA570C363}" destId="{15264E6F-2D82-479E-90AB-E952B3482068}" srcOrd="3" destOrd="1" presId="urn:microsoft.com/office/officeart/2005/8/layout/hProcess9#12"/>
    <dgm:cxn modelId="{718ECE6F-C034-4AA4-82F4-D6C850D9B97A}" type="presParOf" srcId="{D811B45B-FD58-41CB-BCDF-598FA570C363}" destId="{3D5DE067-3598-4730-8570-AC442D7BD0B0}" srcOrd="4" destOrd="1" presId="urn:microsoft.com/office/officeart/2005/8/layout/hProcess9#12"/>
    <dgm:cxn modelId="{08343EF8-5F40-4682-AA25-1D501B59C2C8}" type="presOf" srcId="{2E73A27F-CCA7-4103-93AE-B8CBA8AF865A}" destId="{3D5DE067-3598-4730-8570-AC442D7BD0B0}" srcOrd="0" destOrd="0" presId="urn:microsoft.com/office/officeart/2005/8/layout/hProcess9#12"/>
    <dgm:cxn modelId="{14A95BC5-6799-4E57-846C-A7384D1449C2}" type="presParOf" srcId="{D811B45B-FD58-41CB-BCDF-598FA570C363}" destId="{02E53286-1E83-4DDC-B24F-84DB27B87A38}" srcOrd="5" destOrd="1" presId="urn:microsoft.com/office/officeart/2005/8/layout/hProcess9#12"/>
    <dgm:cxn modelId="{588EF0A6-7782-4CFB-B8FE-C1FBA8E1B2C8}" type="presParOf" srcId="{D811B45B-FD58-41CB-BCDF-598FA570C363}" destId="{5CA32EDE-450D-4A97-BCD4-4B073FC97CBE}" srcOrd="6" destOrd="1" presId="urn:microsoft.com/office/officeart/2005/8/layout/hProcess9#12"/>
    <dgm:cxn modelId="{409ABB88-810E-45DC-95E2-BBAE7DA9DC5B}" type="presOf" srcId="{B6F8013C-462C-4E9B-B09C-B8A37EBEAF80}" destId="{5CA32EDE-450D-4A97-BCD4-4B073FC97CBE}" srcOrd="0" destOrd="0" presId="urn:microsoft.com/office/officeart/2005/8/layout/hProcess9#12"/>
    <dgm:cxn modelId="{90F2172B-C042-4B52-A9B9-6D1AC8C17F62}" type="presParOf" srcId="{D811B45B-FD58-41CB-BCDF-598FA570C363}" destId="{6E18CABB-0683-4D37-AAEC-1F1C20E8EF81}" srcOrd="7" destOrd="1" presId="urn:microsoft.com/office/officeart/2005/8/layout/hProcess9#12"/>
    <dgm:cxn modelId="{2A5785B6-3748-4733-B7DC-31320F8FB4EC}" type="presParOf" srcId="{D811B45B-FD58-41CB-BCDF-598FA570C363}" destId="{C473C4CF-36B7-46C6-BA64-E5BC7EA35A7D}" srcOrd="8" destOrd="1" presId="urn:microsoft.com/office/officeart/2005/8/layout/hProcess9#12"/>
    <dgm:cxn modelId="{4A7E2C04-5829-4066-B217-E475C4A73449}" type="presOf" srcId="{9623548B-5A33-4482-802A-7642971337A4}" destId="{C473C4CF-36B7-46C6-BA64-E5BC7EA35A7D}" srcOrd="0" destOrd="0" presId="urn:microsoft.com/office/officeart/2005/8/layout/hProcess9#1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419840" cy="2126615"/>
        <a:chOff x="0" y="0"/>
        <a:chExt cx="11419840" cy="2126615"/>
      </a:xfrm>
    </dsp:grpSpPr>
    <dsp:sp modelId="{6F02ABE8-7A4D-455B-8CD8-4B9A6B6993C7}">
      <dsp:nvSpPr>
        <dsp:cNvPr id="3" name="右箭头 2"/>
        <dsp:cNvSpPr/>
      </dsp:nvSpPr>
      <dsp:spPr bwMode="white">
        <a:xfrm>
          <a:off x="856488" y="0"/>
          <a:ext cx="9706864" cy="2126615"/>
        </a:xfrm>
        <a:prstGeom prst="rightArrow">
          <a:avLst/>
        </a:prstGeom>
      </dsp:spPr>
      <dsp:style>
        <a:lnRef idx="0">
          <a:schemeClr val="dk1"/>
        </a:lnRef>
        <a:fillRef idx="1">
          <a:schemeClr val="accent1">
            <a:tint val="40000"/>
          </a:schemeClr>
        </a:fillRef>
        <a:effectRef idx="0">
          <a:scrgbClr r="0" g="0" b="0"/>
        </a:effectRef>
        <a:fontRef idx="minor"/>
      </dsp:style>
      <dsp:txXfrm>
        <a:off x="856488" y="0"/>
        <a:ext cx="9706864" cy="2126615"/>
      </dsp:txXfrm>
    </dsp:sp>
    <dsp:sp modelId="{9ABA2652-A947-45E0-8D9B-CE3A976829CC}">
      <dsp:nvSpPr>
        <dsp:cNvPr id="4" name="圆角矩形 3"/>
        <dsp:cNvSpPr/>
      </dsp:nvSpPr>
      <dsp:spPr bwMode="white">
        <a:xfrm>
          <a:off x="0" y="637985"/>
          <a:ext cx="1245801" cy="850646"/>
        </a:xfrm>
        <a:prstGeom prst="roundRect">
          <a:avLst/>
        </a:prstGeom>
      </dsp:spPr>
      <dsp:style>
        <a:lnRef idx="2">
          <a:schemeClr val="lt1"/>
        </a:lnRef>
        <a:fillRef idx="1">
          <a:schemeClr val="accent1">
            <a:alpha val="90000"/>
            <a:hueOff val="0"/>
            <a:satOff val="0"/>
            <a:lumOff val="0"/>
            <a:alpha val="90196"/>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确定</a:t>
          </a:r>
          <a:r>
            <a:rPr lang="zh-CN" altLang="en-US" b="1" dirty="0">
              <a:ea typeface="宋体" panose="02010600030101010101" pitchFamily="2" charset="-122"/>
            </a:rPr>
            <a:t>评估</a:t>
          </a:r>
          <a:r>
            <a:rPr lang="zh-CN" altLang="en-US" b="1" dirty="0">
              <a:ea typeface="宋体" panose="02010600030101010101" pitchFamily="2" charset="-122"/>
            </a:rPr>
            <a:t>对象</a:t>
          </a:r>
          <a:endParaRPr lang="zh-CN" altLang="en-US" b="1" dirty="0">
            <a:ea typeface="宋体" panose="02010600030101010101" pitchFamily="2" charset="-122"/>
          </a:endParaRPr>
        </a:p>
      </dsp:txBody>
      <dsp:txXfrm>
        <a:off x="0" y="637985"/>
        <a:ext cx="1245801" cy="850646"/>
      </dsp:txXfrm>
    </dsp:sp>
    <dsp:sp modelId="{509665A8-B081-4590-8F24-4BACC7AB18AC}">
      <dsp:nvSpPr>
        <dsp:cNvPr id="5" name="圆角矩形 4"/>
        <dsp:cNvSpPr/>
      </dsp:nvSpPr>
      <dsp:spPr bwMode="white">
        <a:xfrm>
          <a:off x="1453434" y="637985"/>
          <a:ext cx="1245801" cy="850646"/>
        </a:xfrm>
        <a:prstGeom prst="roundRect">
          <a:avLst/>
        </a:prstGeom>
      </dsp:spPr>
      <dsp:style>
        <a:lnRef idx="2">
          <a:schemeClr val="lt1"/>
        </a:lnRef>
        <a:fillRef idx="1">
          <a:schemeClr val="accent1">
            <a:alpha val="90000"/>
            <a:hueOff val="0"/>
            <a:satOff val="0"/>
            <a:lumOff val="0"/>
            <a:alpha val="84482"/>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成立</a:t>
          </a:r>
          <a:r>
            <a:rPr lang="zh-CN" altLang="en-US" b="1" dirty="0">
              <a:ea typeface="宋体" panose="02010600030101010101" pitchFamily="2" charset="-122"/>
            </a:rPr>
            <a:t>评估</a:t>
          </a:r>
          <a:r>
            <a:rPr lang="zh-CN" altLang="en-US" b="1" dirty="0">
              <a:ea typeface="宋体" panose="02010600030101010101" pitchFamily="2" charset="-122"/>
            </a:rPr>
            <a:t>组</a:t>
          </a:r>
          <a:endParaRPr lang="zh-CN" altLang="en-US" b="1" dirty="0">
            <a:ea typeface="宋体" panose="02010600030101010101" pitchFamily="2" charset="-122"/>
          </a:endParaRPr>
        </a:p>
      </dsp:txBody>
      <dsp:txXfrm>
        <a:off x="1453434" y="637985"/>
        <a:ext cx="1245801" cy="850646"/>
      </dsp:txXfrm>
    </dsp:sp>
    <dsp:sp modelId="{387CF0F5-836E-491A-BD23-54A1FD3A5275}">
      <dsp:nvSpPr>
        <dsp:cNvPr id="6" name="圆角矩形 5"/>
        <dsp:cNvSpPr/>
      </dsp:nvSpPr>
      <dsp:spPr bwMode="white">
        <a:xfrm>
          <a:off x="2906868" y="637985"/>
          <a:ext cx="1245801" cy="850646"/>
        </a:xfrm>
        <a:prstGeom prst="roundRect">
          <a:avLst/>
        </a:prstGeom>
      </dsp:spPr>
      <dsp:style>
        <a:lnRef idx="2">
          <a:schemeClr val="lt1"/>
        </a:lnRef>
        <a:fillRef idx="1">
          <a:schemeClr val="accent1">
            <a:alpha val="90000"/>
            <a:hueOff val="0"/>
            <a:satOff val="0"/>
            <a:lumOff val="0"/>
            <a:alpha val="78768"/>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marR="0" lvl="0" defTabSz="914400" eaLnBrk="1" fontAlgn="auto" latinLnBrk="0" hangingPunct="1">
            <a:lnSpc>
              <a:spcPct val="100000"/>
            </a:lnSpc>
            <a:spcBef>
              <a:spcPts val="0"/>
            </a:spcBef>
            <a:spcAft>
              <a:spcPts val="0"/>
            </a:spcAft>
            <a:buClrTx/>
            <a:buSzTx/>
            <a:buFontTx/>
          </a:pPr>
          <a:r>
            <a:rPr lang="zh-CN" altLang="en-US" b="1" dirty="0">
              <a:ea typeface="宋体" panose="02010600030101010101" pitchFamily="2" charset="-122"/>
            </a:rPr>
            <a:t>开展</a:t>
          </a:r>
          <a:r>
            <a:rPr lang="zh-CN" altLang="en-US" b="1" dirty="0">
              <a:ea typeface="宋体" panose="02010600030101010101" pitchFamily="2" charset="-122"/>
            </a:rPr>
            <a:t>前期</a:t>
          </a:r>
          <a:r>
            <a:rPr lang="zh-CN" altLang="en-US" b="1" dirty="0">
              <a:ea typeface="宋体" panose="02010600030101010101" pitchFamily="2" charset="-122"/>
            </a:rPr>
            <a:t>调研</a:t>
          </a:r>
          <a:endParaRPr lang="zh-CN" altLang="en-US" dirty="0"/>
        </a:p>
      </dsp:txBody>
      <dsp:txXfrm>
        <a:off x="2906868" y="637985"/>
        <a:ext cx="1245801" cy="850646"/>
      </dsp:txXfrm>
    </dsp:sp>
    <dsp:sp modelId="{BFB95F9F-C59D-40D6-AC36-9EEF7F5CBA27}">
      <dsp:nvSpPr>
        <dsp:cNvPr id="7" name="圆角矩形 6"/>
        <dsp:cNvSpPr/>
      </dsp:nvSpPr>
      <dsp:spPr bwMode="white">
        <a:xfrm>
          <a:off x="4360303" y="637985"/>
          <a:ext cx="1245801" cy="850646"/>
        </a:xfrm>
        <a:prstGeom prst="roundRect">
          <a:avLst/>
        </a:prstGeom>
      </dsp:spPr>
      <dsp:style>
        <a:lnRef idx="2">
          <a:schemeClr val="lt1"/>
        </a:lnRef>
        <a:fillRef idx="1">
          <a:schemeClr val="accent1">
            <a:alpha val="90000"/>
            <a:hueOff val="0"/>
            <a:satOff val="0"/>
            <a:lumOff val="0"/>
            <a:alpha val="73053"/>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制定</a:t>
          </a:r>
          <a:r>
            <a:rPr lang="zh-CN" altLang="en-US" b="1" dirty="0">
              <a:ea typeface="宋体" panose="02010600030101010101" pitchFamily="2" charset="-122"/>
            </a:rPr>
            <a:t>评估</a:t>
          </a:r>
          <a:r>
            <a:rPr lang="zh-CN" altLang="en-US" b="1" dirty="0">
              <a:ea typeface="宋体" panose="02010600030101010101" pitchFamily="2" charset="-122"/>
            </a:rPr>
            <a:t>指标</a:t>
          </a:r>
          <a:r>
            <a:rPr lang="zh-CN" altLang="en-US" b="1" dirty="0">
              <a:ea typeface="宋体" panose="02010600030101010101" pitchFamily="2" charset="-122"/>
            </a:rPr>
            <a:t>体系</a:t>
          </a:r>
          <a:endParaRPr lang="zh-CN" altLang="en-US" b="1" dirty="0">
            <a:ea typeface="宋体" panose="02010600030101010101" pitchFamily="2" charset="-122"/>
          </a:endParaRPr>
        </a:p>
      </dsp:txBody>
      <dsp:txXfrm>
        <a:off x="4360303" y="637985"/>
        <a:ext cx="1245801" cy="850646"/>
      </dsp:txXfrm>
    </dsp:sp>
    <dsp:sp modelId="{6C4577E7-390A-42E1-B76A-CAEFC625C489}">
      <dsp:nvSpPr>
        <dsp:cNvPr id="8" name="圆角矩形 7"/>
        <dsp:cNvSpPr/>
      </dsp:nvSpPr>
      <dsp:spPr bwMode="white">
        <a:xfrm>
          <a:off x="5813737" y="637985"/>
          <a:ext cx="1245801" cy="850646"/>
        </a:xfrm>
        <a:prstGeom prst="roundRect">
          <a:avLst/>
        </a:prstGeom>
      </dsp:spPr>
      <dsp:style>
        <a:lnRef idx="2">
          <a:schemeClr val="lt1"/>
        </a:lnRef>
        <a:fillRef idx="1">
          <a:schemeClr val="accent1">
            <a:alpha val="90000"/>
            <a:hueOff val="0"/>
            <a:satOff val="0"/>
            <a:lumOff val="0"/>
            <a:alpha val="67339"/>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确定</a:t>
          </a:r>
          <a:r>
            <a:rPr lang="zh-CN" altLang="en-US" b="1" dirty="0">
              <a:ea typeface="宋体" panose="02010600030101010101" pitchFamily="2" charset="-122"/>
            </a:rPr>
            <a:t>评估</a:t>
          </a:r>
          <a:r>
            <a:rPr lang="zh-CN" altLang="en-US" b="1" dirty="0">
              <a:ea typeface="宋体" panose="02010600030101010101" pitchFamily="2" charset="-122"/>
            </a:rPr>
            <a:t>方式</a:t>
          </a:r>
          <a:r>
            <a:rPr lang="zh-CN" altLang="en-US" b="1" dirty="0">
              <a:ea typeface="宋体" panose="02010600030101010101" pitchFamily="2" charset="-122"/>
            </a:rPr>
            <a:t>和</a:t>
          </a:r>
          <a:r>
            <a:rPr lang="zh-CN" altLang="en-US" b="1" dirty="0">
              <a:ea typeface="宋体" panose="02010600030101010101" pitchFamily="2" charset="-122"/>
            </a:rPr>
            <a:t>方法</a:t>
          </a:r>
          <a:endParaRPr lang="zh-CN" altLang="en-US" b="1" dirty="0">
            <a:ea typeface="宋体" panose="02010600030101010101" pitchFamily="2" charset="-122"/>
          </a:endParaRPr>
        </a:p>
      </dsp:txBody>
      <dsp:txXfrm>
        <a:off x="5813737" y="637985"/>
        <a:ext cx="1245801" cy="850646"/>
      </dsp:txXfrm>
    </dsp:sp>
    <dsp:sp modelId="{03F3392D-7DA4-4F21-B583-7BE54D28F872}">
      <dsp:nvSpPr>
        <dsp:cNvPr id="9" name="圆角矩形 8"/>
        <dsp:cNvSpPr/>
      </dsp:nvSpPr>
      <dsp:spPr bwMode="white">
        <a:xfrm>
          <a:off x="7267171" y="637985"/>
          <a:ext cx="1245801" cy="850646"/>
        </a:xfrm>
        <a:prstGeom prst="roundRect">
          <a:avLst/>
        </a:prstGeom>
      </dsp:spPr>
      <dsp:style>
        <a:lnRef idx="2">
          <a:schemeClr val="lt1"/>
        </a:lnRef>
        <a:fillRef idx="1">
          <a:schemeClr val="accent1">
            <a:alpha val="90000"/>
            <a:hueOff val="0"/>
            <a:satOff val="0"/>
            <a:lumOff val="0"/>
            <a:alpha val="61625"/>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制定</a:t>
          </a:r>
          <a:r>
            <a:rPr lang="zh-CN" altLang="en-US" b="1" dirty="0">
              <a:ea typeface="宋体" panose="02010600030101010101" pitchFamily="2" charset="-122"/>
            </a:rPr>
            <a:t>资料</a:t>
          </a:r>
          <a:r>
            <a:rPr lang="zh-CN" altLang="en-US" b="1" dirty="0">
              <a:ea typeface="宋体" panose="02010600030101010101" pitchFamily="2" charset="-122"/>
            </a:rPr>
            <a:t>清单</a:t>
          </a:r>
          <a:endParaRPr lang="zh-CN" altLang="en-US" b="1" dirty="0">
            <a:ea typeface="宋体" panose="02010600030101010101" pitchFamily="2" charset="-122"/>
          </a:endParaRPr>
        </a:p>
      </dsp:txBody>
      <dsp:txXfrm>
        <a:off x="7267171" y="637985"/>
        <a:ext cx="1245801" cy="850646"/>
      </dsp:txXfrm>
    </dsp:sp>
    <dsp:sp modelId="{B17E446A-7A84-4796-B285-B791745793B7}">
      <dsp:nvSpPr>
        <dsp:cNvPr id="10" name="圆角矩形 9"/>
        <dsp:cNvSpPr/>
      </dsp:nvSpPr>
      <dsp:spPr bwMode="white">
        <a:xfrm>
          <a:off x="8720605" y="637985"/>
          <a:ext cx="1245801" cy="850646"/>
        </a:xfrm>
        <a:prstGeom prst="roundRect">
          <a:avLst/>
        </a:prstGeom>
      </dsp:spPr>
      <dsp:style>
        <a:lnRef idx="2">
          <a:schemeClr val="lt1"/>
        </a:lnRef>
        <a:fillRef idx="1">
          <a:schemeClr val="accent1">
            <a:alpha val="90000"/>
            <a:hueOff val="0"/>
            <a:satOff val="0"/>
            <a:lumOff val="0"/>
            <a:alpha val="55910"/>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制定评估工作方案</a:t>
          </a:r>
          <a:endParaRPr lang="zh-CN" altLang="en-US" b="1" dirty="0">
            <a:ea typeface="宋体" panose="02010600030101010101" pitchFamily="2" charset="-122"/>
          </a:endParaRPr>
        </a:p>
      </dsp:txBody>
      <dsp:txXfrm>
        <a:off x="8720605" y="637985"/>
        <a:ext cx="1245801" cy="850646"/>
      </dsp:txXfrm>
    </dsp:sp>
    <dsp:sp modelId="{00C76393-66A1-48CE-8A69-3FBD9FBC346A}">
      <dsp:nvSpPr>
        <dsp:cNvPr id="11" name="圆角矩形 10"/>
        <dsp:cNvSpPr/>
      </dsp:nvSpPr>
      <dsp:spPr bwMode="white">
        <a:xfrm>
          <a:off x="10174039" y="637985"/>
          <a:ext cx="1245801" cy="850646"/>
        </a:xfrm>
        <a:prstGeom prst="roundRect">
          <a:avLst/>
        </a:prstGeom>
      </dsp:spPr>
      <dsp:style>
        <a:lnRef idx="2">
          <a:schemeClr val="lt1"/>
        </a:lnRef>
        <a:fillRef idx="1">
          <a:schemeClr val="accent1">
            <a:alpha val="90000"/>
            <a:hueOff val="0"/>
            <a:satOff val="0"/>
            <a:lumOff val="0"/>
            <a:alpha val="50196"/>
          </a:schemeClr>
        </a:fillRef>
        <a:effectRef idx="0">
          <a:scrgbClr r="0" g="0" b="0"/>
        </a:effectRef>
        <a:fontRef idx="minor">
          <a:schemeClr val="lt1"/>
        </a:fontRef>
      </dsp:style>
      <dsp:txBody>
        <a:bodyPr vert="horz" wrap="square" lIns="60960" tIns="60960" rIns="60960" bIns="6096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r>
            <a:rPr lang="zh-CN" altLang="en-US" b="1" dirty="0">
              <a:ea typeface="宋体" panose="02010600030101010101" pitchFamily="2" charset="-122"/>
            </a:rPr>
            <a:t>评估工作方案论证</a:t>
          </a:r>
          <a:endParaRPr lang="zh-CN" altLang="en-US" b="1" dirty="0">
            <a:ea typeface="宋体" panose="02010600030101010101" pitchFamily="2" charset="-122"/>
          </a:endParaRPr>
        </a:p>
      </dsp:txBody>
      <dsp:txXfrm>
        <a:off x="10174039" y="637985"/>
        <a:ext cx="1245801" cy="850646"/>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250815" cy="1660525"/>
        <a:chOff x="0" y="0"/>
        <a:chExt cx="5250815" cy="1660525"/>
      </a:xfrm>
    </dsp:grpSpPr>
    <dsp:sp modelId="{E8504142-57D7-4A93-8636-892A92F89CCA}">
      <dsp:nvSpPr>
        <dsp:cNvPr id="3" name="右箭头 2"/>
        <dsp:cNvSpPr/>
      </dsp:nvSpPr>
      <dsp:spPr bwMode="white">
        <a:xfrm>
          <a:off x="393811" y="0"/>
          <a:ext cx="4463193" cy="1660525"/>
        </a:xfrm>
        <a:prstGeom prst="rightArrow">
          <a:avLst/>
        </a:prstGeom>
      </dsp:spPr>
      <dsp:style>
        <a:lnRef idx="0">
          <a:schemeClr val="accent2"/>
        </a:lnRef>
        <a:fillRef idx="1">
          <a:schemeClr val="accent2">
            <a:tint val="40000"/>
          </a:schemeClr>
        </a:fillRef>
        <a:effectRef idx="0">
          <a:scrgbClr r="0" g="0" b="0"/>
        </a:effectRef>
        <a:fontRef idx="minor"/>
      </dsp:style>
      <dsp:txXfrm>
        <a:off x="393811" y="0"/>
        <a:ext cx="4463193" cy="1660525"/>
      </dsp:txXfrm>
    </dsp:sp>
    <dsp:sp modelId="{468836F5-25E4-4A60-974B-BB4ABD61EAAE}">
      <dsp:nvSpPr>
        <dsp:cNvPr id="4" name="圆角矩形 3"/>
        <dsp:cNvSpPr/>
      </dsp:nvSpPr>
      <dsp:spPr bwMode="white">
        <a:xfrm>
          <a:off x="0" y="498158"/>
          <a:ext cx="1575245" cy="664210"/>
        </a:xfrm>
        <a:prstGeom prst="roundRect">
          <a:avLst/>
        </a:prstGeom>
      </dsp:spPr>
      <dsp:style>
        <a:lnRef idx="2">
          <a:schemeClr val="lt1"/>
        </a:lnRef>
        <a:fillRef idx="1">
          <a:schemeClr val="accent2"/>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撰写报告</a:t>
          </a:r>
          <a:endParaRPr lang="zh-CN" altLang="en-US" sz="1600" dirty="0"/>
        </a:p>
      </dsp:txBody>
      <dsp:txXfrm>
        <a:off x="0" y="498158"/>
        <a:ext cx="1575245" cy="664210"/>
      </dsp:txXfrm>
    </dsp:sp>
    <dsp:sp modelId="{3E4BC9A1-FC88-4399-9856-6E22DCB0A5B1}">
      <dsp:nvSpPr>
        <dsp:cNvPr id="5" name="圆角矩形 4"/>
        <dsp:cNvSpPr/>
      </dsp:nvSpPr>
      <dsp:spPr bwMode="white">
        <a:xfrm>
          <a:off x="1837785" y="498158"/>
          <a:ext cx="1575245" cy="664210"/>
        </a:xfrm>
        <a:prstGeom prst="roundRect">
          <a:avLst/>
        </a:prstGeom>
      </dsp:spPr>
      <dsp:style>
        <a:lnRef idx="2">
          <a:schemeClr val="lt1"/>
        </a:lnRef>
        <a:fillRef idx="1">
          <a:schemeClr val="accent2"/>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形成</a:t>
          </a:r>
          <a:r>
            <a:rPr lang="zh-CN" altLang="en-US" sz="1600" b="1" dirty="0">
              <a:ea typeface="宋体" panose="02010600030101010101" pitchFamily="2" charset="-122"/>
            </a:rPr>
            <a:t>报告</a:t>
          </a:r>
          <a:endParaRPr lang="zh-CN" altLang="en-US" sz="1600" dirty="0"/>
        </a:p>
      </dsp:txBody>
      <dsp:txXfrm>
        <a:off x="1837785" y="498158"/>
        <a:ext cx="1575245" cy="664210"/>
      </dsp:txXfrm>
    </dsp:sp>
    <dsp:sp modelId="{231E5D33-45EA-4D72-A0CF-9ED2CBEFADE0}">
      <dsp:nvSpPr>
        <dsp:cNvPr id="6" name="圆角矩形 5"/>
        <dsp:cNvSpPr/>
      </dsp:nvSpPr>
      <dsp:spPr bwMode="white">
        <a:xfrm>
          <a:off x="3675570" y="498158"/>
          <a:ext cx="1575245" cy="664210"/>
        </a:xfrm>
        <a:prstGeom prst="roundRect">
          <a:avLst/>
        </a:prstGeom>
      </dsp:spPr>
      <dsp:style>
        <a:lnRef idx="2">
          <a:schemeClr val="lt1"/>
        </a:lnRef>
        <a:fillRef idx="1">
          <a:schemeClr val="accent2"/>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结果应用</a:t>
          </a:r>
          <a:endParaRPr lang="zh-CN" altLang="en-US" sz="1600" dirty="0"/>
        </a:p>
      </dsp:txBody>
      <dsp:txXfrm>
        <a:off x="3675570" y="498158"/>
        <a:ext cx="1575245" cy="664210"/>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324215" cy="1848485"/>
        <a:chOff x="0" y="0"/>
        <a:chExt cx="8324215" cy="1848485"/>
      </a:xfrm>
    </dsp:grpSpPr>
    <dsp:sp modelId="{7CDC6C88-D884-4FB1-A94F-1716403DDF6A}">
      <dsp:nvSpPr>
        <dsp:cNvPr id="3" name="右箭头 2"/>
        <dsp:cNvSpPr/>
      </dsp:nvSpPr>
      <dsp:spPr bwMode="white">
        <a:xfrm>
          <a:off x="624316" y="0"/>
          <a:ext cx="7075583" cy="1848485"/>
        </a:xfrm>
        <a:prstGeom prst="rightArrow">
          <a:avLst/>
        </a:prstGeom>
      </dsp:spPr>
      <dsp:style>
        <a:lnRef idx="0">
          <a:schemeClr val="accent3"/>
        </a:lnRef>
        <a:fillRef idx="1">
          <a:schemeClr val="accent3">
            <a:tint val="40000"/>
          </a:schemeClr>
        </a:fillRef>
        <a:effectRef idx="0">
          <a:scrgbClr r="0" g="0" b="0"/>
        </a:effectRef>
        <a:fontRef idx="minor"/>
      </dsp:style>
      <dsp:txXfrm>
        <a:off x="624316" y="0"/>
        <a:ext cx="7075583" cy="1848485"/>
      </dsp:txXfrm>
    </dsp:sp>
    <dsp:sp modelId="{60B64F5C-AB4D-4D25-B6D9-6EA0837D3575}">
      <dsp:nvSpPr>
        <dsp:cNvPr id="4" name="圆角矩形 3"/>
        <dsp:cNvSpPr/>
      </dsp:nvSpPr>
      <dsp:spPr bwMode="white">
        <a:xfrm>
          <a:off x="0" y="554546"/>
          <a:ext cx="1468979" cy="739394"/>
        </a:xfrm>
        <a:prstGeom prst="roundRect">
          <a:avLst/>
        </a:prstGeom>
      </dsp:spPr>
      <dsp:style>
        <a:lnRef idx="2">
          <a:schemeClr val="lt1"/>
        </a:lnRef>
        <a:fillRef idx="1">
          <a:schemeClr val="accent3"/>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下达</a:t>
          </a:r>
          <a:r>
            <a:rPr lang="zh-CN" altLang="en-US" sz="1600" b="1" dirty="0">
              <a:ea typeface="宋体" panose="02010600030101010101" pitchFamily="2" charset="-122"/>
            </a:rPr>
            <a:t>评估</a:t>
          </a:r>
          <a:r>
            <a:rPr lang="zh-CN" altLang="en-US" sz="1600" b="1" dirty="0">
              <a:ea typeface="宋体" panose="02010600030101010101" pitchFamily="2" charset="-122"/>
            </a:rPr>
            <a:t>通知书</a:t>
          </a:r>
          <a:endParaRPr lang="zh-CN" altLang="en-US" sz="1600" b="1" dirty="0">
            <a:ea typeface="宋体" panose="02010600030101010101" pitchFamily="2" charset="-122"/>
          </a:endParaRPr>
        </a:p>
      </dsp:txBody>
      <dsp:txXfrm>
        <a:off x="0" y="554546"/>
        <a:ext cx="1468979" cy="739394"/>
      </dsp:txXfrm>
    </dsp:sp>
    <dsp:sp modelId="{57B26284-9596-4338-AB37-7E7B7DBE2920}">
      <dsp:nvSpPr>
        <dsp:cNvPr id="5" name="圆角矩形 4"/>
        <dsp:cNvSpPr/>
      </dsp:nvSpPr>
      <dsp:spPr bwMode="white">
        <a:xfrm>
          <a:off x="1713809" y="554546"/>
          <a:ext cx="1468979" cy="739394"/>
        </a:xfrm>
        <a:prstGeom prst="roundRect">
          <a:avLst/>
        </a:prstGeom>
      </dsp:spPr>
      <dsp:style>
        <a:lnRef idx="2">
          <a:schemeClr val="lt1"/>
        </a:lnRef>
        <a:fillRef idx="1">
          <a:schemeClr val="accent3"/>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收集</a:t>
          </a:r>
          <a:r>
            <a:rPr lang="zh-CN" altLang="en-US" sz="1600" b="1" dirty="0">
              <a:ea typeface="宋体" panose="02010600030101010101" pitchFamily="2" charset="-122"/>
            </a:rPr>
            <a:t>审核</a:t>
          </a:r>
          <a:r>
            <a:rPr lang="zh-CN" altLang="en-US" sz="1600" b="1" dirty="0">
              <a:ea typeface="宋体" panose="02010600030101010101" pitchFamily="2" charset="-122"/>
            </a:rPr>
            <a:t>资料</a:t>
          </a:r>
          <a:endParaRPr lang="zh-CN" altLang="en-US" sz="1600" b="1" dirty="0">
            <a:ea typeface="宋体" panose="02010600030101010101" pitchFamily="2" charset="-122"/>
          </a:endParaRPr>
        </a:p>
      </dsp:txBody>
      <dsp:txXfrm>
        <a:off x="1713809" y="554546"/>
        <a:ext cx="1468979" cy="739394"/>
      </dsp:txXfrm>
    </dsp:sp>
    <dsp:sp modelId="{3D5DE067-3598-4730-8570-AC442D7BD0B0}">
      <dsp:nvSpPr>
        <dsp:cNvPr id="6" name="圆角矩形 5"/>
        <dsp:cNvSpPr/>
      </dsp:nvSpPr>
      <dsp:spPr bwMode="white">
        <a:xfrm>
          <a:off x="3427618" y="554546"/>
          <a:ext cx="1468979" cy="739394"/>
        </a:xfrm>
        <a:prstGeom prst="roundRect">
          <a:avLst/>
        </a:prstGeom>
      </dsp:spPr>
      <dsp:style>
        <a:lnRef idx="2">
          <a:schemeClr val="lt1"/>
        </a:lnRef>
        <a:fillRef idx="1">
          <a:schemeClr val="accent3"/>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进行</a:t>
          </a:r>
          <a:r>
            <a:rPr lang="zh-CN" altLang="en-US" sz="1600" b="1" dirty="0">
              <a:ea typeface="宋体" panose="02010600030101010101" pitchFamily="2" charset="-122"/>
            </a:rPr>
            <a:t>现场调研</a:t>
          </a:r>
          <a:endParaRPr lang="zh-CN" altLang="en-US" sz="1600" b="1" dirty="0">
            <a:ea typeface="宋体" panose="02010600030101010101" pitchFamily="2" charset="-122"/>
          </a:endParaRPr>
        </a:p>
      </dsp:txBody>
      <dsp:txXfrm>
        <a:off x="3427618" y="554546"/>
        <a:ext cx="1468979" cy="739394"/>
      </dsp:txXfrm>
    </dsp:sp>
    <dsp:sp modelId="{5CA32EDE-450D-4A97-BCD4-4B073FC97CBE}">
      <dsp:nvSpPr>
        <dsp:cNvPr id="7" name="圆角矩形 6"/>
        <dsp:cNvSpPr/>
      </dsp:nvSpPr>
      <dsp:spPr bwMode="white">
        <a:xfrm>
          <a:off x="5141427" y="554546"/>
          <a:ext cx="1468979" cy="739394"/>
        </a:xfrm>
        <a:prstGeom prst="roundRect">
          <a:avLst/>
        </a:prstGeom>
      </dsp:spPr>
      <dsp:style>
        <a:lnRef idx="2">
          <a:schemeClr val="lt1"/>
        </a:lnRef>
        <a:fillRef idx="1">
          <a:schemeClr val="accent3"/>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marR="0" lvl="0" defTabSz="914400" eaLnBrk="1" fontAlgn="auto" latinLnBrk="0" hangingPunct="1">
            <a:lnSpc>
              <a:spcPct val="100000"/>
            </a:lnSpc>
            <a:spcBef>
              <a:spcPts val="0"/>
            </a:spcBef>
            <a:spcAft>
              <a:spcPts val="0"/>
            </a:spcAft>
            <a:buClrTx/>
            <a:buSzTx/>
            <a:buFontTx/>
          </a:pPr>
          <a:r>
            <a:rPr lang="zh-CN" altLang="en-US" sz="1600" b="1" dirty="0">
              <a:ea typeface="宋体" panose="02010600030101010101" pitchFamily="2" charset="-122"/>
            </a:rPr>
            <a:t>初步汇总分析</a:t>
          </a:r>
          <a:endParaRPr lang="zh-CN" altLang="en-US" sz="1600" b="1" dirty="0">
            <a:ea typeface="宋体" panose="02010600030101010101" pitchFamily="2" charset="-122"/>
          </a:endParaRPr>
        </a:p>
      </dsp:txBody>
      <dsp:txXfrm>
        <a:off x="5141427" y="554546"/>
        <a:ext cx="1468979" cy="739394"/>
      </dsp:txXfrm>
    </dsp:sp>
    <dsp:sp modelId="{C473C4CF-36B7-46C6-BA64-E5BC7EA35A7D}">
      <dsp:nvSpPr>
        <dsp:cNvPr id="8" name="圆角矩形 7"/>
        <dsp:cNvSpPr/>
      </dsp:nvSpPr>
      <dsp:spPr bwMode="white">
        <a:xfrm>
          <a:off x="6855236" y="554546"/>
          <a:ext cx="1468979" cy="739394"/>
        </a:xfrm>
        <a:prstGeom prst="roundRect">
          <a:avLst/>
        </a:prstGeom>
      </dsp:spPr>
      <dsp:style>
        <a:lnRef idx="2">
          <a:schemeClr val="lt1"/>
        </a:lnRef>
        <a:fillRef idx="1">
          <a:schemeClr val="accent3"/>
        </a:fillRef>
        <a:effectRef idx="0">
          <a:scrgbClr r="0" g="0" b="0"/>
        </a:effectRef>
        <a:fontRef idx="minor">
          <a:schemeClr val="lt1"/>
        </a:fontRef>
      </dsp:style>
      <dsp:txBody>
        <a:bodyPr vert="horz" wrap="square" lIns="60960" tIns="60960" rIns="60960" bIns="6096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b="1" dirty="0">
              <a:ea typeface="宋体" panose="02010600030101010101" pitchFamily="2" charset="-122"/>
            </a:rPr>
            <a:t>开展</a:t>
          </a:r>
          <a:r>
            <a:rPr lang="zh-CN" altLang="en-US" sz="1600" b="1" dirty="0">
              <a:ea typeface="宋体" panose="02010600030101010101" pitchFamily="2" charset="-122"/>
            </a:rPr>
            <a:t>正式</a:t>
          </a:r>
          <a:r>
            <a:rPr lang="zh-CN" altLang="en-US" sz="1600" b="1" dirty="0">
              <a:ea typeface="宋体" panose="02010600030101010101" pitchFamily="2" charset="-122"/>
            </a:rPr>
            <a:t>评估</a:t>
          </a:r>
          <a:endParaRPr lang="zh-CN" altLang="en-US" sz="1600" b="1" dirty="0">
            <a:ea typeface="宋体" panose="02010600030101010101" pitchFamily="2" charset="-122"/>
          </a:endParaRPr>
        </a:p>
      </dsp:txBody>
      <dsp:txXfrm>
        <a:off x="6855236" y="554546"/>
        <a:ext cx="1468979" cy="73939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13">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14">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12">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4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4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0">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0FD42402-28F3-4F72-A86A-693A699C961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CF4210FC-5A3F-45D6-86A2-8C12154025F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数字字体为：</a:t>
            </a:r>
            <a:r>
              <a:rPr lang="en-US" altLang="zh-CN" dirty="0"/>
              <a:t>impact </a:t>
            </a:r>
            <a:r>
              <a:rPr lang="zh-CN" altLang="en-US" dirty="0"/>
              <a:t>系统中自带</a:t>
            </a:r>
            <a:endParaRPr lang="zh-CN" altLang="en-US" dirty="0"/>
          </a:p>
        </p:txBody>
      </p:sp>
      <p:sp>
        <p:nvSpPr>
          <p:cNvPr id="4" name="灯片编号占位符 3"/>
          <p:cNvSpPr>
            <a:spLocks noGrp="1"/>
          </p:cNvSpPr>
          <p:nvPr>
            <p:ph type="sldNum" sz="quarter" idx="10"/>
          </p:nvPr>
        </p:nvSpPr>
        <p:spPr/>
        <p:txBody>
          <a:bodyPr/>
          <a:lstStyle/>
          <a:p>
            <a:fld id="{E00F294E-1F2D-4D85-81C4-A894124D97FE}" type="slidenum">
              <a:rPr lang="zh-CN" altLang="en-US" smtClean="0">
                <a:solidFill>
                  <a:prstClr val="black"/>
                </a:solidFill>
                <a:latin typeface="等线" panose="02010600030101010101" pitchFamily="2" charset="-122"/>
                <a:ea typeface="等线" panose="02010600030101010101" pitchFamily="2" charset="-122"/>
              </a:rPr>
            </a:fld>
            <a:endParaRPr lang="zh-CN" altLang="en-US">
              <a:solidFill>
                <a:prstClr val="black"/>
              </a:solidFill>
              <a:latin typeface="等线" panose="02010600030101010101" pitchFamily="2" charset="-122"/>
              <a:ea typeface="等线"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976DEF10-56FC-488B-86C6-7E36D92E9E0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a:xfrm>
            <a:off x="4038600" y="6356350"/>
            <a:ext cx="4114800" cy="365125"/>
          </a:xfr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610600" y="6356350"/>
            <a:ext cx="2743200" cy="365125"/>
          </a:xfrm>
        </p:spPr>
        <p:txBody>
          <a:bodyPr/>
          <a:lstStyle/>
          <a:p>
            <a:fld id="{0364B226-DBE2-4983-A5A1-B693E5F7CB54}"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 name="组合 1"/>
          <p:cNvGrpSpPr/>
          <p:nvPr userDrawn="1"/>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 name="组合 1"/>
          <p:cNvGrpSpPr/>
          <p:nvPr userDrawn="1"/>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2" name="直接连接符 11"/>
          <p:cNvCxnSpPr/>
          <p:nvPr userDrawn="1"/>
        </p:nvCxnSpPr>
        <p:spPr>
          <a:xfrm>
            <a:off x="685800" y="914400"/>
            <a:ext cx="10058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3810000" y="6309925"/>
            <a:ext cx="4419600" cy="344805"/>
          </a:xfrm>
          <a:prstGeom prst="rect">
            <a:avLst/>
          </a:prstGeom>
          <a:noFill/>
        </p:spPr>
        <p:txBody>
          <a:bodyPr wrap="square" rtlCol="0">
            <a:spAutoFit/>
          </a:bodyPr>
          <a:lstStyle/>
          <a:p>
            <a:pPr algn="ctr">
              <a:lnSpc>
                <a:spcPct val="150000"/>
              </a:lnSpc>
            </a:pP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事前绩效评估</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userDrawn="1"/>
        </p:nvCxnSpPr>
        <p:spPr>
          <a:xfrm>
            <a:off x="4343400" y="6482715"/>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nvCxnSpPr>
        <p:spPr>
          <a:xfrm>
            <a:off x="6858000" y="6482714"/>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13"/>
          <a:stretch>
            <a:fillRect/>
          </a:stretch>
        </p:blipFill>
        <p:spPr>
          <a:xfrm>
            <a:off x="10744200" y="0"/>
            <a:ext cx="1192530" cy="1061720"/>
          </a:xfrm>
          <a:prstGeom prst="rect">
            <a:avLst/>
          </a:prstGeom>
        </p:spPr>
      </p:pic>
      <p:grpSp>
        <p:nvGrpSpPr>
          <p:cNvPr id="3" name="组合 2"/>
          <p:cNvGrpSpPr/>
          <p:nvPr userDrawn="1"/>
        </p:nvGrpSpPr>
        <p:grpSpPr>
          <a:xfrm>
            <a:off x="0" y="381000"/>
            <a:ext cx="609600" cy="457200"/>
            <a:chOff x="0" y="600"/>
            <a:chExt cx="960" cy="720"/>
          </a:xfrm>
        </p:grpSpPr>
        <p:sp>
          <p:nvSpPr>
            <p:cNvPr id="4" name="矩形 3"/>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矩形 4"/>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2" name="直接连接符 11"/>
          <p:cNvCxnSpPr/>
          <p:nvPr userDrawn="1"/>
        </p:nvCxnSpPr>
        <p:spPr>
          <a:xfrm>
            <a:off x="685800" y="914400"/>
            <a:ext cx="10058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3810000" y="6309925"/>
            <a:ext cx="4419600" cy="344805"/>
          </a:xfrm>
          <a:prstGeom prst="rect">
            <a:avLst/>
          </a:prstGeom>
          <a:noFill/>
        </p:spPr>
        <p:txBody>
          <a:bodyPr wrap="square" rtlCol="0">
            <a:spAutoFit/>
          </a:bodyPr>
          <a:lstStyle/>
          <a:p>
            <a:pPr algn="ctr">
              <a:lnSpc>
                <a:spcPct val="150000"/>
              </a:lnSpc>
            </a:pPr>
            <a:r>
              <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rPr>
              <a:t>事前绩效评估</a:t>
            </a:r>
            <a:endParaRPr lang="zh-CN" altLang="en-US" sz="11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userDrawn="1"/>
        </p:nvCxnSpPr>
        <p:spPr>
          <a:xfrm>
            <a:off x="4343400" y="6482715"/>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userDrawn="1"/>
        </p:nvCxnSpPr>
        <p:spPr>
          <a:xfrm>
            <a:off x="6858000" y="6482714"/>
            <a:ext cx="9144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12"/>
          <a:stretch>
            <a:fillRect/>
          </a:stretch>
        </p:blipFill>
        <p:spPr>
          <a:xfrm>
            <a:off x="10744200" y="0"/>
            <a:ext cx="1192530" cy="1061720"/>
          </a:xfrm>
          <a:prstGeom prst="rect">
            <a:avLst/>
          </a:prstGeom>
        </p:spPr>
      </p:pic>
      <p:grpSp>
        <p:nvGrpSpPr>
          <p:cNvPr id="3" name="组合 2"/>
          <p:cNvGrpSpPr/>
          <p:nvPr userDrawn="1"/>
        </p:nvGrpSpPr>
        <p:grpSpPr>
          <a:xfrm>
            <a:off x="0" y="381000"/>
            <a:ext cx="609600" cy="457200"/>
            <a:chOff x="0" y="600"/>
            <a:chExt cx="960" cy="720"/>
          </a:xfrm>
        </p:grpSpPr>
        <p:sp>
          <p:nvSpPr>
            <p:cNvPr id="4" name="矩形 3"/>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 name="矩形 4"/>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tags" Target="../tags/tag11.xml"/></Relationships>
</file>

<file path=ppt/slides/_rels/slide28.xml.rels><?xml version="1.0" encoding="UTF-8" standalone="yes"?>
<Relationships xmlns="http://schemas.openxmlformats.org/package/2006/relationships"><Relationship Id="rId9" Type="http://schemas.openxmlformats.org/officeDocument/2006/relationships/diagramColors" Target="../diagrams/colors2.xml"/><Relationship Id="rId8" Type="http://schemas.openxmlformats.org/officeDocument/2006/relationships/diagramQuickStyle" Target="../diagrams/quickStyle2.xml"/><Relationship Id="rId7" Type="http://schemas.openxmlformats.org/officeDocument/2006/relationships/diagramLayout" Target="../diagrams/layout2.xml"/><Relationship Id="rId6" Type="http://schemas.openxmlformats.org/officeDocument/2006/relationships/diagramData" Target="../diagrams/data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6" Type="http://schemas.openxmlformats.org/officeDocument/2006/relationships/slideLayout" Target="../slideLayouts/slideLayout2.xml"/><Relationship Id="rId15" Type="http://schemas.microsoft.com/office/2007/relationships/diagramDrawing" Target="../diagrams/drawing3.xml"/><Relationship Id="rId14" Type="http://schemas.openxmlformats.org/officeDocument/2006/relationships/diagramColors" Target="../diagrams/colors3.xml"/><Relationship Id="rId13" Type="http://schemas.openxmlformats.org/officeDocument/2006/relationships/diagramQuickStyle" Target="../diagrams/quickStyle3.xml"/><Relationship Id="rId12" Type="http://schemas.openxmlformats.org/officeDocument/2006/relationships/diagramLayout" Target="../diagrams/layout3.xml"/><Relationship Id="rId11" Type="http://schemas.openxmlformats.org/officeDocument/2006/relationships/diagramData" Target="../diagrams/data3.xml"/><Relationship Id="rId10" Type="http://schemas.microsoft.com/office/2007/relationships/diagramDrawing" Target="../diagrams/drawing2.xml"/><Relationship Id="rId1" Type="http://schemas.openxmlformats.org/officeDocument/2006/relationships/diagramData" Target="../diagrams/data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file:///C:\Users\lm46w\AppData\Local\Temp\wps\INetCache\5cac66a1ce1db054f63647e5dcc2a1d4" TargetMode="External"/><Relationship Id="rId2" Type="http://schemas.openxmlformats.org/officeDocument/2006/relationships/image" Target="../media/image3.jpeg"/><Relationship Id="rId1" Type="http://schemas.openxmlformats.org/officeDocument/2006/relationships/tags" Target="../tags/tag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png"/><Relationship Id="rId1" Type="http://schemas.openxmlformats.org/officeDocument/2006/relationships/tags" Target="../tags/tag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0.wmf"/><Relationship Id="rId1" Type="http://schemas.openxmlformats.org/officeDocument/2006/relationships/package" Target="../embeddings/Document1.docx"/></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15240" y="5791200"/>
            <a:ext cx="12192000" cy="1066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0"/>
          <p:cNvSpPr txBox="1"/>
          <p:nvPr/>
        </p:nvSpPr>
        <p:spPr>
          <a:xfrm>
            <a:off x="3581400" y="2057400"/>
            <a:ext cx="5142865" cy="645160"/>
          </a:xfrm>
          <a:prstGeom prst="rect">
            <a:avLst/>
          </a:prstGeom>
          <a:noFill/>
        </p:spPr>
        <p:txBody>
          <a:bodyPr wrap="square" rtlCol="0">
            <a:spAutoFit/>
          </a:bodyPr>
          <a:lstStyle/>
          <a:p>
            <a:pPr algn="dist"/>
            <a:r>
              <a:rPr lang="zh-CN" altLang="en-US" sz="3600" b="1" spc="300" dirty="0">
                <a:solidFill>
                  <a:srgbClr val="292425"/>
                </a:solidFill>
                <a:latin typeface="微软雅黑" panose="020B0503020204020204" pitchFamily="34" charset="-122"/>
                <a:ea typeface="微软雅黑" panose="020B0503020204020204" pitchFamily="34" charset="-122"/>
              </a:rPr>
              <a:t>事前绩效评估</a:t>
            </a:r>
            <a:endParaRPr lang="zh-CN" altLang="en-US" sz="3600" b="1" spc="300" dirty="0">
              <a:solidFill>
                <a:srgbClr val="292425"/>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038600" y="4114800"/>
            <a:ext cx="4002405" cy="645160"/>
          </a:xfrm>
          <a:prstGeom prst="rect">
            <a:avLst/>
          </a:prstGeom>
          <a:noFill/>
        </p:spPr>
        <p:txBody>
          <a:bodyPr wrap="square" rtlCol="0">
            <a:spAutoFit/>
          </a:bodyPr>
          <a:lstStyle/>
          <a:p>
            <a:pPr algn="ctr">
              <a:lnSpc>
                <a:spcPct val="150000"/>
              </a:lnSpc>
            </a:pPr>
            <a:r>
              <a:rPr lang="zh-CN" sz="2400" b="1" spc="300" dirty="0">
                <a:solidFill>
                  <a:schemeClr val="tx1"/>
                </a:solidFill>
                <a:latin typeface="微软雅黑" panose="020B0503020204020204" pitchFamily="34" charset="-122"/>
                <a:ea typeface="微软雅黑" panose="020B0503020204020204" pitchFamily="34" charset="-122"/>
              </a:rPr>
              <a:t>刘萌萌</a:t>
            </a:r>
            <a:endParaRPr lang="en-US" altLang="zh-CN" sz="2400" b="1" spc="300" dirty="0">
              <a:solidFill>
                <a:schemeClr val="tx1"/>
              </a:solidFill>
              <a:latin typeface="微软雅黑" panose="020B0503020204020204" pitchFamily="34" charset="-122"/>
              <a:ea typeface="微软雅黑" panose="020B0503020204020204" pitchFamily="34" charset="-122"/>
            </a:endParaRPr>
          </a:p>
        </p:txBody>
      </p:sp>
      <p:sp>
        <p:nvSpPr>
          <p:cNvPr id="20" name="矩形 19"/>
          <p:cNvSpPr/>
          <p:nvPr/>
        </p:nvSpPr>
        <p:spPr>
          <a:xfrm>
            <a:off x="2895600" y="2895600"/>
            <a:ext cx="6370320" cy="457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rot="5400000" flipV="1">
            <a:off x="2667001" y="2625093"/>
            <a:ext cx="502919"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rot="5400000" flipV="1">
            <a:off x="8991601" y="2621281"/>
            <a:ext cx="502919"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10800000" flipV="1">
            <a:off x="2895601" y="2396493"/>
            <a:ext cx="392544"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10800000" flipV="1">
            <a:off x="8877301" y="2392681"/>
            <a:ext cx="381000" cy="495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userDrawn="1"/>
        </p:nvPicPr>
        <p:blipFill>
          <a:blip r:embed="rId1"/>
          <a:stretch>
            <a:fillRect/>
          </a:stretch>
        </p:blipFill>
        <p:spPr>
          <a:xfrm>
            <a:off x="76200" y="76200"/>
            <a:ext cx="1507490" cy="13411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4" name="矩形 6"/>
          <p:cNvSpPr>
            <a:spLocks noChangeArrowheads="1"/>
          </p:cNvSpPr>
          <p:nvPr/>
        </p:nvSpPr>
        <p:spPr bwMode="auto">
          <a:xfrm>
            <a:off x="598805" y="2973070"/>
            <a:ext cx="10233660" cy="2933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gn="just" fontAlgn="auto">
              <a:lnSpc>
                <a:spcPct val="160000"/>
              </a:lnSpc>
            </a:pPr>
            <a:r>
              <a:rPr lang="zh-CN" altLang="en-US" sz="2400" dirty="0">
                <a:solidFill>
                  <a:srgbClr val="FF0000"/>
                </a:solidFill>
                <a:latin typeface="微软雅黑" panose="020B0503020204020204" pitchFamily="34" charset="-122"/>
                <a:ea typeface="微软雅黑" panose="020B0503020204020204" pitchFamily="34" charset="-122"/>
              </a:rPr>
              <a:t>预算申报单位</a:t>
            </a:r>
            <a:r>
              <a:rPr lang="zh-CN" altLang="en-US" sz="2400" dirty="0">
                <a:solidFill>
                  <a:srgbClr val="595959"/>
                </a:solidFill>
                <a:latin typeface="微软雅黑" panose="020B0503020204020204" pitchFamily="34" charset="-122"/>
                <a:ea typeface="微软雅黑" panose="020B0503020204020204" pitchFamily="34" charset="-122"/>
              </a:rPr>
              <a:t>：负责</a:t>
            </a:r>
            <a:r>
              <a:rPr lang="zh-CN" altLang="en-US" sz="2400" dirty="0">
                <a:solidFill>
                  <a:srgbClr val="FF0000"/>
                </a:solidFill>
                <a:latin typeface="微软雅黑" panose="020B0503020204020204" pitchFamily="34" charset="-122"/>
                <a:ea typeface="微软雅黑" panose="020B0503020204020204" pitchFamily="34" charset="-122"/>
              </a:rPr>
              <a:t>准备</a:t>
            </a:r>
            <a:r>
              <a:rPr lang="zh-CN" altLang="en-US" sz="2400" dirty="0">
                <a:solidFill>
                  <a:srgbClr val="595959"/>
                </a:solidFill>
                <a:latin typeface="微软雅黑" panose="020B0503020204020204" pitchFamily="34" charset="-122"/>
                <a:ea typeface="微软雅黑" panose="020B0503020204020204" pitchFamily="34" charset="-122"/>
              </a:rPr>
              <a:t>事前绩效评估</a:t>
            </a:r>
            <a:r>
              <a:rPr lang="zh-CN" altLang="en-US" sz="2400" dirty="0">
                <a:solidFill>
                  <a:srgbClr val="FF0000"/>
                </a:solidFill>
                <a:latin typeface="微软雅黑" panose="020B0503020204020204" pitchFamily="34" charset="-122"/>
                <a:ea typeface="微软雅黑" panose="020B0503020204020204" pitchFamily="34" charset="-122"/>
              </a:rPr>
              <a:t>相关材料</a:t>
            </a:r>
            <a:r>
              <a:rPr lang="zh-CN" altLang="en-US" sz="2400" dirty="0">
                <a:solidFill>
                  <a:srgbClr val="595959"/>
                </a:solidFill>
                <a:latin typeface="微软雅黑" panose="020B0503020204020204" pitchFamily="34" charset="-122"/>
                <a:ea typeface="微软雅黑" panose="020B0503020204020204" pitchFamily="34" charset="-122"/>
              </a:rPr>
              <a:t>；</a:t>
            </a:r>
            <a:r>
              <a:rPr lang="zh-CN" altLang="en-US" sz="2400" dirty="0">
                <a:solidFill>
                  <a:srgbClr val="FF0000"/>
                </a:solidFill>
                <a:latin typeface="微软雅黑" panose="020B0503020204020204" pitchFamily="34" charset="-122"/>
                <a:ea typeface="微软雅黑" panose="020B0503020204020204" pitchFamily="34" charset="-122"/>
              </a:rPr>
              <a:t>配合</a:t>
            </a:r>
            <a:r>
              <a:rPr lang="zh-CN" altLang="en-US" sz="2400" dirty="0">
                <a:solidFill>
                  <a:srgbClr val="595959"/>
                </a:solidFill>
                <a:latin typeface="微软雅黑" panose="020B0503020204020204" pitchFamily="34" charset="-122"/>
                <a:ea typeface="微软雅黑" panose="020B0503020204020204" pitchFamily="34" charset="-122"/>
              </a:rPr>
              <a:t>财政部门或业务主管（预算）部门、单位</a:t>
            </a:r>
            <a:r>
              <a:rPr lang="zh-CN" altLang="en-US" sz="2400" dirty="0">
                <a:solidFill>
                  <a:srgbClr val="FF0000"/>
                </a:solidFill>
                <a:latin typeface="微软雅黑" panose="020B0503020204020204" pitchFamily="34" charset="-122"/>
                <a:ea typeface="微软雅黑" panose="020B0503020204020204" pitchFamily="34" charset="-122"/>
              </a:rPr>
              <a:t>开展</a:t>
            </a:r>
            <a:r>
              <a:rPr lang="zh-CN" altLang="en-US" sz="2400" dirty="0">
                <a:solidFill>
                  <a:srgbClr val="595959"/>
                </a:solidFill>
                <a:latin typeface="微软雅黑" panose="020B0503020204020204" pitchFamily="34" charset="-122"/>
                <a:ea typeface="微软雅黑" panose="020B0503020204020204" pitchFamily="34" charset="-122"/>
              </a:rPr>
              <a:t>事前绩效评估。</a:t>
            </a:r>
            <a:endParaRPr lang="zh-CN" altLang="en-US" sz="2400"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60000"/>
              </a:lnSpc>
            </a:pPr>
            <a:r>
              <a:rPr lang="zh-CN" altLang="en-US" sz="2400" dirty="0">
                <a:solidFill>
                  <a:srgbClr val="FF0000"/>
                </a:solidFill>
                <a:latin typeface="微软雅黑" panose="020B0503020204020204" pitchFamily="34" charset="-122"/>
                <a:ea typeface="微软雅黑" panose="020B0503020204020204" pitchFamily="34" charset="-122"/>
              </a:rPr>
              <a:t>人大代表和政协委员</a:t>
            </a:r>
            <a:r>
              <a:rPr lang="zh-CN" altLang="en-US" sz="2400" dirty="0">
                <a:solidFill>
                  <a:srgbClr val="595959"/>
                </a:solidFill>
                <a:latin typeface="微软雅黑" panose="020B0503020204020204" pitchFamily="34" charset="-122"/>
                <a:ea typeface="微软雅黑" panose="020B0503020204020204" pitchFamily="34" charset="-122"/>
              </a:rPr>
              <a:t>：对评估过程和被评估对象进行</a:t>
            </a:r>
            <a:r>
              <a:rPr lang="zh-CN" altLang="en-US" sz="2400" dirty="0">
                <a:solidFill>
                  <a:srgbClr val="FF0000"/>
                </a:solidFill>
                <a:latin typeface="微软雅黑" panose="020B0503020204020204" pitchFamily="34" charset="-122"/>
                <a:ea typeface="微软雅黑" panose="020B0503020204020204" pitchFamily="34" charset="-122"/>
              </a:rPr>
              <a:t>依法监督和民主监督</a:t>
            </a:r>
            <a:r>
              <a:rPr lang="zh-CN" altLang="en-US" sz="2400" dirty="0">
                <a:solidFill>
                  <a:srgbClr val="595959"/>
                </a:solidFill>
                <a:latin typeface="微软雅黑" panose="020B0503020204020204" pitchFamily="34" charset="-122"/>
                <a:ea typeface="微软雅黑" panose="020B0503020204020204" pitchFamily="34" charset="-122"/>
              </a:rPr>
              <a:t>，积极推进事前绩效评估工作顺利开展。</a:t>
            </a:r>
            <a:endParaRPr lang="zh-CN" altLang="en-US" sz="2400"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30000"/>
              </a:lnSpc>
            </a:pPr>
            <a:endParaRPr lang="zh-CN" altLang="en-US" sz="2400" dirty="0">
              <a:solidFill>
                <a:srgbClr val="595959"/>
              </a:solidFill>
              <a:latin typeface="微软雅黑" panose="020B0503020204020204" pitchFamily="34" charset="-122"/>
              <a:ea typeface="微软雅黑" panose="020B0503020204020204" pitchFamily="34" charset="-122"/>
            </a:endParaRPr>
          </a:p>
        </p:txBody>
      </p:sp>
      <p:sp>
        <p:nvSpPr>
          <p:cNvPr id="15" name="矩形 14"/>
          <p:cNvSpPr/>
          <p:nvPr/>
        </p:nvSpPr>
        <p:spPr>
          <a:xfrm>
            <a:off x="676275" y="2209800"/>
            <a:ext cx="3811270" cy="553720"/>
          </a:xfrm>
          <a:prstGeom prst="rect">
            <a:avLst/>
          </a:pr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dirty="0" smtClean="0">
                <a:latin typeface="微软雅黑" panose="020B0503020204020204" pitchFamily="34" charset="-122"/>
                <a:ea typeface="微软雅黑" panose="020B0503020204020204" pitchFamily="34" charset="-122"/>
              </a:rPr>
              <a:t>事前绩效评估主体各方职责</a:t>
            </a:r>
            <a:endParaRPr lang="zh-CN" altLang="en-US" sz="2400" dirty="0" smtClean="0">
              <a:latin typeface="微软雅黑" panose="020B0503020204020204" pitchFamily="34" charset="-122"/>
              <a:ea typeface="微软雅黑" panose="020B0503020204020204" pitchFamily="34" charset="-122"/>
            </a:endParaRPr>
          </a:p>
        </p:txBody>
      </p:sp>
      <p:sp>
        <p:nvSpPr>
          <p:cNvPr id="2" name="文本框 1"/>
          <p:cNvSpPr txBox="1"/>
          <p:nvPr/>
        </p:nvSpPr>
        <p:spPr>
          <a:xfrm>
            <a:off x="4999990" y="2200910"/>
            <a:ext cx="1402080" cy="570865"/>
          </a:xfrm>
          <a:prstGeom prst="rect">
            <a:avLst/>
          </a:prstGeom>
          <a:noFill/>
        </p:spPr>
        <p:txBody>
          <a:bodyPr wrap="square" rtlCol="0" anchor="t">
            <a:spAutoFit/>
          </a:bodyPr>
          <a:p>
            <a:pPr algn="just">
              <a:lnSpc>
                <a:spcPct val="130000"/>
              </a:lnSpc>
            </a:pPr>
            <a:r>
              <a:rPr lang="zh-CN" altLang="en-US" sz="2400" dirty="0">
                <a:solidFill>
                  <a:srgbClr val="FF0000"/>
                </a:solidFill>
                <a:latin typeface="微软雅黑" panose="020B0503020204020204" pitchFamily="34" charset="-122"/>
                <a:ea typeface="微软雅黑" panose="020B0503020204020204" pitchFamily="34" charset="-122"/>
                <a:sym typeface="+mn-ea"/>
              </a:rPr>
              <a:t>参与主体</a:t>
            </a:r>
            <a:endParaRPr lang="zh-CN" altLang="en-US" sz="24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4" name="矩形 6"/>
          <p:cNvSpPr>
            <a:spLocks noChangeArrowheads="1"/>
          </p:cNvSpPr>
          <p:nvPr/>
        </p:nvSpPr>
        <p:spPr bwMode="auto">
          <a:xfrm>
            <a:off x="676275" y="2819400"/>
            <a:ext cx="10233660" cy="245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gn="just" fontAlgn="auto">
              <a:lnSpc>
                <a:spcPct val="160000"/>
              </a:lnSpc>
            </a:pPr>
            <a:r>
              <a:rPr lang="zh-CN" altLang="en-US" sz="2400" dirty="0">
                <a:solidFill>
                  <a:srgbClr val="FF0000"/>
                </a:solidFill>
                <a:latin typeface="微软雅黑" panose="020B0503020204020204" pitchFamily="34" charset="-122"/>
                <a:ea typeface="微软雅黑" panose="020B0503020204020204" pitchFamily="34" charset="-122"/>
              </a:rPr>
              <a:t>评估专家</a:t>
            </a:r>
            <a:r>
              <a:rPr lang="zh-CN" altLang="en-US" sz="2400" dirty="0">
                <a:solidFill>
                  <a:srgbClr val="595959"/>
                </a:solidFill>
                <a:latin typeface="微软雅黑" panose="020B0503020204020204" pitchFamily="34" charset="-122"/>
                <a:ea typeface="微软雅黑" panose="020B0503020204020204" pitchFamily="34" charset="-122"/>
              </a:rPr>
              <a:t>：应坚持实事求是、客观公正的科学态度，深入实际了解和调查情况，严格执行保密制度。</a:t>
            </a:r>
            <a:endParaRPr lang="zh-CN" altLang="en-US" sz="2400"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60000"/>
              </a:lnSpc>
            </a:pPr>
            <a:r>
              <a:rPr lang="zh-CN" altLang="en-US" sz="2400" dirty="0">
                <a:solidFill>
                  <a:srgbClr val="FF0000"/>
                </a:solidFill>
                <a:latin typeface="微软雅黑" panose="020B0503020204020204" pitchFamily="34" charset="-122"/>
                <a:ea typeface="微软雅黑" panose="020B0503020204020204" pitchFamily="34" charset="-122"/>
              </a:rPr>
              <a:t>评估第三方机构</a:t>
            </a:r>
            <a:r>
              <a:rPr lang="zh-CN" altLang="en-US" sz="2400" dirty="0">
                <a:solidFill>
                  <a:srgbClr val="595959"/>
                </a:solidFill>
                <a:latin typeface="微软雅黑" panose="020B0503020204020204" pitchFamily="34" charset="-122"/>
                <a:ea typeface="微软雅黑" panose="020B0503020204020204" pitchFamily="34" charset="-122"/>
              </a:rPr>
              <a:t>：应遵守职业道德、廉洁自律，不得干预和影响被评估单位的正常工作，遵守保密原则，自觉履行回避制度及其他相关纪律。</a:t>
            </a:r>
            <a:endParaRPr lang="zh-CN" altLang="en-US" sz="2400" dirty="0">
              <a:solidFill>
                <a:srgbClr val="595959"/>
              </a:solidFill>
              <a:latin typeface="微软雅黑" panose="020B0503020204020204" pitchFamily="34" charset="-122"/>
              <a:ea typeface="微软雅黑" panose="020B0503020204020204" pitchFamily="34" charset="-122"/>
            </a:endParaRPr>
          </a:p>
        </p:txBody>
      </p:sp>
      <p:sp>
        <p:nvSpPr>
          <p:cNvPr id="15" name="矩形 14"/>
          <p:cNvSpPr/>
          <p:nvPr/>
        </p:nvSpPr>
        <p:spPr>
          <a:xfrm>
            <a:off x="676275" y="2209800"/>
            <a:ext cx="3872865" cy="553720"/>
          </a:xfrm>
          <a:prstGeom prst="rect">
            <a:avLst/>
          </a:pr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dirty="0" smtClean="0">
                <a:latin typeface="微软雅黑" panose="020B0503020204020204" pitchFamily="34" charset="-122"/>
                <a:ea typeface="微软雅黑" panose="020B0503020204020204" pitchFamily="34" charset="-122"/>
              </a:rPr>
              <a:t>事前绩效评估主体各方职责</a:t>
            </a:r>
            <a:endParaRPr lang="zh-CN" altLang="en-US" sz="2400" dirty="0" smtClean="0">
              <a:latin typeface="微软雅黑" panose="020B0503020204020204" pitchFamily="34" charset="-122"/>
              <a:ea typeface="微软雅黑" panose="020B0503020204020204" pitchFamily="34" charset="-122"/>
            </a:endParaRPr>
          </a:p>
        </p:txBody>
      </p:sp>
      <p:sp>
        <p:nvSpPr>
          <p:cNvPr id="2" name="文本框 1"/>
          <p:cNvSpPr txBox="1"/>
          <p:nvPr/>
        </p:nvSpPr>
        <p:spPr>
          <a:xfrm>
            <a:off x="4999990" y="2200910"/>
            <a:ext cx="1402080" cy="570865"/>
          </a:xfrm>
          <a:prstGeom prst="rect">
            <a:avLst/>
          </a:prstGeom>
          <a:noFill/>
        </p:spPr>
        <p:txBody>
          <a:bodyPr wrap="square" rtlCol="0" anchor="t">
            <a:spAutoFit/>
          </a:bodyPr>
          <a:p>
            <a:pPr algn="just">
              <a:lnSpc>
                <a:spcPct val="130000"/>
              </a:lnSpc>
            </a:pPr>
            <a:r>
              <a:rPr lang="zh-CN" altLang="en-US" sz="2400" dirty="0">
                <a:solidFill>
                  <a:srgbClr val="FF0000"/>
                </a:solidFill>
                <a:latin typeface="微软雅黑" panose="020B0503020204020204" pitchFamily="34" charset="-122"/>
                <a:ea typeface="微软雅黑" panose="020B0503020204020204" pitchFamily="34" charset="-122"/>
                <a:sym typeface="+mn-ea"/>
              </a:rPr>
              <a:t>参与主体</a:t>
            </a:r>
            <a:endParaRPr lang="zh-CN" altLang="en-US" sz="24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743200"/>
            <a:ext cx="10026015" cy="2748280"/>
          </a:xfrm>
          <a:prstGeom prst="rect">
            <a:avLst/>
          </a:prstGeom>
          <a:noFill/>
          <a:ln w="9525">
            <a:noFill/>
          </a:ln>
        </p:spPr>
        <p:txBody>
          <a:bodyPr wrap="square">
            <a:spAutoFit/>
          </a:bodyPr>
          <a:p>
            <a:pPr indent="127000">
              <a:lnSpc>
                <a:spcPct val="180000"/>
              </a:lnSpc>
            </a:pPr>
            <a:r>
              <a:rPr lang="en-US" altLang="zh-CN" sz="2400" b="0">
                <a:latin typeface="Times New Roman" panose="02020603050405020304" charset="0"/>
                <a:ea typeface="宋体" panose="02010600030101010101" pitchFamily="2" charset="-122"/>
              </a:rPr>
              <a:t>      </a:t>
            </a:r>
            <a:r>
              <a:rPr lang="zh-CN" sz="2400" b="0">
                <a:latin typeface="微软雅黑" panose="020B0503020204020204" pitchFamily="34" charset="-122"/>
                <a:ea typeface="微软雅黑" panose="020B0503020204020204" pitchFamily="34" charset="-122"/>
              </a:rPr>
              <a:t>按照财政部《预算管理一体化规范（试行）》，预算项目按照预算支出性质和用途，分为</a:t>
            </a:r>
            <a:r>
              <a:rPr lang="zh-CN" sz="2400" b="0">
                <a:solidFill>
                  <a:srgbClr val="FF0000"/>
                </a:solidFill>
                <a:latin typeface="微软雅黑" panose="020B0503020204020204" pitchFamily="34" charset="-122"/>
                <a:ea typeface="微软雅黑" panose="020B0503020204020204" pitchFamily="34" charset="-122"/>
              </a:rPr>
              <a:t>人员类项目、运转类项目和特定目标类项目</a:t>
            </a:r>
            <a:r>
              <a:rPr lang="zh-CN" sz="2400" b="0">
                <a:latin typeface="微软雅黑" panose="020B0503020204020204" pitchFamily="34" charset="-122"/>
                <a:ea typeface="微软雅黑" panose="020B0503020204020204" pitchFamily="34" charset="-122"/>
              </a:rPr>
              <a:t>三类。在实务中，一般将常见的项目分为六类，分别是</a:t>
            </a:r>
            <a:r>
              <a:rPr lang="zh-CN" sz="2400" b="0">
                <a:solidFill>
                  <a:srgbClr val="FF0000"/>
                </a:solidFill>
                <a:latin typeface="微软雅黑" panose="020B0503020204020204" pitchFamily="34" charset="-122"/>
                <a:ea typeface="微软雅黑" panose="020B0503020204020204" pitchFamily="34" charset="-122"/>
              </a:rPr>
              <a:t>工程类项目、购置类项目、维护类项目、业务类项目、政策扶持类项目、政府购买服务项目</a:t>
            </a:r>
            <a:r>
              <a:rPr lang="zh-CN" sz="2400" b="0">
                <a:latin typeface="微软雅黑" panose="020B0503020204020204" pitchFamily="34" charset="-122"/>
                <a:ea typeface="微软雅黑" panose="020B0503020204020204" pitchFamily="34" charset="-122"/>
              </a:rPr>
              <a:t>。</a:t>
            </a:r>
            <a:endParaRPr lang="zh-CN" sz="2400" b="0">
              <a:latin typeface="微软雅黑" panose="020B0503020204020204" pitchFamily="34" charset="-122"/>
              <a:ea typeface="微软雅黑" panose="020B0503020204020204" pitchFamily="34" charset="-122"/>
            </a:endParaRPr>
          </a:p>
        </p:txBody>
      </p:sp>
      <p:sp>
        <p:nvSpPr>
          <p:cNvPr id="17" name="矩形 16"/>
          <p:cNvSpPr/>
          <p:nvPr/>
        </p:nvSpPr>
        <p:spPr>
          <a:xfrm>
            <a:off x="685800" y="2131695"/>
            <a:ext cx="3658870" cy="586740"/>
          </a:xfrm>
          <a:prstGeom prst="rect">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事前绩效评估对象：项目</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2" name="表格 1"/>
          <p:cNvGraphicFramePr/>
          <p:nvPr>
            <p:custDataLst>
              <p:tags r:id="rId1"/>
            </p:custDataLst>
          </p:nvPr>
        </p:nvGraphicFramePr>
        <p:xfrm>
          <a:off x="689610" y="1905000"/>
          <a:ext cx="10022840" cy="4172585"/>
        </p:xfrm>
        <a:graphic>
          <a:graphicData uri="http://schemas.openxmlformats.org/drawingml/2006/table">
            <a:tbl>
              <a:tblPr firstRow="1" bandRow="1">
                <a:tableStyleId>{5C22544A-7EE6-4342-B048-85BDC9FD1C3A}</a:tableStyleId>
              </a:tblPr>
              <a:tblGrid>
                <a:gridCol w="2842895"/>
                <a:gridCol w="5834380"/>
                <a:gridCol w="1345565"/>
              </a:tblGrid>
              <a:tr h="572135">
                <a:tc>
                  <a:txBody>
                    <a:bodyPr/>
                    <a:p>
                      <a:pPr algn="ctr">
                        <a:buNone/>
                      </a:pPr>
                      <a:r>
                        <a:rPr lang="zh-CN" altLang="en-US" b="0">
                          <a:solidFill>
                            <a:schemeClr val="tx1"/>
                          </a:solidFill>
                          <a:latin typeface="微软雅黑" panose="020B0503020204020204" pitchFamily="34" charset="-122"/>
                          <a:ea typeface="微软雅黑" panose="020B0503020204020204" pitchFamily="34" charset="-122"/>
                        </a:rPr>
                        <a:t>项目分类</a:t>
                      </a:r>
                      <a:endParaRPr lang="zh-CN" altLang="en-US" b="0">
                        <a:solidFill>
                          <a:schemeClr val="tx1"/>
                        </a:solidFill>
                        <a:latin typeface="微软雅黑" panose="020B0503020204020204" pitchFamily="34" charset="-122"/>
                        <a:ea typeface="微软雅黑" panose="020B0503020204020204" pitchFamily="34" charset="-122"/>
                      </a:endParaRPr>
                    </a:p>
                  </a:txBody>
                  <a:tcPr anchor="ctr" anchorCtr="0">
                    <a:gradFill>
                      <a:gsLst>
                        <a:gs pos="50000">
                          <a:srgbClr val="EAEAE5"/>
                        </a:gs>
                        <a:gs pos="0">
                          <a:srgbClr val="F1F1EE"/>
                        </a:gs>
                        <a:gs pos="100000">
                          <a:srgbClr val="E3E2DC"/>
                        </a:gs>
                      </a:gsLst>
                      <a:lin scaled="1"/>
                    </a:gradFill>
                  </a:tcPr>
                </a:tc>
                <a:tc>
                  <a:txBody>
                    <a:bodyPr/>
                    <a:p>
                      <a:pPr algn="ctr">
                        <a:buNone/>
                      </a:pPr>
                      <a:r>
                        <a:rPr lang="zh-CN" altLang="en-US" b="0">
                          <a:solidFill>
                            <a:schemeClr val="tx1"/>
                          </a:solidFill>
                          <a:latin typeface="微软雅黑" panose="020B0503020204020204" pitchFamily="34" charset="-122"/>
                          <a:ea typeface="微软雅黑" panose="020B0503020204020204" pitchFamily="34" charset="-122"/>
                        </a:rPr>
                        <a:t>项目解释</a:t>
                      </a:r>
                      <a:endParaRPr lang="zh-CN" altLang="en-US" b="0">
                        <a:solidFill>
                          <a:schemeClr val="tx1"/>
                        </a:solidFill>
                        <a:latin typeface="微软雅黑" panose="020B0503020204020204" pitchFamily="34" charset="-122"/>
                        <a:ea typeface="微软雅黑" panose="020B0503020204020204" pitchFamily="34" charset="-122"/>
                      </a:endParaRPr>
                    </a:p>
                  </a:txBody>
                  <a:tcPr anchor="ctr" anchorCtr="0">
                    <a:gradFill>
                      <a:gsLst>
                        <a:gs pos="50000">
                          <a:srgbClr val="EAEAE5"/>
                        </a:gs>
                        <a:gs pos="0">
                          <a:srgbClr val="F1F1EE"/>
                        </a:gs>
                        <a:gs pos="100000">
                          <a:srgbClr val="E3E2DC"/>
                        </a:gs>
                      </a:gsLst>
                      <a:lin scaled="1"/>
                    </a:gradFill>
                  </a:tcPr>
                </a:tc>
                <a:tc>
                  <a:txBody>
                    <a:bodyPr/>
                    <a:p>
                      <a:pPr algn="ctr">
                        <a:buNone/>
                      </a:pPr>
                      <a:r>
                        <a:rPr lang="zh-CN" altLang="en-US" b="0">
                          <a:solidFill>
                            <a:schemeClr val="tx1"/>
                          </a:solidFill>
                          <a:latin typeface="微软雅黑" panose="020B0503020204020204" pitchFamily="34" charset="-122"/>
                          <a:ea typeface="微软雅黑" panose="020B0503020204020204" pitchFamily="34" charset="-122"/>
                        </a:rPr>
                        <a:t>对应支出</a:t>
                      </a:r>
                      <a:endParaRPr lang="zh-CN" altLang="en-US" b="0">
                        <a:solidFill>
                          <a:schemeClr val="tx1"/>
                        </a:solidFill>
                        <a:latin typeface="微软雅黑" panose="020B0503020204020204" pitchFamily="34" charset="-122"/>
                        <a:ea typeface="微软雅黑" panose="020B0503020204020204" pitchFamily="34" charset="-122"/>
                      </a:endParaRPr>
                    </a:p>
                  </a:txBody>
                  <a:tcPr anchor="ctr" anchorCtr="0">
                    <a:gradFill>
                      <a:gsLst>
                        <a:gs pos="50000">
                          <a:srgbClr val="EAEAE5"/>
                        </a:gs>
                        <a:gs pos="0">
                          <a:srgbClr val="F1F1EE"/>
                        </a:gs>
                        <a:gs pos="100000">
                          <a:srgbClr val="E3E2DC"/>
                        </a:gs>
                      </a:gsLst>
                      <a:lin scaled="1"/>
                    </a:gradFill>
                  </a:tcPr>
                </a:tc>
              </a:tr>
              <a:tr h="900000">
                <a:tc>
                  <a:txBody>
                    <a:bodyPr/>
                    <a:p>
                      <a:pPr>
                        <a:buNone/>
                      </a:pPr>
                      <a:r>
                        <a:rPr lang="zh-CN" altLang="en-US" sz="1800" b="0" dirty="0">
                          <a:solidFill>
                            <a:schemeClr val="tx1"/>
                          </a:solidFill>
                          <a:latin typeface="微软雅黑" panose="020B0503020204020204" pitchFamily="34" charset="-122"/>
                          <a:ea typeface="微软雅黑" panose="020B0503020204020204" pitchFamily="34" charset="-122"/>
                          <a:sym typeface="+mn-ea"/>
                        </a:rPr>
                        <a:t>人员类项目</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a:txBody>
                    <a:bodyPr/>
                    <a:p>
                      <a:pPr>
                        <a:buNone/>
                      </a:pPr>
                      <a:r>
                        <a:rPr lang="zh-CN" altLang="en-US" b="0">
                          <a:solidFill>
                            <a:schemeClr val="tx1"/>
                          </a:solidFill>
                          <a:latin typeface="微软雅黑" panose="020B0503020204020204" pitchFamily="34" charset="-122"/>
                          <a:ea typeface="微软雅黑" panose="020B0503020204020204" pitchFamily="34" charset="-122"/>
                        </a:rPr>
                        <a:t>是指部门和单位有关人员的工资福利支出、对个人和家庭的补助支出项目</a:t>
                      </a:r>
                      <a:endParaRPr lang="zh-CN" altLang="en-US" b="0">
                        <a:solidFill>
                          <a:schemeClr val="tx1"/>
                        </a:solidFill>
                        <a:latin typeface="微软雅黑" panose="020B0503020204020204" pitchFamily="34" charset="-122"/>
                        <a:ea typeface="微软雅黑" panose="020B0503020204020204" pitchFamily="34" charset="-122"/>
                      </a:endParaRPr>
                    </a:p>
                  </a:txBody>
                  <a:tcPr anchor="ctr" anchorCtr="0">
                    <a:gradFill>
                      <a:gsLst>
                        <a:gs pos="50000">
                          <a:srgbClr val="EAEAE5"/>
                        </a:gs>
                        <a:gs pos="0">
                          <a:srgbClr val="F1F1EE"/>
                        </a:gs>
                        <a:gs pos="100000">
                          <a:srgbClr val="E3E2DC"/>
                        </a:gs>
                      </a:gsLst>
                      <a:lin scaled="1"/>
                    </a:gradFill>
                  </a:tcPr>
                </a:tc>
                <a:tc rowSpan="2">
                  <a:txBody>
                    <a:bodyPr/>
                    <a:p>
                      <a:pPr lvl="0" indent="0" algn="ctr">
                        <a:lnSpc>
                          <a:spcPct val="150000"/>
                        </a:lnSpc>
                        <a:buSzPct val="80000"/>
                        <a:buFont typeface="Wingdings" panose="05000000000000000000" pitchFamily="2" charset="2"/>
                        <a:buNone/>
                      </a:pPr>
                      <a:r>
                        <a:rPr lang="zh-CN" altLang="en-US" sz="1800" b="0" dirty="0">
                          <a:solidFill>
                            <a:srgbClr val="FF0000"/>
                          </a:solidFill>
                          <a:latin typeface="微软雅黑" panose="020B0503020204020204" pitchFamily="34" charset="-122"/>
                          <a:ea typeface="微软雅黑" panose="020B0503020204020204" pitchFamily="34" charset="-122"/>
                          <a:sym typeface="+mn-ea"/>
                        </a:rPr>
                        <a:t>基本</a:t>
                      </a:r>
                      <a:r>
                        <a:rPr lang="zh-CN" altLang="en-US" b="0" dirty="0">
                          <a:solidFill>
                            <a:srgbClr val="FF0000"/>
                          </a:solidFill>
                          <a:latin typeface="微软雅黑" panose="020B0503020204020204" pitchFamily="34" charset="-122"/>
                          <a:ea typeface="微软雅黑" panose="020B0503020204020204" pitchFamily="34" charset="-122"/>
                          <a:sym typeface="宋体" panose="02010600030101010101" pitchFamily="2" charset="-122"/>
                        </a:rPr>
                        <a:t>支出</a:t>
                      </a:r>
                      <a:endParaRPr lang="zh-CN" altLang="en-US" sz="1800" b="0" dirty="0">
                        <a:solidFill>
                          <a:srgbClr val="FF0000"/>
                        </a:solidFill>
                        <a:latin typeface="微软雅黑" panose="020B0503020204020204" pitchFamily="34" charset="-122"/>
                        <a:ea typeface="微软雅黑" panose="020B0503020204020204" pitchFamily="34" charset="-122"/>
                        <a:sym typeface="宋体" panose="02010600030101010101" pitchFamily="2" charset="-122"/>
                      </a:endParaRPr>
                    </a:p>
                  </a:txBody>
                  <a:tcPr anchor="ctr" anchorCtr="0">
                    <a:gradFill>
                      <a:gsLst>
                        <a:gs pos="50000">
                          <a:srgbClr val="EAEAE5"/>
                        </a:gs>
                        <a:gs pos="0">
                          <a:srgbClr val="F1F1EE"/>
                        </a:gs>
                        <a:gs pos="100000">
                          <a:srgbClr val="E3E2DC"/>
                        </a:gs>
                      </a:gsLst>
                      <a:lin scaled="1"/>
                    </a:gradFill>
                  </a:tcPr>
                </a:tc>
              </a:tr>
              <a:tr h="900430">
                <a:tc>
                  <a:txBody>
                    <a:bodyPr/>
                    <a:p>
                      <a:pPr>
                        <a:buNone/>
                      </a:pPr>
                      <a:r>
                        <a:rPr lang="zh-CN" altLang="en-US" sz="1800" b="0" dirty="0">
                          <a:solidFill>
                            <a:schemeClr val="tx1"/>
                          </a:solidFill>
                          <a:latin typeface="微软雅黑" panose="020B0503020204020204" pitchFamily="34" charset="-122"/>
                          <a:ea typeface="微软雅黑" panose="020B0503020204020204" pitchFamily="34" charset="-122"/>
                          <a:sym typeface="+mn-ea"/>
                        </a:rPr>
                        <a:t>运转类项目（</a:t>
                      </a:r>
                      <a:r>
                        <a:rPr lang="zh-CN" altLang="en-US" sz="1800" b="0" dirty="0">
                          <a:solidFill>
                            <a:srgbClr val="FF0000"/>
                          </a:solidFill>
                          <a:latin typeface="微软雅黑" panose="020B0503020204020204" pitchFamily="34" charset="-122"/>
                          <a:ea typeface="微软雅黑" panose="020B0503020204020204" pitchFamily="34" charset="-122"/>
                          <a:sym typeface="+mn-ea"/>
                        </a:rPr>
                        <a:t>公用经费</a:t>
                      </a:r>
                      <a:r>
                        <a:rPr lang="zh-CN" altLang="en-US" sz="1800" b="0" dirty="0">
                          <a:solidFill>
                            <a:schemeClr val="tx1"/>
                          </a:solidFill>
                          <a:latin typeface="微软雅黑" panose="020B0503020204020204" pitchFamily="34" charset="-122"/>
                          <a:ea typeface="微软雅黑" panose="020B0503020204020204" pitchFamily="34" charset="-122"/>
                          <a:sym typeface="+mn-ea"/>
                        </a:rPr>
                        <a:t>）</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a:txBody>
                    <a:bodyPr/>
                    <a:p>
                      <a:pPr>
                        <a:buNone/>
                      </a:pPr>
                      <a:r>
                        <a:rPr lang="zh-CN" altLang="en-US" b="0">
                          <a:solidFill>
                            <a:schemeClr val="tx1"/>
                          </a:solidFill>
                          <a:latin typeface="微软雅黑" panose="020B0503020204020204" pitchFamily="34" charset="-122"/>
                          <a:ea typeface="微软雅黑" panose="020B0503020204020204" pitchFamily="34" charset="-122"/>
                        </a:rPr>
                        <a:t>是指各部门、各单位为保障其机构自身正常运转、完成日常工作任务所发生的公用经费项目</a:t>
                      </a:r>
                      <a:endParaRPr lang="zh-CN" altLang="en-US" b="0">
                        <a:solidFill>
                          <a:schemeClr val="tx1"/>
                        </a:solidFill>
                        <a:latin typeface="微软雅黑" panose="020B0503020204020204" pitchFamily="34" charset="-122"/>
                        <a:ea typeface="微软雅黑" panose="020B0503020204020204" pitchFamily="34" charset="-122"/>
                      </a:endParaRPr>
                    </a:p>
                  </a:txBody>
                  <a:tcPr anchor="ctr" anchorCtr="0">
                    <a:gradFill>
                      <a:gsLst>
                        <a:gs pos="50000">
                          <a:srgbClr val="EAEAE5"/>
                        </a:gs>
                        <a:gs pos="0">
                          <a:srgbClr val="F1F1EE"/>
                        </a:gs>
                        <a:gs pos="100000">
                          <a:srgbClr val="E3E2DC"/>
                        </a:gs>
                      </a:gsLst>
                      <a:lin scaled="1"/>
                    </a:gradFill>
                  </a:tcPr>
                </a:tc>
                <a:tc vMerge="1">
                  <a:tcPr anchor="ctr" anchorCtr="0"/>
                </a:tc>
              </a:tr>
              <a:tr h="900000">
                <a:tc>
                  <a:txBody>
                    <a:bodyPr/>
                    <a:p>
                      <a:pPr>
                        <a:buNone/>
                      </a:pPr>
                      <a:r>
                        <a:rPr lang="zh-CN" altLang="en-US" sz="1800" b="0" dirty="0">
                          <a:solidFill>
                            <a:srgbClr val="FF0000"/>
                          </a:solidFill>
                          <a:latin typeface="微软雅黑" panose="020B0503020204020204" pitchFamily="34" charset="-122"/>
                          <a:ea typeface="微软雅黑" panose="020B0503020204020204" pitchFamily="34" charset="-122"/>
                          <a:sym typeface="+mn-ea"/>
                        </a:rPr>
                        <a:t>其他运转类</a:t>
                      </a:r>
                      <a:r>
                        <a:rPr lang="zh-CN" altLang="en-US" sz="1800" b="0" dirty="0">
                          <a:solidFill>
                            <a:schemeClr val="tx1"/>
                          </a:solidFill>
                          <a:latin typeface="微软雅黑" panose="020B0503020204020204" pitchFamily="34" charset="-122"/>
                          <a:ea typeface="微软雅黑" panose="020B0503020204020204" pitchFamily="34" charset="-122"/>
                          <a:sym typeface="+mn-ea"/>
                        </a:rPr>
                        <a:t>项目</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a:txBody>
                    <a:bodyPr/>
                    <a:p>
                      <a:pPr>
                        <a:buNone/>
                      </a:pPr>
                      <a:r>
                        <a:rPr lang="zh-CN" altLang="en-US" sz="1800" b="0" dirty="0">
                          <a:solidFill>
                            <a:schemeClr val="tx1"/>
                          </a:solidFill>
                          <a:latin typeface="微软雅黑" panose="020B0503020204020204" pitchFamily="34" charset="-122"/>
                          <a:ea typeface="微软雅黑" panose="020B0503020204020204" pitchFamily="34" charset="-122"/>
                          <a:sym typeface="+mn-ea"/>
                        </a:rPr>
                        <a:t>是指专项用于大型公用设施、大型专用设备、专业信息系统运行维护等的其他运转类项目</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rowSpan="2">
                  <a:txBody>
                    <a:bodyPr/>
                    <a:p>
                      <a:pPr lvl="0" indent="0" algn="ctr">
                        <a:lnSpc>
                          <a:spcPct val="150000"/>
                        </a:lnSpc>
                        <a:buSzPct val="80000"/>
                        <a:buFont typeface="Wingdings" panose="05000000000000000000" pitchFamily="2" charset="2"/>
                        <a:buNone/>
                      </a:pPr>
                      <a:r>
                        <a:rPr lang="zh-CN" altLang="en-US" sz="1800" b="0" dirty="0">
                          <a:solidFill>
                            <a:srgbClr val="FF0000"/>
                          </a:solidFill>
                          <a:latin typeface="微软雅黑" panose="020B0503020204020204" pitchFamily="34" charset="-122"/>
                          <a:ea typeface="微软雅黑" panose="020B0503020204020204" pitchFamily="34" charset="-122"/>
                          <a:sym typeface="+mn-ea"/>
                        </a:rPr>
                        <a:t>项目支出</a:t>
                      </a:r>
                      <a:endParaRPr lang="zh-CN" altLang="en-US" sz="1800" b="0" dirty="0">
                        <a:solidFill>
                          <a:srgbClr val="FF0000"/>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r>
              <a:tr h="900000">
                <a:tc>
                  <a:txBody>
                    <a:bodyPr/>
                    <a:p>
                      <a:pPr>
                        <a:buNone/>
                      </a:pPr>
                      <a:r>
                        <a:rPr lang="zh-CN" altLang="en-US" sz="1800" b="0" dirty="0">
                          <a:solidFill>
                            <a:schemeClr val="tx1"/>
                          </a:solidFill>
                          <a:latin typeface="微软雅黑" panose="020B0503020204020204" pitchFamily="34" charset="-122"/>
                          <a:ea typeface="微软雅黑" panose="020B0503020204020204" pitchFamily="34" charset="-122"/>
                          <a:sym typeface="+mn-ea"/>
                        </a:rPr>
                        <a:t>特定目标类项目</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a:txBody>
                    <a:bodyPr/>
                    <a:p>
                      <a:pPr>
                        <a:buNone/>
                      </a:pPr>
                      <a:r>
                        <a:rPr lang="zh-CN" altLang="en-US" sz="1800" b="0" dirty="0">
                          <a:solidFill>
                            <a:schemeClr val="tx1"/>
                          </a:solidFill>
                          <a:latin typeface="微软雅黑" panose="020B0503020204020204" pitchFamily="34" charset="-122"/>
                          <a:ea typeface="微软雅黑" panose="020B0503020204020204" pitchFamily="34" charset="-122"/>
                          <a:sym typeface="+mn-ea"/>
                        </a:rPr>
                        <a:t>是指部门和单位为完成其特定的工作任务和事业发展目标所发生的支出项目</a:t>
                      </a:r>
                      <a:endParaRPr lang="zh-CN" altLang="en-US" sz="1800" b="0" dirty="0">
                        <a:solidFill>
                          <a:schemeClr val="tx1"/>
                        </a:solidFill>
                        <a:latin typeface="微软雅黑" panose="020B0503020204020204" pitchFamily="34" charset="-122"/>
                        <a:ea typeface="微软雅黑" panose="020B0503020204020204" pitchFamily="34" charset="-122"/>
                        <a:sym typeface="+mn-ea"/>
                      </a:endParaRPr>
                    </a:p>
                  </a:txBody>
                  <a:tcPr anchor="ctr" anchorCtr="0">
                    <a:gradFill>
                      <a:gsLst>
                        <a:gs pos="50000">
                          <a:srgbClr val="EAEAE5"/>
                        </a:gs>
                        <a:gs pos="0">
                          <a:srgbClr val="F1F1EE"/>
                        </a:gs>
                        <a:gs pos="100000">
                          <a:srgbClr val="E3E2DC"/>
                        </a:gs>
                      </a:gsLst>
                      <a:lin scaled="1"/>
                    </a:gradFill>
                  </a:tcPr>
                </a:tc>
                <a:tc vMerge="1">
                  <a:tcPr anchor="ctr" anchorCtr="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5800" y="1981200"/>
          <a:ext cx="10040620" cy="4035425"/>
        </p:xfrm>
        <a:graphic>
          <a:graphicData uri="http://schemas.openxmlformats.org/drawingml/2006/table">
            <a:tbl>
              <a:tblPr firstRow="1" bandRow="1">
                <a:tableStyleId>{5940675A-B579-460E-94D1-54222C63F5DA}</a:tableStyleId>
              </a:tblPr>
              <a:tblGrid>
                <a:gridCol w="1954530"/>
                <a:gridCol w="8086090"/>
              </a:tblGrid>
              <a:tr h="720000">
                <a:tc>
                  <a:txBody>
                    <a:bodyPr/>
                    <a:p>
                      <a:pPr algn="ctr">
                        <a:buClrTx/>
                        <a:buSzTx/>
                        <a:buFontTx/>
                        <a:buNone/>
                      </a:pPr>
                      <a:r>
                        <a:rPr lang="zh-CN" altLang="en-US" sz="1800">
                          <a:latin typeface="微软雅黑" panose="020B0503020204020204" pitchFamily="34" charset="-122"/>
                          <a:ea typeface="微软雅黑" panose="020B0503020204020204" pitchFamily="34" charset="-122"/>
                        </a:rPr>
                        <a:t>项目类型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释义</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15335">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工程类项目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主要指</a:t>
                      </a:r>
                      <a:r>
                        <a:rPr lang="zh-CN" altLang="en-US" sz="1800" b="0">
                          <a:solidFill>
                            <a:srgbClr val="FF0000"/>
                          </a:solidFill>
                          <a:latin typeface="微软雅黑" panose="020B0503020204020204" pitchFamily="34" charset="-122"/>
                          <a:ea typeface="微软雅黑" panose="020B0503020204020204" pitchFamily="34" charset="-122"/>
                        </a:rPr>
                        <a:t>基本建设工程和信息化建设工程</a:t>
                      </a:r>
                      <a:r>
                        <a:rPr lang="zh-CN" altLang="en-US" sz="1800" b="0">
                          <a:latin typeface="微软雅黑" panose="020B0503020204020204" pitchFamily="34" charset="-122"/>
                          <a:ea typeface="微软雅黑" panose="020B0503020204020204" pitchFamily="34" charset="-122"/>
                        </a:rPr>
                        <a:t>等资金需求量大、项目周期长的工程建设类项目。</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1.针对基本工程的新建、扩建、改建等建设活动发生的支出主要包括房屋建筑物建设、基础设施建设等，其中房屋建筑物建设反映用于建造办公用房、生活用房、业务用房等建筑物（含附属设施，如电梯、通信线路、水电气铺设等）的支出；基础设施建设反映用于农田设施、道路、铁路、桥梁、水坝、机场、车站、码头等公共基础设施建设方面的支出。</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2.针对信息化工程的新建支出主要包括信息系统的购买或开发、技术架构、数据应用、网络线路租用等支出。</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5800" y="1981200"/>
          <a:ext cx="10040620" cy="4241800"/>
        </p:xfrm>
        <a:graphic>
          <a:graphicData uri="http://schemas.openxmlformats.org/drawingml/2006/table">
            <a:tbl>
              <a:tblPr firstRow="1" bandRow="1">
                <a:tableStyleId>{5940675A-B579-460E-94D1-54222C63F5DA}</a:tableStyleId>
              </a:tblPr>
              <a:tblGrid>
                <a:gridCol w="1954530"/>
                <a:gridCol w="8086090"/>
              </a:tblGrid>
              <a:tr h="720000">
                <a:tc>
                  <a:txBody>
                    <a:bodyPr/>
                    <a:p>
                      <a:pPr algn="ctr">
                        <a:buClrTx/>
                        <a:buSzTx/>
                        <a:buFontTx/>
                        <a:buNone/>
                      </a:pPr>
                      <a:r>
                        <a:rPr lang="zh-CN" altLang="en-US" sz="1800">
                          <a:latin typeface="微软雅黑" panose="020B0503020204020204" pitchFamily="34" charset="-122"/>
                          <a:ea typeface="微软雅黑" panose="020B0503020204020204" pitchFamily="34" charset="-122"/>
                        </a:rPr>
                        <a:t>项目类型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释义</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8059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维护类项目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主要指基本建设工程、信息化建设工程、大型设备设施的后续运营维护等。</a:t>
                      </a:r>
                      <a:endParaRPr lang="zh-CN" altLang="en-US" sz="18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1.针对</a:t>
                      </a:r>
                      <a:r>
                        <a:rPr lang="zh-CN" altLang="en-US" sz="1800" b="0">
                          <a:solidFill>
                            <a:srgbClr val="FF0000"/>
                          </a:solidFill>
                          <a:latin typeface="微软雅黑" panose="020B0503020204020204" pitchFamily="34" charset="-122"/>
                          <a:ea typeface="微软雅黑" panose="020B0503020204020204" pitchFamily="34" charset="-122"/>
                        </a:rPr>
                        <a:t>基本建设工程</a:t>
                      </a:r>
                      <a:r>
                        <a:rPr lang="zh-CN" altLang="en-US" sz="1800" b="0">
                          <a:latin typeface="微软雅黑" panose="020B0503020204020204" pitchFamily="34" charset="-122"/>
                          <a:ea typeface="微软雅黑" panose="020B0503020204020204" pitchFamily="34" charset="-122"/>
                        </a:rPr>
                        <a:t>，主要是用于房屋建筑物、公共基础设施等的修缮和维护的支出。</a:t>
                      </a:r>
                      <a:endParaRPr lang="zh-CN" altLang="en-US" sz="18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2.针对</a:t>
                      </a:r>
                      <a:r>
                        <a:rPr lang="zh-CN" altLang="en-US" sz="1800" b="0">
                          <a:solidFill>
                            <a:srgbClr val="FF0000"/>
                          </a:solidFill>
                          <a:latin typeface="微软雅黑" panose="020B0503020204020204" pitchFamily="34" charset="-122"/>
                          <a:ea typeface="微软雅黑" panose="020B0503020204020204" pitchFamily="34" charset="-122"/>
                        </a:rPr>
                        <a:t>信息化工程</a:t>
                      </a:r>
                      <a:r>
                        <a:rPr lang="zh-CN" altLang="en-US" sz="1800" b="0">
                          <a:latin typeface="微软雅黑" panose="020B0503020204020204" pitchFamily="34" charset="-122"/>
                          <a:ea typeface="微软雅黑" panose="020B0503020204020204" pitchFamily="34" charset="-122"/>
                        </a:rPr>
                        <a:t>，主要是系统维护、升级、维修、网络安全保障等方面的支出。</a:t>
                      </a:r>
                      <a:endParaRPr lang="zh-CN" altLang="en-US" sz="18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3.针对</a:t>
                      </a:r>
                      <a:r>
                        <a:rPr lang="zh-CN" altLang="en-US" sz="1800" b="0">
                          <a:solidFill>
                            <a:srgbClr val="FF0000"/>
                          </a:solidFill>
                          <a:latin typeface="微软雅黑" panose="020B0503020204020204" pitchFamily="34" charset="-122"/>
                          <a:ea typeface="微软雅黑" panose="020B0503020204020204" pitchFamily="34" charset="-122"/>
                        </a:rPr>
                        <a:t>大型设备设施</a:t>
                      </a:r>
                      <a:r>
                        <a:rPr lang="zh-CN" altLang="en-US" sz="1800" b="0">
                          <a:latin typeface="微软雅黑" panose="020B0503020204020204" pitchFamily="34" charset="-122"/>
                          <a:ea typeface="微软雅黑" panose="020B0503020204020204" pitchFamily="34" charset="-122"/>
                        </a:rPr>
                        <a:t>，主要包括通用设备维护和专用设备</a:t>
                      </a:r>
                      <a:r>
                        <a:rPr lang="zh-CN" altLang="en-US" sz="1800" b="0">
                          <a:latin typeface="微软雅黑" panose="020B0503020204020204" pitchFamily="34" charset="-122"/>
                          <a:ea typeface="微软雅黑" panose="020B0503020204020204" pitchFamily="34" charset="-122"/>
                        </a:rPr>
                        <a:t>维护。</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4112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购置类项目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70000"/>
                        </a:lnSpc>
                        <a:buClrTx/>
                        <a:buSzTx/>
                        <a:buFontTx/>
                        <a:buNone/>
                      </a:pPr>
                      <a:r>
                        <a:rPr lang="zh-CN" altLang="en-US" sz="1800" b="0">
                          <a:latin typeface="微软雅黑" panose="020B0503020204020204" pitchFamily="34" charset="-122"/>
                          <a:ea typeface="微软雅黑" panose="020B0503020204020204" pitchFamily="34" charset="-122"/>
                        </a:rPr>
                        <a:t>主要指各类设备包括</a:t>
                      </a:r>
                      <a:r>
                        <a:rPr lang="zh-CN" altLang="en-US" sz="1800" b="0">
                          <a:solidFill>
                            <a:srgbClr val="FF0000"/>
                          </a:solidFill>
                          <a:latin typeface="微软雅黑" panose="020B0503020204020204" pitchFamily="34" charset="-122"/>
                          <a:ea typeface="微软雅黑" panose="020B0503020204020204" pitchFamily="34" charset="-122"/>
                        </a:rPr>
                        <a:t>专用设备和通用设备、专用软件、专业书籍、原材料、燃料、产成品</a:t>
                      </a:r>
                      <a:r>
                        <a:rPr lang="zh-CN" altLang="en-US" sz="1800" b="0">
                          <a:latin typeface="微软雅黑" panose="020B0503020204020204" pitchFamily="34" charset="-122"/>
                          <a:ea typeface="微软雅黑" panose="020B0503020204020204" pitchFamily="34" charset="-122"/>
                        </a:rPr>
                        <a:t>等各种形态和种类的货物进行购置或购买。</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5800" y="1981200"/>
          <a:ext cx="10040620" cy="4025900"/>
        </p:xfrm>
        <a:graphic>
          <a:graphicData uri="http://schemas.openxmlformats.org/drawingml/2006/table">
            <a:tbl>
              <a:tblPr firstRow="1" bandRow="1">
                <a:tableStyleId>{5940675A-B579-460E-94D1-54222C63F5DA}</a:tableStyleId>
              </a:tblPr>
              <a:tblGrid>
                <a:gridCol w="1954530"/>
                <a:gridCol w="8086090"/>
              </a:tblGrid>
              <a:tr h="720000">
                <a:tc>
                  <a:txBody>
                    <a:bodyPr/>
                    <a:p>
                      <a:pPr algn="ctr">
                        <a:buClrTx/>
                        <a:buSzTx/>
                        <a:buFontTx/>
                        <a:buNone/>
                      </a:pPr>
                      <a:r>
                        <a:rPr lang="zh-CN" altLang="en-US" sz="1800">
                          <a:latin typeface="微软雅黑" panose="020B0503020204020204" pitchFamily="34" charset="-122"/>
                          <a:ea typeface="微软雅黑" panose="020B0503020204020204" pitchFamily="34" charset="-122"/>
                        </a:rPr>
                        <a:t>项目类型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释义</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0581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业务类项目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230000"/>
                        </a:lnSpc>
                        <a:buClrTx/>
                        <a:buSzTx/>
                        <a:buFontTx/>
                        <a:buNone/>
                      </a:pPr>
                      <a:r>
                        <a:rPr lang="zh-CN" altLang="en-US" sz="1800" b="0">
                          <a:latin typeface="微软雅黑" panose="020B0503020204020204" pitchFamily="34" charset="-122"/>
                          <a:ea typeface="微软雅黑" panose="020B0503020204020204" pitchFamily="34" charset="-122"/>
                        </a:rPr>
                        <a:t>主要指公共部门为履行公共职能而进行的运转活动、专业性活动而发生支出。</a:t>
                      </a:r>
                      <a:endParaRPr lang="zh-CN" altLang="en-US" sz="1800" b="0">
                        <a:latin typeface="微软雅黑" panose="020B0503020204020204" pitchFamily="34" charset="-122"/>
                        <a:ea typeface="微软雅黑" panose="020B0503020204020204" pitchFamily="34" charset="-122"/>
                      </a:endParaRPr>
                    </a:p>
                    <a:p>
                      <a:pPr algn="l">
                        <a:lnSpc>
                          <a:spcPct val="230000"/>
                        </a:lnSpc>
                        <a:buClrTx/>
                        <a:buSzTx/>
                        <a:buFontTx/>
                        <a:buNone/>
                      </a:pPr>
                      <a:r>
                        <a:rPr lang="zh-CN" altLang="en-US" sz="1800" b="0">
                          <a:latin typeface="微软雅黑" panose="020B0503020204020204" pitchFamily="34" charset="-122"/>
                          <a:ea typeface="微软雅黑" panose="020B0503020204020204" pitchFamily="34" charset="-122"/>
                        </a:rPr>
                        <a:t>1.运转活动包括</a:t>
                      </a:r>
                      <a:r>
                        <a:rPr lang="zh-CN" altLang="en-US" sz="1800" b="0">
                          <a:solidFill>
                            <a:srgbClr val="FF0000"/>
                          </a:solidFill>
                          <a:latin typeface="微软雅黑" panose="020B0503020204020204" pitchFamily="34" charset="-122"/>
                          <a:ea typeface="微软雅黑" panose="020B0503020204020204" pitchFamily="34" charset="-122"/>
                        </a:rPr>
                        <a:t>弥补三公经费不足、维持部门运转</a:t>
                      </a:r>
                      <a:r>
                        <a:rPr lang="zh-CN" altLang="en-US" sz="1800" b="0">
                          <a:latin typeface="微软雅黑" panose="020B0503020204020204" pitchFamily="34" charset="-122"/>
                          <a:ea typeface="微软雅黑" panose="020B0503020204020204" pitchFamily="34" charset="-122"/>
                        </a:rPr>
                        <a:t>方面的基本开支。</a:t>
                      </a:r>
                      <a:endParaRPr lang="zh-CN" altLang="en-US" sz="1800" b="0">
                        <a:latin typeface="微软雅黑" panose="020B0503020204020204" pitchFamily="34" charset="-122"/>
                        <a:ea typeface="微软雅黑" panose="020B0503020204020204" pitchFamily="34" charset="-122"/>
                      </a:endParaRPr>
                    </a:p>
                    <a:p>
                      <a:pPr algn="l">
                        <a:lnSpc>
                          <a:spcPct val="230000"/>
                        </a:lnSpc>
                        <a:buClrTx/>
                        <a:buSzTx/>
                        <a:buFontTx/>
                        <a:buNone/>
                      </a:pPr>
                      <a:r>
                        <a:rPr lang="zh-CN" altLang="en-US" sz="1800" b="0">
                          <a:latin typeface="微软雅黑" panose="020B0503020204020204" pitchFamily="34" charset="-122"/>
                          <a:ea typeface="微软雅黑" panose="020B0503020204020204" pitchFamily="34" charset="-122"/>
                        </a:rPr>
                        <a:t>2.专业性活动包括</a:t>
                      </a:r>
                      <a:r>
                        <a:rPr lang="zh-CN" altLang="en-US" sz="1800" b="0">
                          <a:solidFill>
                            <a:srgbClr val="FF0000"/>
                          </a:solidFill>
                          <a:latin typeface="微软雅黑" panose="020B0503020204020204" pitchFamily="34" charset="-122"/>
                          <a:ea typeface="微软雅黑" panose="020B0503020204020204" pitchFamily="34" charset="-122"/>
                        </a:rPr>
                        <a:t>宣传推广活动、会议培训、课题研究</a:t>
                      </a:r>
                      <a:r>
                        <a:rPr lang="zh-CN" altLang="en-US" sz="1800" b="0">
                          <a:latin typeface="微软雅黑" panose="020B0503020204020204" pitchFamily="34" charset="-122"/>
                          <a:ea typeface="微软雅黑" panose="020B0503020204020204" pitchFamily="34" charset="-122"/>
                        </a:rPr>
                        <a:t>、以及其他与部门职能密切相关的的专项业务活动支出。</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5800" y="1981200"/>
          <a:ext cx="10040620" cy="4064635"/>
        </p:xfrm>
        <a:graphic>
          <a:graphicData uri="http://schemas.openxmlformats.org/drawingml/2006/table">
            <a:tbl>
              <a:tblPr firstRow="1" bandRow="1">
                <a:tableStyleId>{5940675A-B579-460E-94D1-54222C63F5DA}</a:tableStyleId>
              </a:tblPr>
              <a:tblGrid>
                <a:gridCol w="2018030"/>
                <a:gridCol w="8022590"/>
              </a:tblGrid>
              <a:tr h="732155">
                <a:tc>
                  <a:txBody>
                    <a:bodyPr/>
                    <a:p>
                      <a:pPr algn="ctr">
                        <a:buClrTx/>
                        <a:buSzTx/>
                        <a:buFontTx/>
                        <a:buNone/>
                      </a:pPr>
                      <a:r>
                        <a:rPr lang="zh-CN" altLang="en-US" sz="1800">
                          <a:latin typeface="微软雅黑" panose="020B0503020204020204" pitchFamily="34" charset="-122"/>
                          <a:ea typeface="微软雅黑" panose="020B0503020204020204" pitchFamily="34" charset="-122"/>
                        </a:rPr>
                        <a:t>项目类型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释义</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3248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政策扶持类项目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240000"/>
                        </a:lnSpc>
                        <a:buClrTx/>
                        <a:buSzTx/>
                        <a:buFontTx/>
                        <a:buNone/>
                      </a:pPr>
                      <a:r>
                        <a:rPr lang="zh-CN" altLang="en-US" sz="1800" b="0">
                          <a:latin typeface="微软雅黑" panose="020B0503020204020204" pitchFamily="34" charset="-122"/>
                          <a:ea typeface="微软雅黑" panose="020B0503020204020204" pitchFamily="34" charset="-122"/>
                        </a:rPr>
                        <a:t>主要指政府在特定环境下提供各类对象各种形式的</a:t>
                      </a:r>
                      <a:r>
                        <a:rPr lang="zh-CN" altLang="en-US" sz="1800" b="0">
                          <a:solidFill>
                            <a:srgbClr val="FF0000"/>
                          </a:solidFill>
                          <a:latin typeface="微软雅黑" panose="020B0503020204020204" pitchFamily="34" charset="-122"/>
                          <a:ea typeface="微软雅黑" panose="020B0503020204020204" pitchFamily="34" charset="-122"/>
                        </a:rPr>
                        <a:t>财政补贴或转移性支出</a:t>
                      </a:r>
                      <a:r>
                        <a:rPr lang="zh-CN" altLang="en-US" sz="1800" b="0">
                          <a:latin typeface="微软雅黑" panose="020B0503020204020204" pitchFamily="34" charset="-122"/>
                          <a:ea typeface="微软雅黑" panose="020B0503020204020204" pitchFamily="34" charset="-122"/>
                        </a:rPr>
                        <a:t>，以保护特定领域、行业产业或地区发展。按照政策领域分，包括科技类、土地类、人才类、产业发展类、民生保障类、投融资类及转移支付类；按照政策对象分，包括机构、个人、事项。例如</a:t>
                      </a:r>
                      <a:r>
                        <a:rPr lang="zh-CN" altLang="en-US" sz="1800" b="0">
                          <a:solidFill>
                            <a:srgbClr val="FF0000"/>
                          </a:solidFill>
                          <a:latin typeface="微软雅黑" panose="020B0503020204020204" pitchFamily="34" charset="-122"/>
                          <a:ea typeface="微软雅黑" panose="020B0503020204020204" pitchFamily="34" charset="-122"/>
                        </a:rPr>
                        <a:t>高龄津贴、出口企业扶持</a:t>
                      </a:r>
                      <a:r>
                        <a:rPr lang="zh-CN" altLang="en-US" sz="1800" b="0">
                          <a:latin typeface="微软雅黑" panose="020B0503020204020204" pitchFamily="34" charset="-122"/>
                          <a:ea typeface="微软雅黑" panose="020B0503020204020204" pitchFamily="34" charset="-122"/>
                        </a:rPr>
                        <a:t>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5800" y="1981200"/>
          <a:ext cx="10040620" cy="3949065"/>
        </p:xfrm>
        <a:graphic>
          <a:graphicData uri="http://schemas.openxmlformats.org/drawingml/2006/table">
            <a:tbl>
              <a:tblPr firstRow="1" bandRow="1">
                <a:tableStyleId>{5940675A-B579-460E-94D1-54222C63F5DA}</a:tableStyleId>
              </a:tblPr>
              <a:tblGrid>
                <a:gridCol w="2018030"/>
                <a:gridCol w="8022590"/>
              </a:tblGrid>
              <a:tr h="732155">
                <a:tc>
                  <a:txBody>
                    <a:bodyPr/>
                    <a:p>
                      <a:pPr algn="ctr">
                        <a:buClrTx/>
                        <a:buSzTx/>
                        <a:buFontTx/>
                        <a:buNone/>
                      </a:pPr>
                      <a:r>
                        <a:rPr lang="zh-CN" altLang="en-US" sz="1800">
                          <a:latin typeface="微软雅黑" panose="020B0503020204020204" pitchFamily="34" charset="-122"/>
                          <a:ea typeface="微软雅黑" panose="020B0503020204020204" pitchFamily="34" charset="-122"/>
                        </a:rPr>
                        <a:t>项目类型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释义</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1691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政府购买服务项目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210000"/>
                        </a:lnSpc>
                        <a:buClrTx/>
                        <a:buSzTx/>
                        <a:buFontTx/>
                        <a:buNone/>
                      </a:pPr>
                      <a:r>
                        <a:rPr lang="zh-CN" altLang="en-US" sz="1800" b="0">
                          <a:latin typeface="微软雅黑" panose="020B0503020204020204" pitchFamily="34" charset="-122"/>
                          <a:ea typeface="微软雅黑" panose="020B0503020204020204" pitchFamily="34" charset="-122"/>
                        </a:rPr>
                        <a:t>主要指通过发挥作用，把政府直接提供的一部分事项以及政府履职所需服务事项，按照一定的方式和程序，交由具备条件的社会力量和承担，并由政府根据约定向其支付费用的项目。例如</a:t>
                      </a:r>
                      <a:r>
                        <a:rPr lang="zh-CN" altLang="en-US" sz="1800" b="0">
                          <a:solidFill>
                            <a:srgbClr val="FF0000"/>
                          </a:solidFill>
                          <a:latin typeface="微软雅黑" panose="020B0503020204020204" pitchFamily="34" charset="-122"/>
                          <a:ea typeface="微软雅黑" panose="020B0503020204020204" pitchFamily="34" charset="-122"/>
                        </a:rPr>
                        <a:t>政府购买养老服务、法律援助</a:t>
                      </a:r>
                      <a:r>
                        <a:rPr lang="zh-CN" altLang="en-US" sz="1800" b="0">
                          <a:latin typeface="微软雅黑" panose="020B0503020204020204" pitchFamily="34" charset="-122"/>
                          <a:ea typeface="微软雅黑" panose="020B0503020204020204" pitchFamily="34" charset="-122"/>
                        </a:rPr>
                        <a:t>等项目。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743200"/>
            <a:ext cx="10026015" cy="2748280"/>
          </a:xfrm>
          <a:prstGeom prst="rect">
            <a:avLst/>
          </a:prstGeom>
          <a:noFill/>
          <a:ln w="9525">
            <a:noFill/>
          </a:ln>
        </p:spPr>
        <p:txBody>
          <a:bodyPr wrap="square">
            <a:spAutoFit/>
          </a:bodyPr>
          <a:p>
            <a:pPr indent="127000">
              <a:lnSpc>
                <a:spcPct val="180000"/>
              </a:lnSpc>
            </a:pPr>
            <a:r>
              <a:rPr lang="en-US" altLang="zh-CN" sz="2400" b="0">
                <a:latin typeface="Times New Roman" panose="02020603050405020304" charset="0"/>
                <a:ea typeface="宋体" panose="02010600030101010101" pitchFamily="2" charset="-122"/>
              </a:rPr>
              <a:t>     </a:t>
            </a:r>
            <a:r>
              <a:rPr sz="2400" b="0">
                <a:latin typeface="微软雅黑" panose="020B0503020204020204" pitchFamily="34" charset="-122"/>
                <a:ea typeface="微软雅黑" panose="020B0503020204020204" pitchFamily="34" charset="-122"/>
              </a:rPr>
              <a:t>政策是党和国家为实现一定时期的路线而制定的一系列</a:t>
            </a:r>
            <a:r>
              <a:rPr sz="2400" b="0">
                <a:solidFill>
                  <a:srgbClr val="FF0000"/>
                </a:solidFill>
                <a:latin typeface="微软雅黑" panose="020B0503020204020204" pitchFamily="34" charset="-122"/>
                <a:ea typeface="微软雅黑" panose="020B0503020204020204" pitchFamily="34" charset="-122"/>
              </a:rPr>
              <a:t>行动准则</a:t>
            </a:r>
            <a:r>
              <a:rPr sz="2400" b="0">
                <a:latin typeface="微软雅黑" panose="020B0503020204020204" pitchFamily="34" charset="-122"/>
                <a:ea typeface="微软雅黑" panose="020B0503020204020204" pitchFamily="34" charset="-122"/>
              </a:rPr>
              <a:t>。按照政策是否涉及财政收支范围，可分为</a:t>
            </a:r>
            <a:r>
              <a:rPr sz="2400" b="0">
                <a:solidFill>
                  <a:srgbClr val="FF0000"/>
                </a:solidFill>
                <a:latin typeface="微软雅黑" panose="020B0503020204020204" pitchFamily="34" charset="-122"/>
                <a:ea typeface="微软雅黑" panose="020B0503020204020204" pitchFamily="34" charset="-122"/>
              </a:rPr>
              <a:t>财政政策和非财政政策</a:t>
            </a:r>
            <a:r>
              <a:rPr sz="2400" b="0">
                <a:latin typeface="微软雅黑" panose="020B0503020204020204" pitchFamily="34" charset="-122"/>
                <a:ea typeface="微软雅黑" panose="020B0503020204020204" pitchFamily="34" charset="-122"/>
              </a:rPr>
              <a:t>。财政政策又可分为</a:t>
            </a:r>
            <a:r>
              <a:rPr sz="2400" b="0">
                <a:solidFill>
                  <a:srgbClr val="FF0000"/>
                </a:solidFill>
                <a:latin typeface="微软雅黑" panose="020B0503020204020204" pitchFamily="34" charset="-122"/>
                <a:ea typeface="微软雅黑" panose="020B0503020204020204" pitchFamily="34" charset="-122"/>
              </a:rPr>
              <a:t>财政收入政策和财政支出政策</a:t>
            </a:r>
            <a:r>
              <a:rPr sz="2400" b="0">
                <a:latin typeface="微软雅黑" panose="020B0503020204020204" pitchFamily="34" charset="-122"/>
                <a:ea typeface="微软雅黑" panose="020B0503020204020204" pitchFamily="34" charset="-122"/>
              </a:rPr>
              <a:t>。目前，事前绩效评估政策主要针对的是</a:t>
            </a:r>
            <a:r>
              <a:rPr sz="2400" b="0">
                <a:solidFill>
                  <a:srgbClr val="FF0000"/>
                </a:solidFill>
                <a:latin typeface="微软雅黑" panose="020B0503020204020204" pitchFamily="34" charset="-122"/>
                <a:ea typeface="微软雅黑" panose="020B0503020204020204" pitchFamily="34" charset="-122"/>
              </a:rPr>
              <a:t>财政支出政策</a:t>
            </a:r>
            <a:r>
              <a:rPr lang="zh-CN" sz="2400" b="0">
                <a:latin typeface="微软雅黑" panose="020B0503020204020204" pitchFamily="34" charset="-122"/>
                <a:ea typeface="微软雅黑" panose="020B0503020204020204" pitchFamily="34" charset="-122"/>
              </a:rPr>
              <a:t>。</a:t>
            </a:r>
            <a:endParaRPr lang="zh-CN" sz="2400" b="0">
              <a:latin typeface="微软雅黑" panose="020B0503020204020204" pitchFamily="34" charset="-122"/>
              <a:ea typeface="微软雅黑" panose="020B0503020204020204" pitchFamily="34" charset="-122"/>
            </a:endParaRPr>
          </a:p>
        </p:txBody>
      </p:sp>
      <p:sp>
        <p:nvSpPr>
          <p:cNvPr id="17" name="矩形 16"/>
          <p:cNvSpPr/>
          <p:nvPr/>
        </p:nvSpPr>
        <p:spPr>
          <a:xfrm>
            <a:off x="685800" y="2131695"/>
            <a:ext cx="3658870" cy="586740"/>
          </a:xfrm>
          <a:prstGeom prst="rect">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事前绩效评估对象：</a:t>
            </a:r>
            <a:r>
              <a:rPr lang="zh-CN" altLang="en-US" sz="2400" dirty="0" smtClean="0">
                <a:latin typeface="微软雅黑" panose="020B0503020204020204" pitchFamily="34" charset="-122"/>
                <a:ea typeface="微软雅黑" panose="020B0503020204020204" pitchFamily="34" charset="-122"/>
              </a:rPr>
              <a:t>政策</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出自【趣你的PPT】(微信:qunideppt)：最优质的PPT资源库"/>
          <p:cNvSpPr/>
          <p:nvPr/>
        </p:nvSpPr>
        <p:spPr>
          <a:xfrm>
            <a:off x="0" y="0"/>
            <a:ext cx="12192000" cy="1447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出自【趣你的PPT】(微信:qunideppt)：最优质的PPT资源库"/>
          <p:cNvSpPr/>
          <p:nvPr/>
        </p:nvSpPr>
        <p:spPr>
          <a:xfrm>
            <a:off x="838200" y="0"/>
            <a:ext cx="1524000" cy="1447800"/>
          </a:xfrm>
          <a:prstGeom prst="parallelogram">
            <a:avLst>
              <a:gd name="adj" fmla="val 46569"/>
            </a:avLst>
          </a:prstGeom>
          <a:solidFill>
            <a:srgbClr val="DA5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Group 7出自【趣你的PPT】(微信:qunideppt)：最优质的PPT资源库"/>
          <p:cNvGrpSpPr/>
          <p:nvPr/>
        </p:nvGrpSpPr>
        <p:grpSpPr>
          <a:xfrm>
            <a:off x="1227947" y="503238"/>
            <a:ext cx="3309162" cy="584775"/>
            <a:chOff x="8403447" y="1433513"/>
            <a:chExt cx="3309162" cy="584775"/>
          </a:xfrm>
        </p:grpSpPr>
        <p:sp>
          <p:nvSpPr>
            <p:cNvPr id="9" name="出自【趣你的PPT】(微信:qunideppt)：最优质的PPT资源库"/>
            <p:cNvSpPr txBox="1">
              <a:spLocks noChangeArrowheads="1"/>
            </p:cNvSpPr>
            <p:nvPr/>
          </p:nvSpPr>
          <p:spPr bwMode="auto">
            <a:xfrm>
              <a:off x="8403447" y="1433513"/>
              <a:ext cx="1981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a:solidFill>
                    <a:prstClr val="white"/>
                  </a:solidFill>
                  <a:latin typeface="微软雅黑" panose="020B0503020204020204" pitchFamily="34" charset="-122"/>
                  <a:ea typeface="微软雅黑" panose="020B0503020204020204" pitchFamily="34" charset="-122"/>
                </a:rPr>
                <a:t>目录</a:t>
              </a:r>
              <a:endParaRPr lang="zh-CN" altLang="en-US" sz="3200" b="1" dirty="0">
                <a:solidFill>
                  <a:prstClr val="white"/>
                </a:solidFill>
                <a:latin typeface="微软雅黑" panose="020B0503020204020204" pitchFamily="34" charset="-122"/>
                <a:ea typeface="微软雅黑" panose="020B0503020204020204" pitchFamily="34" charset="-122"/>
              </a:endParaRPr>
            </a:p>
          </p:txBody>
        </p:sp>
        <p:sp>
          <p:nvSpPr>
            <p:cNvPr id="10" name="出自【趣你的PPT】(微信:qunideppt)：最优质的PPT资源库"/>
            <p:cNvSpPr/>
            <p:nvPr/>
          </p:nvSpPr>
          <p:spPr>
            <a:xfrm>
              <a:off x="9734119" y="1485384"/>
              <a:ext cx="1978490" cy="523220"/>
            </a:xfrm>
            <a:prstGeom prst="rect">
              <a:avLst/>
            </a:prstGeom>
          </p:spPr>
          <p:txBody>
            <a:bodyPr wrap="none">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CONTENT</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cxnSp>
          <p:nvCxnSpPr>
            <p:cNvPr id="11" name="出自【趣你的PPT】(微信:qunideppt)：最优质的PPT资源库"/>
            <p:cNvCxnSpPr/>
            <p:nvPr/>
          </p:nvCxnSpPr>
          <p:spPr>
            <a:xfrm>
              <a:off x="9556750" y="1577975"/>
              <a:ext cx="0" cy="3429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 name="出自【趣你的PPT】(微信:qunideppt)：最优质的PPT资源库"/>
          <p:cNvSpPr/>
          <p:nvPr/>
        </p:nvSpPr>
        <p:spPr>
          <a:xfrm>
            <a:off x="10744200" y="5139083"/>
            <a:ext cx="1943100" cy="1426817"/>
          </a:xfrm>
          <a:prstGeom prst="parallelogram">
            <a:avLst>
              <a:gd name="adj" fmla="val 59030"/>
            </a:avLst>
          </a:prstGeom>
          <a:solidFill>
            <a:srgbClr val="C000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出自【趣你的PPT】(微信:qunideppt)：最优质的PPT资源库"/>
          <p:cNvSpPr/>
          <p:nvPr/>
        </p:nvSpPr>
        <p:spPr>
          <a:xfrm>
            <a:off x="11112500" y="4809803"/>
            <a:ext cx="990600" cy="727397"/>
          </a:xfrm>
          <a:prstGeom prst="parallelogram">
            <a:avLst>
              <a:gd name="adj" fmla="val 59030"/>
            </a:avLst>
          </a:prstGeom>
          <a:solidFill>
            <a:srgbClr val="C000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出自【趣你的PPT】(微信:qunideppt)：最优质的PPT资源库"/>
          <p:cNvSpPr txBox="1">
            <a:spLocks noChangeArrowheads="1"/>
          </p:cNvSpPr>
          <p:nvPr/>
        </p:nvSpPr>
        <p:spPr bwMode="auto">
          <a:xfrm>
            <a:off x="2367280" y="2822575"/>
            <a:ext cx="33712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dirty="0">
                <a:latin typeface="微软雅黑" panose="020B0503020204020204" pitchFamily="34" charset="-122"/>
                <a:ea typeface="微软雅黑" panose="020B0503020204020204" pitchFamily="34" charset="-122"/>
              </a:rPr>
              <a:t>事前绩效评估概述</a:t>
            </a:r>
            <a:endParaRPr lang="zh-CN" altLang="en-US" sz="2400" dirty="0">
              <a:latin typeface="微软雅黑" panose="020B0503020204020204" pitchFamily="34" charset="-122"/>
              <a:ea typeface="微软雅黑" panose="020B0503020204020204" pitchFamily="34" charset="-122"/>
            </a:endParaRPr>
          </a:p>
        </p:txBody>
      </p:sp>
      <p:sp>
        <p:nvSpPr>
          <p:cNvPr id="15" name="出自【趣你的PPT】(微信:qunideppt)：最优质的PPT资源库"/>
          <p:cNvSpPr txBox="1">
            <a:spLocks noChangeArrowheads="1"/>
          </p:cNvSpPr>
          <p:nvPr/>
        </p:nvSpPr>
        <p:spPr bwMode="auto">
          <a:xfrm>
            <a:off x="2381288" y="4070236"/>
            <a:ext cx="375725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dirty="0">
                <a:latin typeface="微软雅黑" panose="020B0503020204020204" pitchFamily="34" charset="-122"/>
                <a:ea typeface="微软雅黑" panose="020B0503020204020204" pitchFamily="34" charset="-122"/>
                <a:sym typeface="+mn-ea"/>
              </a:rPr>
              <a:t>事前绩效评估工作</a:t>
            </a:r>
            <a:r>
              <a:rPr lang="zh-CN" altLang="en-US" sz="2400" dirty="0">
                <a:latin typeface="微软雅黑" panose="020B0503020204020204" pitchFamily="34" charset="-122"/>
                <a:ea typeface="微软雅黑" panose="020B0503020204020204" pitchFamily="34" charset="-122"/>
                <a:sym typeface="+mn-ea"/>
              </a:rPr>
              <a:t>流程</a:t>
            </a:r>
            <a:endParaRPr lang="zh-CN" altLang="en-US" sz="2400" dirty="0">
              <a:latin typeface="微软雅黑" panose="020B0503020204020204" pitchFamily="34" charset="-122"/>
              <a:ea typeface="微软雅黑" panose="020B0503020204020204" pitchFamily="34" charset="-122"/>
              <a:sym typeface="+mn-ea"/>
            </a:endParaRPr>
          </a:p>
        </p:txBody>
      </p:sp>
      <p:sp>
        <p:nvSpPr>
          <p:cNvPr id="17" name="出自【趣你的PPT】(微信:qunideppt)：最优质的PPT资源库"/>
          <p:cNvSpPr txBox="1">
            <a:spLocks noChangeArrowheads="1"/>
          </p:cNvSpPr>
          <p:nvPr/>
        </p:nvSpPr>
        <p:spPr bwMode="auto">
          <a:xfrm>
            <a:off x="2375573" y="5318421"/>
            <a:ext cx="375725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400" dirty="0">
                <a:latin typeface="微软雅黑" panose="020B0503020204020204" pitchFamily="34" charset="-122"/>
                <a:ea typeface="微软雅黑" panose="020B0503020204020204" pitchFamily="34" charset="-122"/>
                <a:sym typeface="+mn-ea"/>
              </a:rPr>
              <a:t>事前绩效评估案例</a:t>
            </a:r>
            <a:r>
              <a:rPr lang="zh-CN" altLang="en-US" sz="2400" dirty="0">
                <a:latin typeface="微软雅黑" panose="020B0503020204020204" pitchFamily="34" charset="-122"/>
                <a:ea typeface="微软雅黑" panose="020B0503020204020204" pitchFamily="34" charset="-122"/>
                <a:sym typeface="+mn-ea"/>
              </a:rPr>
              <a:t>介绍</a:t>
            </a:r>
            <a:endParaRPr lang="zh-CN" altLang="en-US" sz="2400" dirty="0">
              <a:latin typeface="微软雅黑" panose="020B0503020204020204" pitchFamily="34" charset="-122"/>
              <a:ea typeface="微软雅黑" panose="020B0503020204020204" pitchFamily="34" charset="-122"/>
              <a:sym typeface="+mn-ea"/>
            </a:endParaRPr>
          </a:p>
        </p:txBody>
      </p:sp>
      <p:sp>
        <p:nvSpPr>
          <p:cNvPr id="20" name="出自【趣你的PPT】(微信:qunideppt)：最优质的PPT资源库"/>
          <p:cNvSpPr/>
          <p:nvPr/>
        </p:nvSpPr>
        <p:spPr>
          <a:xfrm>
            <a:off x="1634694" y="2666484"/>
            <a:ext cx="399468" cy="769441"/>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1</a:t>
            </a:r>
            <a:endParaRPr lang="zh-CN" altLang="en-US" sz="4400" dirty="0">
              <a:latin typeface="Impact" panose="020B0806030902050204" pitchFamily="34" charset="0"/>
              <a:ea typeface="微软雅黑" panose="020B0503020204020204" pitchFamily="34" charset="-122"/>
            </a:endParaRPr>
          </a:p>
        </p:txBody>
      </p:sp>
      <p:sp>
        <p:nvSpPr>
          <p:cNvPr id="21" name="出自【趣你的PPT】(微信:qunideppt)：最优质的PPT资源库"/>
          <p:cNvSpPr/>
          <p:nvPr/>
        </p:nvSpPr>
        <p:spPr>
          <a:xfrm>
            <a:off x="1634694" y="3933309"/>
            <a:ext cx="468398" cy="769441"/>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2</a:t>
            </a:r>
            <a:endParaRPr lang="zh-CN" altLang="en-US" sz="4400" dirty="0">
              <a:latin typeface="Impact" panose="020B0806030902050204" pitchFamily="34" charset="0"/>
              <a:ea typeface="微软雅黑" panose="020B0503020204020204" pitchFamily="34" charset="-122"/>
            </a:endParaRPr>
          </a:p>
        </p:txBody>
      </p:sp>
      <p:sp>
        <p:nvSpPr>
          <p:cNvPr id="22" name="出自【趣你的PPT】(微信:qunideppt)：最优质的PPT资源库"/>
          <p:cNvSpPr/>
          <p:nvPr/>
        </p:nvSpPr>
        <p:spPr>
          <a:xfrm>
            <a:off x="1634694" y="5200134"/>
            <a:ext cx="484428" cy="769441"/>
          </a:xfrm>
          <a:prstGeom prst="rect">
            <a:avLst/>
          </a:prstGeom>
        </p:spPr>
        <p:txBody>
          <a:bodyPr wrap="none">
            <a:spAutoFit/>
          </a:bodyPr>
          <a:lstStyle/>
          <a:p>
            <a:r>
              <a:rPr lang="en-US" altLang="zh-CN" sz="4400" dirty="0">
                <a:latin typeface="Impact" panose="020B0806030902050204" pitchFamily="34" charset="0"/>
                <a:ea typeface="微软雅黑" panose="020B0503020204020204" pitchFamily="34" charset="-122"/>
              </a:rPr>
              <a:t>3</a:t>
            </a:r>
            <a:endParaRPr lang="zh-CN" altLang="en-US" sz="4400" dirty="0">
              <a:latin typeface="Impact" panose="020B0806030902050204" pitchFamily="34" charset="0"/>
              <a:ea typeface="微软雅黑" panose="020B0503020204020204" pitchFamily="34" charset="-122"/>
            </a:endParaRPr>
          </a:p>
        </p:txBody>
      </p:sp>
      <p:cxnSp>
        <p:nvCxnSpPr>
          <p:cNvPr id="28" name="出自【趣你的PPT】(微信:qunideppt)：最优质的PPT资源库"/>
          <p:cNvCxnSpPr/>
          <p:nvPr/>
        </p:nvCxnSpPr>
        <p:spPr>
          <a:xfrm>
            <a:off x="2209800" y="291465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cxnSp>
        <p:nvCxnSpPr>
          <p:cNvPr id="30" name="出自【趣你的PPT】(微信:qunideppt)：最优质的PPT资源库"/>
          <p:cNvCxnSpPr/>
          <p:nvPr/>
        </p:nvCxnSpPr>
        <p:spPr>
          <a:xfrm>
            <a:off x="2209800" y="4152900"/>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cxnSp>
        <p:nvCxnSpPr>
          <p:cNvPr id="31" name="出自【趣你的PPT】(微信:qunideppt)：最优质的PPT资源库"/>
          <p:cNvCxnSpPr/>
          <p:nvPr/>
        </p:nvCxnSpPr>
        <p:spPr>
          <a:xfrm>
            <a:off x="2209800" y="5419725"/>
            <a:ext cx="0" cy="311496"/>
          </a:xfrm>
          <a:prstGeom prst="line">
            <a:avLst/>
          </a:prstGeom>
          <a:ln w="38100">
            <a:solidFill>
              <a:srgbClr val="95373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7" name="矩形 16"/>
          <p:cNvSpPr/>
          <p:nvPr/>
        </p:nvSpPr>
        <p:spPr>
          <a:xfrm>
            <a:off x="685800" y="2131695"/>
            <a:ext cx="3658870" cy="586740"/>
          </a:xfrm>
          <a:prstGeom prst="rect">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事前绩效评估对象：</a:t>
            </a:r>
            <a:r>
              <a:rPr lang="zh-CN" altLang="en-US" sz="2400" dirty="0" smtClean="0">
                <a:latin typeface="微软雅黑" panose="020B0503020204020204" pitchFamily="34" charset="-122"/>
                <a:ea typeface="微软雅黑" panose="020B0503020204020204" pitchFamily="34" charset="-122"/>
              </a:rPr>
              <a:t>政策</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2" name="表格 1"/>
          <p:cNvGraphicFramePr/>
          <p:nvPr>
            <p:custDataLst>
              <p:tags r:id="rId1"/>
            </p:custDataLst>
          </p:nvPr>
        </p:nvGraphicFramePr>
        <p:xfrm>
          <a:off x="685800" y="2971800"/>
          <a:ext cx="10050780" cy="3322320"/>
        </p:xfrm>
        <a:graphic>
          <a:graphicData uri="http://schemas.openxmlformats.org/drawingml/2006/table">
            <a:tbl>
              <a:tblPr firstRow="1" bandRow="1">
                <a:tableStyleId>{5940675A-B579-460E-94D1-54222C63F5DA}</a:tableStyleId>
              </a:tblPr>
              <a:tblGrid>
                <a:gridCol w="2459038"/>
                <a:gridCol w="7591425"/>
              </a:tblGrid>
              <a:tr h="426720">
                <a:tc>
                  <a:txBody>
                    <a:bodyPr/>
                    <a:p>
                      <a:pPr algn="ctr">
                        <a:buClrTx/>
                        <a:buSzTx/>
                        <a:buFontTx/>
                        <a:buNone/>
                      </a:pPr>
                      <a:r>
                        <a:rPr lang="zh-CN" altLang="en-US" sz="1800">
                          <a:latin typeface="微软雅黑" panose="020B0503020204020204" pitchFamily="34" charset="-122"/>
                          <a:ea typeface="微软雅黑" panose="020B0503020204020204" pitchFamily="34" charset="-122"/>
                        </a:rPr>
                        <a:t>类型</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a:latin typeface="微软雅黑" panose="020B0503020204020204" pitchFamily="34" charset="-122"/>
                          <a:ea typeface="微软雅黑" panose="020B0503020204020204" pitchFamily="34" charset="-122"/>
                        </a:rPr>
                        <a:t>内容</a:t>
                      </a:r>
                      <a:endParaRPr lang="zh-CN" altLang="en-US" sz="180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4328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财政投融资政策</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政府投资基金、主权财富基金、政府和社会资本合作（PPP）、政府购买服务、政府债务项目等各项政府投融资活动。</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9408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民生政策</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基本公共服务均等化（</a:t>
                      </a:r>
                      <a:r>
                        <a:rPr lang="zh-CN" altLang="en-US" sz="1800" b="0">
                          <a:solidFill>
                            <a:srgbClr val="FF0000"/>
                          </a:solidFill>
                          <a:latin typeface="微软雅黑" panose="020B0503020204020204" pitchFamily="34" charset="-122"/>
                          <a:ea typeface="微软雅黑" panose="020B0503020204020204" pitchFamily="34" charset="-122"/>
                        </a:rPr>
                        <a:t>幼有所育、学有所教、劳有所得、病有所医、老有所养、住有所居、弱有所扶</a:t>
                      </a:r>
                      <a:r>
                        <a:rPr lang="zh-CN" altLang="en-US" sz="1800" b="0">
                          <a:latin typeface="微软雅黑" panose="020B0503020204020204" pitchFamily="34" charset="-122"/>
                          <a:ea typeface="微软雅黑" panose="020B0503020204020204" pitchFamily="34" charset="-122"/>
                        </a:rPr>
                        <a:t>）</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引导发展政策</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科技发展、支持区域经济发展</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96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城市建设政策</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疏解整治促提升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事前绩效评估的原则和</a:t>
            </a:r>
            <a:r>
              <a:rPr lang="zh-CN" altLang="en-US" sz="2400" dirty="0">
                <a:latin typeface="微软雅黑" panose="020B0503020204020204" pitchFamily="34" charset="-122"/>
                <a:ea typeface="微软雅黑" panose="020B0503020204020204" pitchFamily="34" charset="-122"/>
                <a:sym typeface="+mn-ea"/>
              </a:rPr>
              <a:t>依据</a:t>
            </a:r>
            <a:endParaRPr lang="zh-CN" altLang="en-US" sz="2400" dirty="0">
              <a:latin typeface="微软雅黑" panose="020B0503020204020204" pitchFamily="34" charset="-122"/>
              <a:ea typeface="微软雅黑" panose="020B0503020204020204" pitchFamily="34" charset="-122"/>
              <a:sym typeface="+mn-ea"/>
            </a:endParaRPr>
          </a:p>
        </p:txBody>
      </p:sp>
      <p:sp>
        <p:nvSpPr>
          <p:cNvPr id="24" name="立方体 23"/>
          <p:cNvSpPr/>
          <p:nvPr/>
        </p:nvSpPr>
        <p:spPr>
          <a:xfrm>
            <a:off x="8547246" y="2131056"/>
            <a:ext cx="1963108" cy="1669100"/>
          </a:xfrm>
          <a:prstGeom prst="cube">
            <a:avLst/>
          </a:prstGeom>
          <a:solidFill>
            <a:srgbClr val="F26D64"/>
          </a:solidFill>
          <a:ln w="25400" cap="flat">
            <a:noFill/>
            <a:prstDash val="solid"/>
            <a:miter lim="800000"/>
          </a:ln>
        </p:spPr>
        <p:txBody>
          <a:bodyPr vert="horz" wrap="square" lIns="91440" tIns="45720" rIns="91440" bIns="45720" numCol="1" anchor="t" anchorCtr="0" compatLnSpc="1"/>
          <a:p>
            <a:endParaRPr lang="zh-CN" altLang="en-US"/>
          </a:p>
        </p:txBody>
      </p:sp>
      <p:sp>
        <p:nvSpPr>
          <p:cNvPr id="26" name="立方体 25"/>
          <p:cNvSpPr/>
          <p:nvPr/>
        </p:nvSpPr>
        <p:spPr>
          <a:xfrm>
            <a:off x="914339" y="2131742"/>
            <a:ext cx="1961499" cy="1667731"/>
          </a:xfrm>
          <a:prstGeom prst="cube">
            <a:avLst/>
          </a:prstGeom>
          <a:solidFill>
            <a:srgbClr val="546E7A"/>
          </a:solidFill>
          <a:ln w="25400" cap="flat">
            <a:noFill/>
            <a:prstDash val="solid"/>
            <a:miter lim="800000"/>
          </a:ln>
        </p:spPr>
        <p:txBody>
          <a:bodyPr vert="horz" wrap="square" lIns="91440" tIns="45720" rIns="91440" bIns="45720" numCol="1" anchor="t" anchorCtr="0" compatLnSpc="1"/>
          <a:p>
            <a:endParaRPr lang="zh-CN" altLang="en-US"/>
          </a:p>
        </p:txBody>
      </p:sp>
      <p:sp>
        <p:nvSpPr>
          <p:cNvPr id="28" name="立方体 27"/>
          <p:cNvSpPr/>
          <p:nvPr/>
        </p:nvSpPr>
        <p:spPr>
          <a:xfrm>
            <a:off x="6001872" y="2131056"/>
            <a:ext cx="1963107" cy="1669100"/>
          </a:xfrm>
          <a:prstGeom prst="cube">
            <a:avLst/>
          </a:prstGeom>
          <a:solidFill>
            <a:srgbClr val="F8841D"/>
          </a:solidFill>
          <a:ln w="25400" cap="flat">
            <a:noFill/>
            <a:prstDash val="solid"/>
            <a:miter lim="800000"/>
          </a:ln>
        </p:spPr>
        <p:txBody>
          <a:bodyPr vert="horz" wrap="square" lIns="91440" tIns="45720" rIns="91440" bIns="45720" numCol="1" anchor="t" anchorCtr="0" compatLnSpc="1"/>
          <a:p>
            <a:endParaRPr lang="zh-CN" altLang="en-US"/>
          </a:p>
        </p:txBody>
      </p:sp>
      <p:sp>
        <p:nvSpPr>
          <p:cNvPr id="3" name="立方体 2"/>
          <p:cNvSpPr/>
          <p:nvPr/>
        </p:nvSpPr>
        <p:spPr>
          <a:xfrm>
            <a:off x="3458105" y="2131742"/>
            <a:ext cx="1961499" cy="1667731"/>
          </a:xfrm>
          <a:prstGeom prst="cube">
            <a:avLst/>
          </a:prstGeom>
          <a:solidFill>
            <a:srgbClr val="5EC6D3"/>
          </a:solidFill>
          <a:ln w="25400" cap="flat">
            <a:noFill/>
            <a:prstDash val="solid"/>
            <a:miter lim="800000"/>
          </a:ln>
        </p:spPr>
        <p:txBody>
          <a:bodyPr vert="horz" wrap="square" lIns="91440" tIns="45720" rIns="91440" bIns="45720" numCol="1" anchor="t" anchorCtr="0" compatLnSpc="1"/>
          <a:p>
            <a:endParaRPr lang="zh-CN" altLang="en-US"/>
          </a:p>
        </p:txBody>
      </p:sp>
      <p:sp>
        <p:nvSpPr>
          <p:cNvPr id="4" name="椭圆 3"/>
          <p:cNvSpPr>
            <a:spLocks noChangeAspect="1"/>
          </p:cNvSpPr>
          <p:nvPr/>
        </p:nvSpPr>
        <p:spPr>
          <a:xfrm>
            <a:off x="700055" y="3904869"/>
            <a:ext cx="2011680" cy="248567"/>
          </a:xfrm>
          <a:prstGeom prst="ellipse">
            <a:avLst/>
          </a:prstGeom>
          <a:gradFill flip="none" rotWithShape="1">
            <a:gsLst>
              <a:gs pos="0">
                <a:schemeClr val="tx1">
                  <a:lumMod val="95000"/>
                  <a:lumOff val="5000"/>
                  <a:alpha val="50000"/>
                </a:schemeClr>
              </a:gs>
              <a:gs pos="90000">
                <a:schemeClr val="tx1">
                  <a:alpha val="0"/>
                  <a:lumMod val="0"/>
                  <a:lumOff val="100000"/>
                </a:schemeClr>
              </a:gs>
            </a:gsLst>
            <a:path path="shap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a:spLocks noChangeAspect="1"/>
          </p:cNvSpPr>
          <p:nvPr/>
        </p:nvSpPr>
        <p:spPr>
          <a:xfrm>
            <a:off x="3235343" y="3904869"/>
            <a:ext cx="2011680" cy="248567"/>
          </a:xfrm>
          <a:prstGeom prst="ellipse">
            <a:avLst/>
          </a:prstGeom>
          <a:gradFill flip="none" rotWithShape="1">
            <a:gsLst>
              <a:gs pos="0">
                <a:schemeClr val="tx1">
                  <a:lumMod val="95000"/>
                  <a:lumOff val="5000"/>
                  <a:alpha val="50000"/>
                </a:schemeClr>
              </a:gs>
              <a:gs pos="90000">
                <a:schemeClr val="tx1">
                  <a:alpha val="0"/>
                  <a:lumMod val="0"/>
                  <a:lumOff val="100000"/>
                </a:schemeClr>
              </a:gs>
            </a:gsLst>
            <a:path path="shap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椭圆 6"/>
          <p:cNvSpPr>
            <a:spLocks noChangeAspect="1"/>
          </p:cNvSpPr>
          <p:nvPr/>
        </p:nvSpPr>
        <p:spPr>
          <a:xfrm>
            <a:off x="5770631" y="3904869"/>
            <a:ext cx="2011680" cy="248567"/>
          </a:xfrm>
          <a:prstGeom prst="ellipse">
            <a:avLst/>
          </a:prstGeom>
          <a:gradFill flip="none" rotWithShape="1">
            <a:gsLst>
              <a:gs pos="0">
                <a:schemeClr val="tx1">
                  <a:lumMod val="95000"/>
                  <a:lumOff val="5000"/>
                  <a:alpha val="50000"/>
                </a:schemeClr>
              </a:gs>
              <a:gs pos="90000">
                <a:schemeClr val="tx1">
                  <a:alpha val="0"/>
                  <a:lumMod val="0"/>
                  <a:lumOff val="100000"/>
                </a:schemeClr>
              </a:gs>
            </a:gsLst>
            <a:path path="shap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a:spLocks noChangeAspect="1"/>
          </p:cNvSpPr>
          <p:nvPr/>
        </p:nvSpPr>
        <p:spPr>
          <a:xfrm>
            <a:off x="8305919" y="3904869"/>
            <a:ext cx="2011680" cy="248567"/>
          </a:xfrm>
          <a:prstGeom prst="ellipse">
            <a:avLst/>
          </a:prstGeom>
          <a:gradFill flip="none" rotWithShape="1">
            <a:gsLst>
              <a:gs pos="0">
                <a:schemeClr val="tx1">
                  <a:lumMod val="95000"/>
                  <a:lumOff val="5000"/>
                  <a:alpha val="50000"/>
                </a:schemeClr>
              </a:gs>
              <a:gs pos="90000">
                <a:schemeClr val="tx1">
                  <a:alpha val="0"/>
                  <a:lumMod val="0"/>
                  <a:lumOff val="100000"/>
                </a:schemeClr>
              </a:gs>
            </a:gsLst>
            <a:path path="shap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Freeform 24"/>
          <p:cNvSpPr>
            <a:spLocks noEditPoints="1"/>
          </p:cNvSpPr>
          <p:nvPr/>
        </p:nvSpPr>
        <p:spPr bwMode="auto">
          <a:xfrm flipH="1">
            <a:off x="1403656" y="2881247"/>
            <a:ext cx="604477" cy="607263"/>
          </a:xfrm>
          <a:custGeom>
            <a:avLst/>
            <a:gdLst>
              <a:gd name="T0" fmla="*/ 149 w 264"/>
              <a:gd name="T1" fmla="*/ 58 h 265"/>
              <a:gd name="T2" fmla="*/ 116 w 264"/>
              <a:gd name="T3" fmla="*/ 58 h 265"/>
              <a:gd name="T4" fmla="*/ 116 w 264"/>
              <a:gd name="T5" fmla="*/ 116 h 265"/>
              <a:gd name="T6" fmla="*/ 60 w 264"/>
              <a:gd name="T7" fmla="*/ 116 h 265"/>
              <a:gd name="T8" fmla="*/ 60 w 264"/>
              <a:gd name="T9" fmla="*/ 148 h 265"/>
              <a:gd name="T10" fmla="*/ 116 w 264"/>
              <a:gd name="T11" fmla="*/ 148 h 265"/>
              <a:gd name="T12" fmla="*/ 116 w 264"/>
              <a:gd name="T13" fmla="*/ 207 h 265"/>
              <a:gd name="T14" fmla="*/ 149 w 264"/>
              <a:gd name="T15" fmla="*/ 207 h 265"/>
              <a:gd name="T16" fmla="*/ 149 w 264"/>
              <a:gd name="T17" fmla="*/ 148 h 265"/>
              <a:gd name="T18" fmla="*/ 205 w 264"/>
              <a:gd name="T19" fmla="*/ 148 h 265"/>
              <a:gd name="T20" fmla="*/ 205 w 264"/>
              <a:gd name="T21" fmla="*/ 116 h 265"/>
              <a:gd name="T22" fmla="*/ 149 w 264"/>
              <a:gd name="T23" fmla="*/ 116 h 265"/>
              <a:gd name="T24" fmla="*/ 149 w 264"/>
              <a:gd name="T25" fmla="*/ 58 h 265"/>
              <a:gd name="T26" fmla="*/ 132 w 264"/>
              <a:gd name="T27" fmla="*/ 235 h 265"/>
              <a:gd name="T28" fmla="*/ 30 w 264"/>
              <a:gd name="T29" fmla="*/ 133 h 265"/>
              <a:gd name="T30" fmla="*/ 132 w 264"/>
              <a:gd name="T31" fmla="*/ 30 h 265"/>
              <a:gd name="T32" fmla="*/ 235 w 264"/>
              <a:gd name="T33" fmla="*/ 133 h 265"/>
              <a:gd name="T34" fmla="*/ 132 w 264"/>
              <a:gd name="T35" fmla="*/ 235 h 265"/>
              <a:gd name="T36" fmla="*/ 132 w 264"/>
              <a:gd name="T37" fmla="*/ 0 h 265"/>
              <a:gd name="T38" fmla="*/ 0 w 264"/>
              <a:gd name="T39" fmla="*/ 133 h 265"/>
              <a:gd name="T40" fmla="*/ 132 w 264"/>
              <a:gd name="T41" fmla="*/ 265 h 265"/>
              <a:gd name="T42" fmla="*/ 264 w 264"/>
              <a:gd name="T43" fmla="*/ 133 h 265"/>
              <a:gd name="T44" fmla="*/ 132 w 264"/>
              <a:gd name="T45"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4" h="265">
                <a:moveTo>
                  <a:pt x="149" y="58"/>
                </a:moveTo>
                <a:cubicBezTo>
                  <a:pt x="116" y="58"/>
                  <a:pt x="116" y="58"/>
                  <a:pt x="116" y="58"/>
                </a:cubicBezTo>
                <a:cubicBezTo>
                  <a:pt x="116" y="116"/>
                  <a:pt x="116" y="116"/>
                  <a:pt x="116" y="116"/>
                </a:cubicBezTo>
                <a:cubicBezTo>
                  <a:pt x="60" y="116"/>
                  <a:pt x="60" y="116"/>
                  <a:pt x="60" y="116"/>
                </a:cubicBezTo>
                <a:cubicBezTo>
                  <a:pt x="60" y="148"/>
                  <a:pt x="60" y="148"/>
                  <a:pt x="60" y="148"/>
                </a:cubicBezTo>
                <a:cubicBezTo>
                  <a:pt x="116" y="148"/>
                  <a:pt x="116" y="148"/>
                  <a:pt x="116" y="148"/>
                </a:cubicBezTo>
                <a:cubicBezTo>
                  <a:pt x="116" y="207"/>
                  <a:pt x="116" y="207"/>
                  <a:pt x="116" y="207"/>
                </a:cubicBezTo>
                <a:cubicBezTo>
                  <a:pt x="149" y="207"/>
                  <a:pt x="149" y="207"/>
                  <a:pt x="149" y="207"/>
                </a:cubicBezTo>
                <a:cubicBezTo>
                  <a:pt x="149" y="148"/>
                  <a:pt x="149" y="148"/>
                  <a:pt x="149" y="148"/>
                </a:cubicBezTo>
                <a:cubicBezTo>
                  <a:pt x="205" y="148"/>
                  <a:pt x="205" y="148"/>
                  <a:pt x="205" y="148"/>
                </a:cubicBezTo>
                <a:cubicBezTo>
                  <a:pt x="205" y="116"/>
                  <a:pt x="205" y="116"/>
                  <a:pt x="205" y="116"/>
                </a:cubicBezTo>
                <a:cubicBezTo>
                  <a:pt x="149" y="116"/>
                  <a:pt x="149" y="116"/>
                  <a:pt x="149" y="116"/>
                </a:cubicBezTo>
                <a:cubicBezTo>
                  <a:pt x="149" y="58"/>
                  <a:pt x="149" y="58"/>
                  <a:pt x="149" y="58"/>
                </a:cubicBezTo>
                <a:moveTo>
                  <a:pt x="132" y="235"/>
                </a:moveTo>
                <a:cubicBezTo>
                  <a:pt x="76" y="235"/>
                  <a:pt x="30" y="189"/>
                  <a:pt x="30" y="133"/>
                </a:cubicBezTo>
                <a:cubicBezTo>
                  <a:pt x="30" y="76"/>
                  <a:pt x="76" y="30"/>
                  <a:pt x="132" y="30"/>
                </a:cubicBezTo>
                <a:cubicBezTo>
                  <a:pt x="189" y="30"/>
                  <a:pt x="235" y="76"/>
                  <a:pt x="235" y="133"/>
                </a:cubicBezTo>
                <a:cubicBezTo>
                  <a:pt x="235" y="189"/>
                  <a:pt x="189" y="235"/>
                  <a:pt x="132" y="235"/>
                </a:cubicBezTo>
                <a:moveTo>
                  <a:pt x="132" y="0"/>
                </a:moveTo>
                <a:cubicBezTo>
                  <a:pt x="59" y="0"/>
                  <a:pt x="0" y="60"/>
                  <a:pt x="0" y="133"/>
                </a:cubicBezTo>
                <a:cubicBezTo>
                  <a:pt x="0" y="206"/>
                  <a:pt x="59" y="265"/>
                  <a:pt x="132" y="265"/>
                </a:cubicBezTo>
                <a:cubicBezTo>
                  <a:pt x="205" y="265"/>
                  <a:pt x="264" y="206"/>
                  <a:pt x="264" y="133"/>
                </a:cubicBezTo>
                <a:cubicBezTo>
                  <a:pt x="264" y="60"/>
                  <a:pt x="205" y="0"/>
                  <a:pt x="132" y="0"/>
                </a:cubicBezTo>
              </a:path>
            </a:pathLst>
          </a:custGeom>
          <a:solidFill>
            <a:schemeClr val="bg1"/>
          </a:solidFill>
          <a:ln>
            <a:noFill/>
          </a:ln>
        </p:spPr>
        <p:txBody>
          <a:bodyPr vert="horz" wrap="square" lIns="91440" tIns="45720" rIns="91440" bIns="45720" numCol="1" anchor="t" anchorCtr="0" compatLnSpc="1"/>
          <a:p>
            <a:endParaRPr lang="zh-CN" altLang="en-US"/>
          </a:p>
        </p:txBody>
      </p:sp>
      <p:sp>
        <p:nvSpPr>
          <p:cNvPr id="10" name="Freeform 21"/>
          <p:cNvSpPr>
            <a:spLocks noEditPoints="1"/>
          </p:cNvSpPr>
          <p:nvPr/>
        </p:nvSpPr>
        <p:spPr bwMode="auto">
          <a:xfrm flipH="1">
            <a:off x="3988389" y="2780870"/>
            <a:ext cx="505588" cy="834290"/>
          </a:xfrm>
          <a:custGeom>
            <a:avLst/>
            <a:gdLst>
              <a:gd name="T0" fmla="*/ 76 w 221"/>
              <a:gd name="T1" fmla="*/ 315 h 365"/>
              <a:gd name="T2" fmla="*/ 110 w 221"/>
              <a:gd name="T3" fmla="*/ 186 h 365"/>
              <a:gd name="T4" fmla="*/ 171 w 221"/>
              <a:gd name="T5" fmla="*/ 289 h 365"/>
              <a:gd name="T6" fmla="*/ 97 w 221"/>
              <a:gd name="T7" fmla="*/ 145 h 365"/>
              <a:gd name="T8" fmla="*/ 70 w 221"/>
              <a:gd name="T9" fmla="*/ 174 h 365"/>
              <a:gd name="T10" fmla="*/ 23 w 221"/>
              <a:gd name="T11" fmla="*/ 186 h 365"/>
              <a:gd name="T12" fmla="*/ 24 w 221"/>
              <a:gd name="T13" fmla="*/ 226 h 365"/>
              <a:gd name="T14" fmla="*/ 0 w 221"/>
              <a:gd name="T15" fmla="*/ 268 h 365"/>
              <a:gd name="T16" fmla="*/ 29 w 221"/>
              <a:gd name="T17" fmla="*/ 296 h 365"/>
              <a:gd name="T18" fmla="*/ 42 w 221"/>
              <a:gd name="T19" fmla="*/ 342 h 365"/>
              <a:gd name="T20" fmla="*/ 82 w 221"/>
              <a:gd name="T21" fmla="*/ 341 h 365"/>
              <a:gd name="T22" fmla="*/ 118 w 221"/>
              <a:gd name="T23" fmla="*/ 346 h 365"/>
              <a:gd name="T24" fmla="*/ 156 w 221"/>
              <a:gd name="T25" fmla="*/ 356 h 365"/>
              <a:gd name="T26" fmla="*/ 180 w 221"/>
              <a:gd name="T27" fmla="*/ 314 h 365"/>
              <a:gd name="T28" fmla="*/ 214 w 221"/>
              <a:gd name="T29" fmla="*/ 294 h 365"/>
              <a:gd name="T30" fmla="*/ 201 w 221"/>
              <a:gd name="T31" fmla="*/ 247 h 365"/>
              <a:gd name="T32" fmla="*/ 211 w 221"/>
              <a:gd name="T33" fmla="*/ 209 h 365"/>
              <a:gd name="T34" fmla="*/ 169 w 221"/>
              <a:gd name="T35" fmla="*/ 186 h 365"/>
              <a:gd name="T36" fmla="*/ 149 w 221"/>
              <a:gd name="T37" fmla="*/ 151 h 365"/>
              <a:gd name="T38" fmla="*/ 110 w 221"/>
              <a:gd name="T39" fmla="*/ 164 h 365"/>
              <a:gd name="T40" fmla="*/ 97 w 221"/>
              <a:gd name="T41" fmla="*/ 145 h 365"/>
              <a:gd name="T42" fmla="*/ 74 w 221"/>
              <a:gd name="T43" fmla="*/ 116 h 365"/>
              <a:gd name="T44" fmla="*/ 97 w 221"/>
              <a:gd name="T45" fmla="*/ 27 h 365"/>
              <a:gd name="T46" fmla="*/ 138 w 221"/>
              <a:gd name="T47" fmla="*/ 98 h 365"/>
              <a:gd name="T48" fmla="*/ 88 w 221"/>
              <a:gd name="T49" fmla="*/ 0 h 365"/>
              <a:gd name="T50" fmla="*/ 70 w 221"/>
              <a:gd name="T51" fmla="*/ 19 h 365"/>
              <a:gd name="T52" fmla="*/ 38 w 221"/>
              <a:gd name="T53" fmla="*/ 28 h 365"/>
              <a:gd name="T54" fmla="*/ 39 w 221"/>
              <a:gd name="T55" fmla="*/ 55 h 365"/>
              <a:gd name="T56" fmla="*/ 22 w 221"/>
              <a:gd name="T57" fmla="*/ 83 h 365"/>
              <a:gd name="T58" fmla="*/ 42 w 221"/>
              <a:gd name="T59" fmla="*/ 102 h 365"/>
              <a:gd name="T60" fmla="*/ 50 w 221"/>
              <a:gd name="T61" fmla="*/ 134 h 365"/>
              <a:gd name="T62" fmla="*/ 78 w 221"/>
              <a:gd name="T63" fmla="*/ 133 h 365"/>
              <a:gd name="T64" fmla="*/ 102 w 221"/>
              <a:gd name="T65" fmla="*/ 136 h 365"/>
              <a:gd name="T66" fmla="*/ 128 w 221"/>
              <a:gd name="T67" fmla="*/ 143 h 365"/>
              <a:gd name="T68" fmla="*/ 144 w 221"/>
              <a:gd name="T69" fmla="*/ 114 h 365"/>
              <a:gd name="T70" fmla="*/ 168 w 221"/>
              <a:gd name="T71" fmla="*/ 101 h 365"/>
              <a:gd name="T72" fmla="*/ 159 w 221"/>
              <a:gd name="T73" fmla="*/ 69 h 365"/>
              <a:gd name="T74" fmla="*/ 166 w 221"/>
              <a:gd name="T75" fmla="*/ 43 h 365"/>
              <a:gd name="T76" fmla="*/ 137 w 221"/>
              <a:gd name="T77" fmla="*/ 27 h 365"/>
              <a:gd name="T78" fmla="*/ 123 w 221"/>
              <a:gd name="T79" fmla="*/ 4 h 365"/>
              <a:gd name="T80" fmla="*/ 97 w 221"/>
              <a:gd name="T81" fmla="*/ 13 h 365"/>
              <a:gd name="T82" fmla="*/ 88 w 221"/>
              <a:gd name="T83"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1" h="365">
                <a:moveTo>
                  <a:pt x="110" y="324"/>
                </a:moveTo>
                <a:cubicBezTo>
                  <a:pt x="99" y="324"/>
                  <a:pt x="87" y="321"/>
                  <a:pt x="76" y="315"/>
                </a:cubicBezTo>
                <a:cubicBezTo>
                  <a:pt x="43" y="297"/>
                  <a:pt x="31" y="254"/>
                  <a:pt x="50" y="221"/>
                </a:cubicBezTo>
                <a:cubicBezTo>
                  <a:pt x="63" y="198"/>
                  <a:pt x="86" y="186"/>
                  <a:pt x="110" y="186"/>
                </a:cubicBezTo>
                <a:cubicBezTo>
                  <a:pt x="122" y="186"/>
                  <a:pt x="134" y="188"/>
                  <a:pt x="144" y="194"/>
                </a:cubicBezTo>
                <a:cubicBezTo>
                  <a:pt x="178" y="213"/>
                  <a:pt x="190" y="256"/>
                  <a:pt x="171" y="289"/>
                </a:cubicBezTo>
                <a:cubicBezTo>
                  <a:pt x="158" y="312"/>
                  <a:pt x="135" y="324"/>
                  <a:pt x="110" y="324"/>
                </a:cubicBezTo>
                <a:moveTo>
                  <a:pt x="97" y="145"/>
                </a:moveTo>
                <a:cubicBezTo>
                  <a:pt x="64" y="154"/>
                  <a:pt x="64" y="154"/>
                  <a:pt x="64" y="154"/>
                </a:cubicBezTo>
                <a:cubicBezTo>
                  <a:pt x="70" y="174"/>
                  <a:pt x="70" y="174"/>
                  <a:pt x="70" y="174"/>
                </a:cubicBezTo>
                <a:cubicBezTo>
                  <a:pt x="59" y="179"/>
                  <a:pt x="49" y="187"/>
                  <a:pt x="41" y="196"/>
                </a:cubicBezTo>
                <a:cubicBezTo>
                  <a:pt x="23" y="186"/>
                  <a:pt x="23" y="186"/>
                  <a:pt x="23" y="186"/>
                </a:cubicBezTo>
                <a:cubicBezTo>
                  <a:pt x="6" y="216"/>
                  <a:pt x="6" y="216"/>
                  <a:pt x="6" y="216"/>
                </a:cubicBezTo>
                <a:cubicBezTo>
                  <a:pt x="24" y="226"/>
                  <a:pt x="24" y="226"/>
                  <a:pt x="24" y="226"/>
                </a:cubicBezTo>
                <a:cubicBezTo>
                  <a:pt x="20" y="238"/>
                  <a:pt x="19" y="250"/>
                  <a:pt x="20" y="263"/>
                </a:cubicBezTo>
                <a:cubicBezTo>
                  <a:pt x="0" y="268"/>
                  <a:pt x="0" y="268"/>
                  <a:pt x="0" y="268"/>
                </a:cubicBezTo>
                <a:cubicBezTo>
                  <a:pt x="9" y="301"/>
                  <a:pt x="9" y="301"/>
                  <a:pt x="9" y="301"/>
                </a:cubicBezTo>
                <a:cubicBezTo>
                  <a:pt x="29" y="296"/>
                  <a:pt x="29" y="296"/>
                  <a:pt x="29" y="296"/>
                </a:cubicBezTo>
                <a:cubicBezTo>
                  <a:pt x="34" y="306"/>
                  <a:pt x="42" y="316"/>
                  <a:pt x="52" y="324"/>
                </a:cubicBezTo>
                <a:cubicBezTo>
                  <a:pt x="42" y="342"/>
                  <a:pt x="42" y="342"/>
                  <a:pt x="42" y="342"/>
                </a:cubicBezTo>
                <a:cubicBezTo>
                  <a:pt x="72" y="359"/>
                  <a:pt x="72" y="359"/>
                  <a:pt x="72" y="359"/>
                </a:cubicBezTo>
                <a:cubicBezTo>
                  <a:pt x="82" y="341"/>
                  <a:pt x="82" y="341"/>
                  <a:pt x="82" y="341"/>
                </a:cubicBezTo>
                <a:cubicBezTo>
                  <a:pt x="91" y="344"/>
                  <a:pt x="101" y="346"/>
                  <a:pt x="110" y="346"/>
                </a:cubicBezTo>
                <a:cubicBezTo>
                  <a:pt x="113" y="346"/>
                  <a:pt x="115" y="346"/>
                  <a:pt x="118" y="346"/>
                </a:cubicBezTo>
                <a:cubicBezTo>
                  <a:pt x="123" y="365"/>
                  <a:pt x="123" y="365"/>
                  <a:pt x="123" y="365"/>
                </a:cubicBezTo>
                <a:cubicBezTo>
                  <a:pt x="156" y="356"/>
                  <a:pt x="156" y="356"/>
                  <a:pt x="156" y="356"/>
                </a:cubicBezTo>
                <a:cubicBezTo>
                  <a:pt x="151" y="336"/>
                  <a:pt x="151" y="336"/>
                  <a:pt x="151" y="336"/>
                </a:cubicBezTo>
                <a:cubicBezTo>
                  <a:pt x="162" y="331"/>
                  <a:pt x="172" y="323"/>
                  <a:pt x="180" y="314"/>
                </a:cubicBezTo>
                <a:cubicBezTo>
                  <a:pt x="198" y="324"/>
                  <a:pt x="198" y="324"/>
                  <a:pt x="198" y="324"/>
                </a:cubicBezTo>
                <a:cubicBezTo>
                  <a:pt x="214" y="294"/>
                  <a:pt x="214" y="294"/>
                  <a:pt x="214" y="294"/>
                </a:cubicBezTo>
                <a:cubicBezTo>
                  <a:pt x="197" y="284"/>
                  <a:pt x="197" y="284"/>
                  <a:pt x="197" y="284"/>
                </a:cubicBezTo>
                <a:cubicBezTo>
                  <a:pt x="201" y="272"/>
                  <a:pt x="202" y="259"/>
                  <a:pt x="201" y="247"/>
                </a:cubicBezTo>
                <a:cubicBezTo>
                  <a:pt x="221" y="242"/>
                  <a:pt x="221" y="242"/>
                  <a:pt x="221" y="242"/>
                </a:cubicBezTo>
                <a:cubicBezTo>
                  <a:pt x="211" y="209"/>
                  <a:pt x="211" y="209"/>
                  <a:pt x="211" y="209"/>
                </a:cubicBezTo>
                <a:cubicBezTo>
                  <a:pt x="192" y="214"/>
                  <a:pt x="192" y="214"/>
                  <a:pt x="192" y="214"/>
                </a:cubicBezTo>
                <a:cubicBezTo>
                  <a:pt x="186" y="203"/>
                  <a:pt x="179" y="194"/>
                  <a:pt x="169" y="186"/>
                </a:cubicBezTo>
                <a:cubicBezTo>
                  <a:pt x="179" y="168"/>
                  <a:pt x="179" y="168"/>
                  <a:pt x="179" y="168"/>
                </a:cubicBezTo>
                <a:cubicBezTo>
                  <a:pt x="149" y="151"/>
                  <a:pt x="149" y="151"/>
                  <a:pt x="149" y="151"/>
                </a:cubicBezTo>
                <a:cubicBezTo>
                  <a:pt x="139" y="169"/>
                  <a:pt x="139" y="169"/>
                  <a:pt x="139" y="169"/>
                </a:cubicBezTo>
                <a:cubicBezTo>
                  <a:pt x="130" y="166"/>
                  <a:pt x="120" y="164"/>
                  <a:pt x="110" y="164"/>
                </a:cubicBezTo>
                <a:cubicBezTo>
                  <a:pt x="108" y="164"/>
                  <a:pt x="105" y="164"/>
                  <a:pt x="103" y="164"/>
                </a:cubicBezTo>
                <a:cubicBezTo>
                  <a:pt x="97" y="145"/>
                  <a:pt x="97" y="145"/>
                  <a:pt x="97" y="145"/>
                </a:cubicBezTo>
                <a:moveTo>
                  <a:pt x="97" y="122"/>
                </a:moveTo>
                <a:cubicBezTo>
                  <a:pt x="89" y="122"/>
                  <a:pt x="81" y="120"/>
                  <a:pt x="74" y="116"/>
                </a:cubicBezTo>
                <a:cubicBezTo>
                  <a:pt x="51" y="103"/>
                  <a:pt x="43" y="74"/>
                  <a:pt x="56" y="51"/>
                </a:cubicBezTo>
                <a:cubicBezTo>
                  <a:pt x="65" y="36"/>
                  <a:pt x="81" y="27"/>
                  <a:pt x="97" y="27"/>
                </a:cubicBezTo>
                <a:cubicBezTo>
                  <a:pt x="105" y="27"/>
                  <a:pt x="113" y="29"/>
                  <a:pt x="120" y="34"/>
                </a:cubicBezTo>
                <a:cubicBezTo>
                  <a:pt x="143" y="46"/>
                  <a:pt x="151" y="75"/>
                  <a:pt x="138" y="98"/>
                </a:cubicBezTo>
                <a:cubicBezTo>
                  <a:pt x="130" y="113"/>
                  <a:pt x="114" y="122"/>
                  <a:pt x="97" y="122"/>
                </a:cubicBezTo>
                <a:moveTo>
                  <a:pt x="88" y="0"/>
                </a:moveTo>
                <a:cubicBezTo>
                  <a:pt x="66" y="6"/>
                  <a:pt x="66" y="6"/>
                  <a:pt x="66" y="6"/>
                </a:cubicBezTo>
                <a:cubicBezTo>
                  <a:pt x="70" y="19"/>
                  <a:pt x="70" y="19"/>
                  <a:pt x="70" y="19"/>
                </a:cubicBezTo>
                <a:cubicBezTo>
                  <a:pt x="62" y="23"/>
                  <a:pt x="55" y="28"/>
                  <a:pt x="50" y="35"/>
                </a:cubicBezTo>
                <a:cubicBezTo>
                  <a:pt x="38" y="28"/>
                  <a:pt x="38" y="28"/>
                  <a:pt x="38" y="28"/>
                </a:cubicBezTo>
                <a:cubicBezTo>
                  <a:pt x="26" y="48"/>
                  <a:pt x="26" y="48"/>
                  <a:pt x="26" y="48"/>
                </a:cubicBezTo>
                <a:cubicBezTo>
                  <a:pt x="39" y="55"/>
                  <a:pt x="39" y="55"/>
                  <a:pt x="39" y="55"/>
                </a:cubicBezTo>
                <a:cubicBezTo>
                  <a:pt x="36" y="63"/>
                  <a:pt x="35" y="72"/>
                  <a:pt x="36" y="80"/>
                </a:cubicBezTo>
                <a:cubicBezTo>
                  <a:pt x="22" y="83"/>
                  <a:pt x="22" y="83"/>
                  <a:pt x="22" y="83"/>
                </a:cubicBezTo>
                <a:cubicBezTo>
                  <a:pt x="29" y="106"/>
                  <a:pt x="29" y="106"/>
                  <a:pt x="29" y="106"/>
                </a:cubicBezTo>
                <a:cubicBezTo>
                  <a:pt x="42" y="102"/>
                  <a:pt x="42" y="102"/>
                  <a:pt x="42" y="102"/>
                </a:cubicBezTo>
                <a:cubicBezTo>
                  <a:pt x="45" y="110"/>
                  <a:pt x="51" y="116"/>
                  <a:pt x="57" y="122"/>
                </a:cubicBezTo>
                <a:cubicBezTo>
                  <a:pt x="50" y="134"/>
                  <a:pt x="50" y="134"/>
                  <a:pt x="50" y="134"/>
                </a:cubicBezTo>
                <a:cubicBezTo>
                  <a:pt x="71" y="145"/>
                  <a:pt x="71" y="145"/>
                  <a:pt x="71" y="145"/>
                </a:cubicBezTo>
                <a:cubicBezTo>
                  <a:pt x="78" y="133"/>
                  <a:pt x="78" y="133"/>
                  <a:pt x="78" y="133"/>
                </a:cubicBezTo>
                <a:cubicBezTo>
                  <a:pt x="84" y="135"/>
                  <a:pt x="91" y="136"/>
                  <a:pt x="97" y="136"/>
                </a:cubicBezTo>
                <a:cubicBezTo>
                  <a:pt x="99" y="136"/>
                  <a:pt x="101" y="136"/>
                  <a:pt x="102" y="136"/>
                </a:cubicBezTo>
                <a:cubicBezTo>
                  <a:pt x="106" y="149"/>
                  <a:pt x="106" y="149"/>
                  <a:pt x="106" y="149"/>
                </a:cubicBezTo>
                <a:cubicBezTo>
                  <a:pt x="128" y="143"/>
                  <a:pt x="128" y="143"/>
                  <a:pt x="128" y="143"/>
                </a:cubicBezTo>
                <a:cubicBezTo>
                  <a:pt x="125" y="130"/>
                  <a:pt x="125" y="130"/>
                  <a:pt x="125" y="130"/>
                </a:cubicBezTo>
                <a:cubicBezTo>
                  <a:pt x="132" y="126"/>
                  <a:pt x="139" y="121"/>
                  <a:pt x="144" y="114"/>
                </a:cubicBezTo>
                <a:cubicBezTo>
                  <a:pt x="156" y="121"/>
                  <a:pt x="156" y="121"/>
                  <a:pt x="156" y="121"/>
                </a:cubicBezTo>
                <a:cubicBezTo>
                  <a:pt x="168" y="101"/>
                  <a:pt x="168" y="101"/>
                  <a:pt x="168" y="101"/>
                </a:cubicBezTo>
                <a:cubicBezTo>
                  <a:pt x="156" y="94"/>
                  <a:pt x="156" y="94"/>
                  <a:pt x="156" y="94"/>
                </a:cubicBezTo>
                <a:cubicBezTo>
                  <a:pt x="158" y="86"/>
                  <a:pt x="159" y="78"/>
                  <a:pt x="159" y="69"/>
                </a:cubicBezTo>
                <a:cubicBezTo>
                  <a:pt x="172" y="66"/>
                  <a:pt x="172" y="66"/>
                  <a:pt x="172" y="66"/>
                </a:cubicBezTo>
                <a:cubicBezTo>
                  <a:pt x="166" y="43"/>
                  <a:pt x="166" y="43"/>
                  <a:pt x="166" y="43"/>
                </a:cubicBezTo>
                <a:cubicBezTo>
                  <a:pt x="152" y="47"/>
                  <a:pt x="152" y="47"/>
                  <a:pt x="152" y="47"/>
                </a:cubicBezTo>
                <a:cubicBezTo>
                  <a:pt x="149" y="40"/>
                  <a:pt x="144" y="33"/>
                  <a:pt x="137" y="27"/>
                </a:cubicBezTo>
                <a:cubicBezTo>
                  <a:pt x="144" y="15"/>
                  <a:pt x="144" y="15"/>
                  <a:pt x="144" y="15"/>
                </a:cubicBezTo>
                <a:cubicBezTo>
                  <a:pt x="123" y="4"/>
                  <a:pt x="123" y="4"/>
                  <a:pt x="123" y="4"/>
                </a:cubicBezTo>
                <a:cubicBezTo>
                  <a:pt x="117" y="16"/>
                  <a:pt x="117" y="16"/>
                  <a:pt x="117" y="16"/>
                </a:cubicBezTo>
                <a:cubicBezTo>
                  <a:pt x="110" y="14"/>
                  <a:pt x="104" y="13"/>
                  <a:pt x="97" y="13"/>
                </a:cubicBezTo>
                <a:cubicBezTo>
                  <a:pt x="95" y="13"/>
                  <a:pt x="94" y="13"/>
                  <a:pt x="92" y="13"/>
                </a:cubicBezTo>
                <a:cubicBezTo>
                  <a:pt x="88" y="0"/>
                  <a:pt x="88" y="0"/>
                  <a:pt x="88" y="0"/>
                </a:cubicBezTo>
              </a:path>
            </a:pathLst>
          </a:custGeom>
          <a:solidFill>
            <a:schemeClr val="bg1"/>
          </a:solidFill>
          <a:ln>
            <a:noFill/>
          </a:ln>
        </p:spPr>
        <p:txBody>
          <a:bodyPr vert="horz" wrap="square" lIns="91440" tIns="45720" rIns="91440" bIns="45720" numCol="1" anchor="t" anchorCtr="0" compatLnSpc="1"/>
          <a:p>
            <a:endParaRPr lang="zh-CN" altLang="en-US"/>
          </a:p>
        </p:txBody>
      </p:sp>
      <p:sp>
        <p:nvSpPr>
          <p:cNvPr id="48" name="Freeform 22"/>
          <p:cNvSpPr>
            <a:spLocks noEditPoints="1"/>
          </p:cNvSpPr>
          <p:nvPr/>
        </p:nvSpPr>
        <p:spPr bwMode="auto">
          <a:xfrm flipH="1">
            <a:off x="6509052" y="2881247"/>
            <a:ext cx="534837" cy="555730"/>
          </a:xfrm>
          <a:custGeom>
            <a:avLst/>
            <a:gdLst>
              <a:gd name="T0" fmla="*/ 117 w 234"/>
              <a:gd name="T1" fmla="*/ 89 h 243"/>
              <a:gd name="T2" fmla="*/ 85 w 234"/>
              <a:gd name="T3" fmla="*/ 121 h 243"/>
              <a:gd name="T4" fmla="*/ 117 w 234"/>
              <a:gd name="T5" fmla="*/ 153 h 243"/>
              <a:gd name="T6" fmla="*/ 149 w 234"/>
              <a:gd name="T7" fmla="*/ 121 h 243"/>
              <a:gd name="T8" fmla="*/ 117 w 234"/>
              <a:gd name="T9" fmla="*/ 89 h 243"/>
              <a:gd name="T10" fmla="*/ 90 w 234"/>
              <a:gd name="T11" fmla="*/ 7 h 243"/>
              <a:gd name="T12" fmla="*/ 0 w 234"/>
              <a:gd name="T13" fmla="*/ 121 h 243"/>
              <a:gd name="T14" fmla="*/ 34 w 234"/>
              <a:gd name="T15" fmla="*/ 204 h 243"/>
              <a:gd name="T16" fmla="*/ 44 w 234"/>
              <a:gd name="T17" fmla="*/ 213 h 243"/>
              <a:gd name="T18" fmla="*/ 33 w 234"/>
              <a:gd name="T19" fmla="*/ 243 h 243"/>
              <a:gd name="T20" fmla="*/ 117 w 234"/>
              <a:gd name="T21" fmla="*/ 232 h 243"/>
              <a:gd name="T22" fmla="*/ 60 w 234"/>
              <a:gd name="T23" fmla="*/ 169 h 243"/>
              <a:gd name="T24" fmla="*/ 49 w 234"/>
              <a:gd name="T25" fmla="*/ 200 h 243"/>
              <a:gd name="T26" fmla="*/ 44 w 234"/>
              <a:gd name="T27" fmla="*/ 194 h 243"/>
              <a:gd name="T28" fmla="*/ 13 w 234"/>
              <a:gd name="T29" fmla="*/ 121 h 243"/>
              <a:gd name="T30" fmla="*/ 94 w 234"/>
              <a:gd name="T31" fmla="*/ 21 h 243"/>
              <a:gd name="T32" fmla="*/ 90 w 234"/>
              <a:gd name="T33" fmla="*/ 7 h 243"/>
              <a:gd name="T34" fmla="*/ 200 w 234"/>
              <a:gd name="T35" fmla="*/ 0 h 243"/>
              <a:gd name="T36" fmla="*/ 117 w 234"/>
              <a:gd name="T37" fmla="*/ 11 h 243"/>
              <a:gd name="T38" fmla="*/ 173 w 234"/>
              <a:gd name="T39" fmla="*/ 73 h 243"/>
              <a:gd name="T40" fmla="*/ 184 w 234"/>
              <a:gd name="T41" fmla="*/ 43 h 243"/>
              <a:gd name="T42" fmla="*/ 220 w 234"/>
              <a:gd name="T43" fmla="*/ 121 h 243"/>
              <a:gd name="T44" fmla="*/ 190 w 234"/>
              <a:gd name="T45" fmla="*/ 194 h 243"/>
              <a:gd name="T46" fmla="*/ 140 w 234"/>
              <a:gd name="T47" fmla="*/ 222 h 243"/>
              <a:gd name="T48" fmla="*/ 143 w 234"/>
              <a:gd name="T49" fmla="*/ 235 h 243"/>
              <a:gd name="T50" fmla="*/ 200 w 234"/>
              <a:gd name="T51" fmla="*/ 204 h 243"/>
              <a:gd name="T52" fmla="*/ 234 w 234"/>
              <a:gd name="T53" fmla="*/ 121 h 243"/>
              <a:gd name="T54" fmla="*/ 189 w 234"/>
              <a:gd name="T55" fmla="*/ 29 h 243"/>
              <a:gd name="T56" fmla="*/ 200 w 234"/>
              <a:gd name="T5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4" h="243">
                <a:moveTo>
                  <a:pt x="117" y="89"/>
                </a:moveTo>
                <a:cubicBezTo>
                  <a:pt x="99" y="89"/>
                  <a:pt x="85" y="104"/>
                  <a:pt x="85" y="121"/>
                </a:cubicBezTo>
                <a:cubicBezTo>
                  <a:pt x="85" y="139"/>
                  <a:pt x="99" y="153"/>
                  <a:pt x="117" y="153"/>
                </a:cubicBezTo>
                <a:cubicBezTo>
                  <a:pt x="135" y="153"/>
                  <a:pt x="149" y="139"/>
                  <a:pt x="149" y="121"/>
                </a:cubicBezTo>
                <a:cubicBezTo>
                  <a:pt x="149" y="104"/>
                  <a:pt x="135" y="89"/>
                  <a:pt x="117" y="89"/>
                </a:cubicBezTo>
                <a:moveTo>
                  <a:pt x="90" y="7"/>
                </a:moveTo>
                <a:cubicBezTo>
                  <a:pt x="38" y="19"/>
                  <a:pt x="0" y="66"/>
                  <a:pt x="0" y="121"/>
                </a:cubicBezTo>
                <a:cubicBezTo>
                  <a:pt x="0" y="153"/>
                  <a:pt x="12" y="182"/>
                  <a:pt x="34" y="204"/>
                </a:cubicBezTo>
                <a:cubicBezTo>
                  <a:pt x="37" y="207"/>
                  <a:pt x="41" y="210"/>
                  <a:pt x="44" y="213"/>
                </a:cubicBezTo>
                <a:cubicBezTo>
                  <a:pt x="33" y="243"/>
                  <a:pt x="33" y="243"/>
                  <a:pt x="33" y="243"/>
                </a:cubicBezTo>
                <a:cubicBezTo>
                  <a:pt x="117" y="232"/>
                  <a:pt x="117" y="232"/>
                  <a:pt x="117" y="232"/>
                </a:cubicBezTo>
                <a:cubicBezTo>
                  <a:pt x="60" y="169"/>
                  <a:pt x="60" y="169"/>
                  <a:pt x="60" y="169"/>
                </a:cubicBezTo>
                <a:cubicBezTo>
                  <a:pt x="49" y="200"/>
                  <a:pt x="49" y="200"/>
                  <a:pt x="49" y="200"/>
                </a:cubicBezTo>
                <a:cubicBezTo>
                  <a:pt x="47" y="198"/>
                  <a:pt x="46" y="196"/>
                  <a:pt x="44" y="194"/>
                </a:cubicBezTo>
                <a:cubicBezTo>
                  <a:pt x="24" y="175"/>
                  <a:pt x="13" y="149"/>
                  <a:pt x="13" y="121"/>
                </a:cubicBezTo>
                <a:cubicBezTo>
                  <a:pt x="13" y="72"/>
                  <a:pt x="48" y="31"/>
                  <a:pt x="94" y="21"/>
                </a:cubicBezTo>
                <a:cubicBezTo>
                  <a:pt x="90" y="7"/>
                  <a:pt x="90" y="7"/>
                  <a:pt x="90" y="7"/>
                </a:cubicBezTo>
                <a:moveTo>
                  <a:pt x="200" y="0"/>
                </a:moveTo>
                <a:cubicBezTo>
                  <a:pt x="117" y="11"/>
                  <a:pt x="117" y="11"/>
                  <a:pt x="117" y="11"/>
                </a:cubicBezTo>
                <a:cubicBezTo>
                  <a:pt x="173" y="73"/>
                  <a:pt x="173" y="73"/>
                  <a:pt x="173" y="73"/>
                </a:cubicBezTo>
                <a:cubicBezTo>
                  <a:pt x="184" y="43"/>
                  <a:pt x="184" y="43"/>
                  <a:pt x="184" y="43"/>
                </a:cubicBezTo>
                <a:cubicBezTo>
                  <a:pt x="206" y="62"/>
                  <a:pt x="220" y="90"/>
                  <a:pt x="220" y="121"/>
                </a:cubicBezTo>
                <a:cubicBezTo>
                  <a:pt x="220" y="149"/>
                  <a:pt x="209" y="175"/>
                  <a:pt x="190" y="194"/>
                </a:cubicBezTo>
                <a:cubicBezTo>
                  <a:pt x="176" y="208"/>
                  <a:pt x="159" y="218"/>
                  <a:pt x="140" y="222"/>
                </a:cubicBezTo>
                <a:cubicBezTo>
                  <a:pt x="143" y="235"/>
                  <a:pt x="143" y="235"/>
                  <a:pt x="143" y="235"/>
                </a:cubicBezTo>
                <a:cubicBezTo>
                  <a:pt x="164" y="231"/>
                  <a:pt x="184" y="220"/>
                  <a:pt x="200" y="204"/>
                </a:cubicBezTo>
                <a:cubicBezTo>
                  <a:pt x="222" y="182"/>
                  <a:pt x="234" y="153"/>
                  <a:pt x="234" y="121"/>
                </a:cubicBezTo>
                <a:cubicBezTo>
                  <a:pt x="234" y="84"/>
                  <a:pt x="216" y="51"/>
                  <a:pt x="189" y="29"/>
                </a:cubicBezTo>
                <a:cubicBezTo>
                  <a:pt x="200" y="0"/>
                  <a:pt x="200" y="0"/>
                  <a:pt x="200" y="0"/>
                </a:cubicBezTo>
              </a:path>
            </a:pathLst>
          </a:custGeom>
          <a:solidFill>
            <a:schemeClr val="bg1"/>
          </a:solidFill>
          <a:ln>
            <a:noFill/>
          </a:ln>
        </p:spPr>
        <p:txBody>
          <a:bodyPr vert="horz" wrap="square" lIns="91440" tIns="45720" rIns="91440" bIns="45720" numCol="1" anchor="t" anchorCtr="0" compatLnSpc="1"/>
          <a:p>
            <a:endParaRPr lang="zh-CN" altLang="en-US"/>
          </a:p>
        </p:txBody>
      </p:sp>
      <p:sp>
        <p:nvSpPr>
          <p:cNvPr id="49" name="Freeform 23"/>
          <p:cNvSpPr>
            <a:spLocks noEditPoints="1"/>
          </p:cNvSpPr>
          <p:nvPr/>
        </p:nvSpPr>
        <p:spPr bwMode="auto">
          <a:xfrm flipH="1">
            <a:off x="9039465" y="2888812"/>
            <a:ext cx="544587" cy="618405"/>
          </a:xfrm>
          <a:custGeom>
            <a:avLst/>
            <a:gdLst>
              <a:gd name="T0" fmla="*/ 122 w 238"/>
              <a:gd name="T1" fmla="*/ 76 h 270"/>
              <a:gd name="T2" fmla="*/ 116 w 238"/>
              <a:gd name="T3" fmla="*/ 76 h 270"/>
              <a:gd name="T4" fmla="*/ 116 w 238"/>
              <a:gd name="T5" fmla="*/ 150 h 270"/>
              <a:gd name="T6" fmla="*/ 110 w 238"/>
              <a:gd name="T7" fmla="*/ 156 h 270"/>
              <a:gd name="T8" fmla="*/ 114 w 238"/>
              <a:gd name="T9" fmla="*/ 160 h 270"/>
              <a:gd name="T10" fmla="*/ 116 w 238"/>
              <a:gd name="T11" fmla="*/ 158 h 270"/>
              <a:gd name="T12" fmla="*/ 116 w 238"/>
              <a:gd name="T13" fmla="*/ 166 h 270"/>
              <a:gd name="T14" fmla="*/ 122 w 238"/>
              <a:gd name="T15" fmla="*/ 166 h 270"/>
              <a:gd name="T16" fmla="*/ 122 w 238"/>
              <a:gd name="T17" fmla="*/ 152 h 270"/>
              <a:gd name="T18" fmla="*/ 163 w 238"/>
              <a:gd name="T19" fmla="*/ 111 h 270"/>
              <a:gd name="T20" fmla="*/ 160 w 238"/>
              <a:gd name="T21" fmla="*/ 107 h 270"/>
              <a:gd name="T22" fmla="*/ 122 w 238"/>
              <a:gd name="T23" fmla="*/ 144 h 270"/>
              <a:gd name="T24" fmla="*/ 122 w 238"/>
              <a:gd name="T25" fmla="*/ 76 h 270"/>
              <a:gd name="T26" fmla="*/ 116 w 238"/>
              <a:gd name="T27" fmla="*/ 70 h 270"/>
              <a:gd name="T28" fmla="*/ 122 w 238"/>
              <a:gd name="T29" fmla="*/ 70 h 270"/>
              <a:gd name="T30" fmla="*/ 122 w 238"/>
              <a:gd name="T31" fmla="*/ 48 h 270"/>
              <a:gd name="T32" fmla="*/ 189 w 238"/>
              <a:gd name="T33" fmla="*/ 76 h 270"/>
              <a:gd name="T34" fmla="*/ 174 w 238"/>
              <a:gd name="T35" fmla="*/ 92 h 270"/>
              <a:gd name="T36" fmla="*/ 179 w 238"/>
              <a:gd name="T37" fmla="*/ 96 h 270"/>
              <a:gd name="T38" fmla="*/ 194 w 238"/>
              <a:gd name="T39" fmla="*/ 81 h 270"/>
              <a:gd name="T40" fmla="*/ 222 w 238"/>
              <a:gd name="T41" fmla="*/ 148 h 270"/>
              <a:gd name="T42" fmla="*/ 200 w 238"/>
              <a:gd name="T43" fmla="*/ 148 h 270"/>
              <a:gd name="T44" fmla="*/ 200 w 238"/>
              <a:gd name="T45" fmla="*/ 154 h 270"/>
              <a:gd name="T46" fmla="*/ 222 w 238"/>
              <a:gd name="T47" fmla="*/ 154 h 270"/>
              <a:gd name="T48" fmla="*/ 194 w 238"/>
              <a:gd name="T49" fmla="*/ 221 h 270"/>
              <a:gd name="T50" fmla="*/ 179 w 238"/>
              <a:gd name="T51" fmla="*/ 206 h 270"/>
              <a:gd name="T52" fmla="*/ 174 w 238"/>
              <a:gd name="T53" fmla="*/ 210 h 270"/>
              <a:gd name="T54" fmla="*/ 189 w 238"/>
              <a:gd name="T55" fmla="*/ 226 h 270"/>
              <a:gd name="T56" fmla="*/ 122 w 238"/>
              <a:gd name="T57" fmla="*/ 254 h 270"/>
              <a:gd name="T58" fmla="*/ 122 w 238"/>
              <a:gd name="T59" fmla="*/ 232 h 270"/>
              <a:gd name="T60" fmla="*/ 116 w 238"/>
              <a:gd name="T61" fmla="*/ 232 h 270"/>
              <a:gd name="T62" fmla="*/ 116 w 238"/>
              <a:gd name="T63" fmla="*/ 254 h 270"/>
              <a:gd name="T64" fmla="*/ 49 w 238"/>
              <a:gd name="T65" fmla="*/ 226 h 270"/>
              <a:gd name="T66" fmla="*/ 64 w 238"/>
              <a:gd name="T67" fmla="*/ 210 h 270"/>
              <a:gd name="T68" fmla="*/ 60 w 238"/>
              <a:gd name="T69" fmla="*/ 206 h 270"/>
              <a:gd name="T70" fmla="*/ 44 w 238"/>
              <a:gd name="T71" fmla="*/ 221 h 270"/>
              <a:gd name="T72" fmla="*/ 17 w 238"/>
              <a:gd name="T73" fmla="*/ 154 h 270"/>
              <a:gd name="T74" fmla="*/ 38 w 238"/>
              <a:gd name="T75" fmla="*/ 154 h 270"/>
              <a:gd name="T76" fmla="*/ 38 w 238"/>
              <a:gd name="T77" fmla="*/ 148 h 270"/>
              <a:gd name="T78" fmla="*/ 17 w 238"/>
              <a:gd name="T79" fmla="*/ 148 h 270"/>
              <a:gd name="T80" fmla="*/ 44 w 238"/>
              <a:gd name="T81" fmla="*/ 81 h 270"/>
              <a:gd name="T82" fmla="*/ 60 w 238"/>
              <a:gd name="T83" fmla="*/ 96 h 270"/>
              <a:gd name="T84" fmla="*/ 64 w 238"/>
              <a:gd name="T85" fmla="*/ 92 h 270"/>
              <a:gd name="T86" fmla="*/ 49 w 238"/>
              <a:gd name="T87" fmla="*/ 76 h 270"/>
              <a:gd name="T88" fmla="*/ 116 w 238"/>
              <a:gd name="T89" fmla="*/ 48 h 270"/>
              <a:gd name="T90" fmla="*/ 116 w 238"/>
              <a:gd name="T91" fmla="*/ 70 h 270"/>
              <a:gd name="T92" fmla="*/ 147 w 238"/>
              <a:gd name="T93" fmla="*/ 0 h 270"/>
              <a:gd name="T94" fmla="*/ 91 w 238"/>
              <a:gd name="T95" fmla="*/ 0 h 270"/>
              <a:gd name="T96" fmla="*/ 91 w 238"/>
              <a:gd name="T97" fmla="*/ 23 h 270"/>
              <a:gd name="T98" fmla="*/ 112 w 238"/>
              <a:gd name="T99" fmla="*/ 23 h 270"/>
              <a:gd name="T100" fmla="*/ 112 w 238"/>
              <a:gd name="T101" fmla="*/ 32 h 270"/>
              <a:gd name="T102" fmla="*/ 0 w 238"/>
              <a:gd name="T103" fmla="*/ 151 h 270"/>
              <a:gd name="T104" fmla="*/ 119 w 238"/>
              <a:gd name="T105" fmla="*/ 270 h 270"/>
              <a:gd name="T106" fmla="*/ 238 w 238"/>
              <a:gd name="T107" fmla="*/ 151 h 270"/>
              <a:gd name="T108" fmla="*/ 126 w 238"/>
              <a:gd name="T109" fmla="*/ 32 h 270"/>
              <a:gd name="T110" fmla="*/ 126 w 238"/>
              <a:gd name="T111" fmla="*/ 23 h 270"/>
              <a:gd name="T112" fmla="*/ 147 w 238"/>
              <a:gd name="T113" fmla="*/ 23 h 270"/>
              <a:gd name="T114" fmla="*/ 147 w 238"/>
              <a:gd name="T11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8" h="270">
                <a:moveTo>
                  <a:pt x="122" y="76"/>
                </a:moveTo>
                <a:cubicBezTo>
                  <a:pt x="116" y="76"/>
                  <a:pt x="116" y="76"/>
                  <a:pt x="116" y="76"/>
                </a:cubicBezTo>
                <a:cubicBezTo>
                  <a:pt x="116" y="150"/>
                  <a:pt x="116" y="150"/>
                  <a:pt x="116" y="150"/>
                </a:cubicBezTo>
                <a:cubicBezTo>
                  <a:pt x="110" y="156"/>
                  <a:pt x="110" y="156"/>
                  <a:pt x="110" y="156"/>
                </a:cubicBezTo>
                <a:cubicBezTo>
                  <a:pt x="114" y="160"/>
                  <a:pt x="114" y="160"/>
                  <a:pt x="114" y="160"/>
                </a:cubicBezTo>
                <a:cubicBezTo>
                  <a:pt x="116" y="158"/>
                  <a:pt x="116" y="158"/>
                  <a:pt x="116" y="158"/>
                </a:cubicBezTo>
                <a:cubicBezTo>
                  <a:pt x="116" y="166"/>
                  <a:pt x="116" y="166"/>
                  <a:pt x="116" y="166"/>
                </a:cubicBezTo>
                <a:cubicBezTo>
                  <a:pt x="122" y="166"/>
                  <a:pt x="122" y="166"/>
                  <a:pt x="122" y="166"/>
                </a:cubicBezTo>
                <a:cubicBezTo>
                  <a:pt x="122" y="152"/>
                  <a:pt x="122" y="152"/>
                  <a:pt x="122" y="152"/>
                </a:cubicBezTo>
                <a:cubicBezTo>
                  <a:pt x="163" y="111"/>
                  <a:pt x="163" y="111"/>
                  <a:pt x="163" y="111"/>
                </a:cubicBezTo>
                <a:cubicBezTo>
                  <a:pt x="160" y="107"/>
                  <a:pt x="160" y="107"/>
                  <a:pt x="160" y="107"/>
                </a:cubicBezTo>
                <a:cubicBezTo>
                  <a:pt x="122" y="144"/>
                  <a:pt x="122" y="144"/>
                  <a:pt x="122" y="144"/>
                </a:cubicBezTo>
                <a:cubicBezTo>
                  <a:pt x="122" y="76"/>
                  <a:pt x="122" y="76"/>
                  <a:pt x="122" y="76"/>
                </a:cubicBezTo>
                <a:moveTo>
                  <a:pt x="116" y="70"/>
                </a:moveTo>
                <a:cubicBezTo>
                  <a:pt x="122" y="70"/>
                  <a:pt x="122" y="70"/>
                  <a:pt x="122" y="70"/>
                </a:cubicBezTo>
                <a:cubicBezTo>
                  <a:pt x="122" y="48"/>
                  <a:pt x="122" y="48"/>
                  <a:pt x="122" y="48"/>
                </a:cubicBezTo>
                <a:cubicBezTo>
                  <a:pt x="148" y="49"/>
                  <a:pt x="172" y="60"/>
                  <a:pt x="189" y="76"/>
                </a:cubicBezTo>
                <a:cubicBezTo>
                  <a:pt x="174" y="92"/>
                  <a:pt x="174" y="92"/>
                  <a:pt x="174" y="92"/>
                </a:cubicBezTo>
                <a:cubicBezTo>
                  <a:pt x="179" y="96"/>
                  <a:pt x="179" y="96"/>
                  <a:pt x="179" y="96"/>
                </a:cubicBezTo>
                <a:cubicBezTo>
                  <a:pt x="194" y="81"/>
                  <a:pt x="194" y="81"/>
                  <a:pt x="194" y="81"/>
                </a:cubicBezTo>
                <a:cubicBezTo>
                  <a:pt x="210" y="98"/>
                  <a:pt x="221" y="122"/>
                  <a:pt x="222" y="148"/>
                </a:cubicBezTo>
                <a:cubicBezTo>
                  <a:pt x="200" y="148"/>
                  <a:pt x="200" y="148"/>
                  <a:pt x="200" y="148"/>
                </a:cubicBezTo>
                <a:cubicBezTo>
                  <a:pt x="200" y="154"/>
                  <a:pt x="200" y="154"/>
                  <a:pt x="200" y="154"/>
                </a:cubicBezTo>
                <a:cubicBezTo>
                  <a:pt x="222" y="154"/>
                  <a:pt x="222" y="154"/>
                  <a:pt x="222" y="154"/>
                </a:cubicBezTo>
                <a:cubicBezTo>
                  <a:pt x="221" y="180"/>
                  <a:pt x="210" y="204"/>
                  <a:pt x="194" y="221"/>
                </a:cubicBezTo>
                <a:cubicBezTo>
                  <a:pt x="179" y="206"/>
                  <a:pt x="179" y="206"/>
                  <a:pt x="179" y="206"/>
                </a:cubicBezTo>
                <a:cubicBezTo>
                  <a:pt x="174" y="210"/>
                  <a:pt x="174" y="210"/>
                  <a:pt x="174" y="210"/>
                </a:cubicBezTo>
                <a:cubicBezTo>
                  <a:pt x="189" y="226"/>
                  <a:pt x="189" y="226"/>
                  <a:pt x="189" y="226"/>
                </a:cubicBezTo>
                <a:cubicBezTo>
                  <a:pt x="172" y="242"/>
                  <a:pt x="148" y="253"/>
                  <a:pt x="122" y="254"/>
                </a:cubicBezTo>
                <a:cubicBezTo>
                  <a:pt x="122" y="232"/>
                  <a:pt x="122" y="232"/>
                  <a:pt x="122" y="232"/>
                </a:cubicBezTo>
                <a:cubicBezTo>
                  <a:pt x="116" y="232"/>
                  <a:pt x="116" y="232"/>
                  <a:pt x="116" y="232"/>
                </a:cubicBezTo>
                <a:cubicBezTo>
                  <a:pt x="116" y="254"/>
                  <a:pt x="116" y="254"/>
                  <a:pt x="116" y="254"/>
                </a:cubicBezTo>
                <a:cubicBezTo>
                  <a:pt x="90" y="253"/>
                  <a:pt x="67" y="242"/>
                  <a:pt x="49" y="226"/>
                </a:cubicBezTo>
                <a:cubicBezTo>
                  <a:pt x="64" y="210"/>
                  <a:pt x="64" y="210"/>
                  <a:pt x="64" y="210"/>
                </a:cubicBezTo>
                <a:cubicBezTo>
                  <a:pt x="60" y="206"/>
                  <a:pt x="60" y="206"/>
                  <a:pt x="60" y="206"/>
                </a:cubicBezTo>
                <a:cubicBezTo>
                  <a:pt x="44" y="221"/>
                  <a:pt x="44" y="221"/>
                  <a:pt x="44" y="221"/>
                </a:cubicBezTo>
                <a:cubicBezTo>
                  <a:pt x="28" y="204"/>
                  <a:pt x="17" y="180"/>
                  <a:pt x="17" y="154"/>
                </a:cubicBezTo>
                <a:cubicBezTo>
                  <a:pt x="38" y="154"/>
                  <a:pt x="38" y="154"/>
                  <a:pt x="38" y="154"/>
                </a:cubicBezTo>
                <a:cubicBezTo>
                  <a:pt x="38" y="148"/>
                  <a:pt x="38" y="148"/>
                  <a:pt x="38" y="148"/>
                </a:cubicBezTo>
                <a:cubicBezTo>
                  <a:pt x="17" y="148"/>
                  <a:pt x="17" y="148"/>
                  <a:pt x="17" y="148"/>
                </a:cubicBezTo>
                <a:cubicBezTo>
                  <a:pt x="17" y="122"/>
                  <a:pt x="28" y="98"/>
                  <a:pt x="44" y="81"/>
                </a:cubicBezTo>
                <a:cubicBezTo>
                  <a:pt x="60" y="96"/>
                  <a:pt x="60" y="96"/>
                  <a:pt x="60" y="96"/>
                </a:cubicBezTo>
                <a:cubicBezTo>
                  <a:pt x="64" y="92"/>
                  <a:pt x="64" y="92"/>
                  <a:pt x="64" y="92"/>
                </a:cubicBezTo>
                <a:cubicBezTo>
                  <a:pt x="49" y="76"/>
                  <a:pt x="49" y="76"/>
                  <a:pt x="49" y="76"/>
                </a:cubicBezTo>
                <a:cubicBezTo>
                  <a:pt x="67" y="60"/>
                  <a:pt x="90" y="49"/>
                  <a:pt x="116" y="48"/>
                </a:cubicBezTo>
                <a:cubicBezTo>
                  <a:pt x="116" y="70"/>
                  <a:pt x="116" y="70"/>
                  <a:pt x="116" y="70"/>
                </a:cubicBezTo>
                <a:moveTo>
                  <a:pt x="147" y="0"/>
                </a:moveTo>
                <a:cubicBezTo>
                  <a:pt x="91" y="0"/>
                  <a:pt x="91" y="0"/>
                  <a:pt x="91" y="0"/>
                </a:cubicBezTo>
                <a:cubicBezTo>
                  <a:pt x="91" y="23"/>
                  <a:pt x="91" y="23"/>
                  <a:pt x="91" y="23"/>
                </a:cubicBezTo>
                <a:cubicBezTo>
                  <a:pt x="112" y="23"/>
                  <a:pt x="112" y="23"/>
                  <a:pt x="112" y="23"/>
                </a:cubicBezTo>
                <a:cubicBezTo>
                  <a:pt x="112" y="32"/>
                  <a:pt x="112" y="32"/>
                  <a:pt x="112" y="32"/>
                </a:cubicBezTo>
                <a:cubicBezTo>
                  <a:pt x="50" y="36"/>
                  <a:pt x="0" y="88"/>
                  <a:pt x="0" y="151"/>
                </a:cubicBezTo>
                <a:cubicBezTo>
                  <a:pt x="0" y="217"/>
                  <a:pt x="54" y="270"/>
                  <a:pt x="119" y="270"/>
                </a:cubicBezTo>
                <a:cubicBezTo>
                  <a:pt x="185" y="270"/>
                  <a:pt x="238" y="217"/>
                  <a:pt x="238" y="151"/>
                </a:cubicBezTo>
                <a:cubicBezTo>
                  <a:pt x="238" y="88"/>
                  <a:pt x="189" y="36"/>
                  <a:pt x="126" y="32"/>
                </a:cubicBezTo>
                <a:cubicBezTo>
                  <a:pt x="126" y="23"/>
                  <a:pt x="126" y="23"/>
                  <a:pt x="126" y="23"/>
                </a:cubicBezTo>
                <a:cubicBezTo>
                  <a:pt x="147" y="23"/>
                  <a:pt x="147" y="23"/>
                  <a:pt x="147" y="23"/>
                </a:cubicBezTo>
                <a:cubicBezTo>
                  <a:pt x="147" y="0"/>
                  <a:pt x="147" y="0"/>
                  <a:pt x="147" y="0"/>
                </a:cubicBezTo>
              </a:path>
            </a:pathLst>
          </a:custGeom>
          <a:solidFill>
            <a:schemeClr val="bg1"/>
          </a:solidFill>
          <a:ln>
            <a:noFill/>
          </a:ln>
        </p:spPr>
        <p:txBody>
          <a:bodyPr vert="horz" wrap="square" lIns="91440" tIns="45720" rIns="91440" bIns="45720" numCol="1" anchor="t" anchorCtr="0" compatLnSpc="1"/>
          <a:p>
            <a:endParaRPr lang="zh-CN" altLang="en-US">
              <a:solidFill>
                <a:schemeClr val="bg1"/>
              </a:solidFill>
            </a:endParaRPr>
          </a:p>
        </p:txBody>
      </p:sp>
      <p:sp>
        <p:nvSpPr>
          <p:cNvPr id="50" name="矩形 49"/>
          <p:cNvSpPr/>
          <p:nvPr/>
        </p:nvSpPr>
        <p:spPr>
          <a:xfrm>
            <a:off x="574518" y="4813326"/>
            <a:ext cx="2262752" cy="1691005"/>
          </a:xfrm>
          <a:prstGeom prst="rect">
            <a:avLst/>
          </a:prstGeom>
          <a:noFill/>
        </p:spPr>
        <p:txBody>
          <a:bodyPr wrap="square">
            <a:spAutoFit/>
          </a:bodyPr>
          <a:p>
            <a:pPr algn="just">
              <a:lnSpc>
                <a:spcPct val="130000"/>
              </a:lnSpc>
            </a:pPr>
            <a:r>
              <a:rPr lang="zh-CN" altLang="en-US" sz="1600" dirty="0" smtClean="0">
                <a:solidFill>
                  <a:srgbClr val="595959"/>
                </a:solidFill>
                <a:latin typeface="微软雅黑" panose="020B0503020204020204" pitchFamily="34" charset="-122"/>
                <a:ea typeface="微软雅黑" panose="020B0503020204020204" pitchFamily="34" charset="-122"/>
              </a:rPr>
              <a:t>以投入、产出和效果为评估重点，综合考虑项目（政策）的投入成本和预期收益，注重</a:t>
            </a:r>
            <a:r>
              <a:rPr lang="zh-CN" altLang="en-US" sz="1600" dirty="0" smtClean="0">
                <a:solidFill>
                  <a:srgbClr val="FF0000"/>
                </a:solidFill>
                <a:latin typeface="微软雅黑" panose="020B0503020204020204" pitchFamily="34" charset="-122"/>
                <a:ea typeface="微软雅黑" panose="020B0503020204020204" pitchFamily="34" charset="-122"/>
              </a:rPr>
              <a:t>成本效益</a:t>
            </a:r>
            <a:r>
              <a:rPr lang="zh-CN" altLang="en-US" sz="1600" dirty="0" smtClean="0">
                <a:solidFill>
                  <a:srgbClr val="595959"/>
                </a:solidFill>
                <a:latin typeface="微软雅黑" panose="020B0503020204020204" pitchFamily="34" charset="-122"/>
                <a:ea typeface="微软雅黑" panose="020B0503020204020204" pitchFamily="34" charset="-122"/>
              </a:rPr>
              <a:t>。</a:t>
            </a:r>
            <a:endParaRPr lang="zh-CN" altLang="en-US" sz="1600" dirty="0" smtClean="0">
              <a:solidFill>
                <a:srgbClr val="595959"/>
              </a:solidFill>
              <a:latin typeface="微软雅黑" panose="020B0503020204020204" pitchFamily="34" charset="-122"/>
              <a:ea typeface="微软雅黑" panose="020B0503020204020204" pitchFamily="34" charset="-122"/>
            </a:endParaRPr>
          </a:p>
        </p:txBody>
      </p:sp>
      <p:sp>
        <p:nvSpPr>
          <p:cNvPr id="51" name="矩形 50"/>
          <p:cNvSpPr/>
          <p:nvPr/>
        </p:nvSpPr>
        <p:spPr>
          <a:xfrm>
            <a:off x="607894" y="4382904"/>
            <a:ext cx="2196000" cy="332148"/>
          </a:xfrm>
          <a:prstGeom prst="rect">
            <a:avLst/>
          </a:prstGeom>
          <a:solidFill>
            <a:srgbClr val="546E7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dirty="0" smtClean="0">
                <a:latin typeface="微软雅黑" panose="020B0503020204020204" pitchFamily="34" charset="-122"/>
                <a:ea typeface="微软雅黑" panose="020B0503020204020204" pitchFamily="34" charset="-122"/>
              </a:rPr>
              <a:t>绩效导向</a:t>
            </a:r>
            <a:endParaRPr lang="zh-CN" altLang="en-US" dirty="0" smtClean="0">
              <a:latin typeface="微软雅黑" panose="020B0503020204020204" pitchFamily="34" charset="-122"/>
              <a:ea typeface="微软雅黑" panose="020B0503020204020204" pitchFamily="34" charset="-122"/>
            </a:endParaRPr>
          </a:p>
        </p:txBody>
      </p:sp>
      <p:sp>
        <p:nvSpPr>
          <p:cNvPr id="52" name="矩形 51"/>
          <p:cNvSpPr/>
          <p:nvPr/>
        </p:nvSpPr>
        <p:spPr>
          <a:xfrm>
            <a:off x="3182153" y="4813326"/>
            <a:ext cx="2262752" cy="1691005"/>
          </a:xfrm>
          <a:prstGeom prst="rect">
            <a:avLst/>
          </a:prstGeom>
          <a:noFill/>
        </p:spPr>
        <p:txBody>
          <a:bodyPr wrap="square">
            <a:spAutoFit/>
          </a:bodyPr>
          <a:p>
            <a:pPr algn="just">
              <a:lnSpc>
                <a:spcPct val="130000"/>
              </a:lnSpc>
            </a:pPr>
            <a:r>
              <a:rPr lang="zh-CN" altLang="en-US" sz="1600" dirty="0" smtClean="0">
                <a:solidFill>
                  <a:srgbClr val="595959"/>
                </a:solidFill>
                <a:latin typeface="微软雅黑" panose="020B0503020204020204" pitchFamily="34" charset="-122"/>
                <a:ea typeface="微软雅黑" panose="020B0503020204020204" pitchFamily="34" charset="-122"/>
              </a:rPr>
              <a:t>采用</a:t>
            </a:r>
            <a:r>
              <a:rPr lang="zh-CN" altLang="en-US" sz="1600" dirty="0" smtClean="0">
                <a:solidFill>
                  <a:srgbClr val="FF0000"/>
                </a:solidFill>
                <a:latin typeface="微软雅黑" panose="020B0503020204020204" pitchFamily="34" charset="-122"/>
                <a:ea typeface="微软雅黑" panose="020B0503020204020204" pitchFamily="34" charset="-122"/>
              </a:rPr>
              <a:t>定性与定量</a:t>
            </a:r>
            <a:r>
              <a:rPr lang="zh-CN" altLang="en-US" sz="1600" dirty="0" smtClean="0">
                <a:solidFill>
                  <a:srgbClr val="595959"/>
                </a:solidFill>
                <a:latin typeface="微软雅黑" panose="020B0503020204020204" pitchFamily="34" charset="-122"/>
                <a:ea typeface="微软雅黑" panose="020B0503020204020204" pitchFamily="34" charset="-122"/>
              </a:rPr>
              <a:t>相结合的方法，合理运用多种评估方式，通过多种途径和手段充分收集证据资料。</a:t>
            </a:r>
            <a:endParaRPr lang="zh-CN" altLang="en-US" sz="1600" dirty="0" smtClean="0">
              <a:solidFill>
                <a:srgbClr val="595959"/>
              </a:solidFill>
              <a:latin typeface="微软雅黑" panose="020B0503020204020204" pitchFamily="34" charset="-122"/>
              <a:ea typeface="微软雅黑" panose="020B0503020204020204" pitchFamily="34" charset="-122"/>
            </a:endParaRPr>
          </a:p>
        </p:txBody>
      </p:sp>
      <p:sp>
        <p:nvSpPr>
          <p:cNvPr id="53" name="矩形 52"/>
          <p:cNvSpPr/>
          <p:nvPr/>
        </p:nvSpPr>
        <p:spPr>
          <a:xfrm>
            <a:off x="3215529" y="4382904"/>
            <a:ext cx="2196000" cy="332148"/>
          </a:xfrm>
          <a:prstGeom prst="rect">
            <a:avLst/>
          </a:prstGeom>
          <a:solidFill>
            <a:srgbClr val="5EC6D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dirty="0" smtClean="0">
                <a:latin typeface="微软雅黑" panose="020B0503020204020204" pitchFamily="34" charset="-122"/>
                <a:ea typeface="微软雅黑" panose="020B0503020204020204" pitchFamily="34" charset="-122"/>
              </a:rPr>
              <a:t>科学规范</a:t>
            </a:r>
            <a:endParaRPr lang="zh-CN" altLang="en-US" dirty="0" smtClean="0">
              <a:latin typeface="微软雅黑" panose="020B0503020204020204" pitchFamily="34" charset="-122"/>
              <a:ea typeface="微软雅黑" panose="020B0503020204020204" pitchFamily="34" charset="-122"/>
            </a:endParaRPr>
          </a:p>
        </p:txBody>
      </p:sp>
      <p:sp>
        <p:nvSpPr>
          <p:cNvPr id="54" name="矩形 53"/>
          <p:cNvSpPr/>
          <p:nvPr/>
        </p:nvSpPr>
        <p:spPr>
          <a:xfrm>
            <a:off x="5789788" y="4813326"/>
            <a:ext cx="2262752" cy="1050925"/>
          </a:xfrm>
          <a:prstGeom prst="rect">
            <a:avLst/>
          </a:prstGeom>
          <a:noFill/>
        </p:spPr>
        <p:txBody>
          <a:bodyPr wrap="square">
            <a:spAutoFit/>
          </a:bodyPr>
          <a:p>
            <a:pPr algn="just">
              <a:lnSpc>
                <a:spcPct val="130000"/>
              </a:lnSpc>
            </a:pPr>
            <a:r>
              <a:rPr lang="zh-CN" altLang="en-US" sz="1600" dirty="0" smtClean="0">
                <a:solidFill>
                  <a:srgbClr val="FF0000"/>
                </a:solidFill>
                <a:latin typeface="微软雅黑" panose="020B0503020204020204" pitchFamily="34" charset="-122"/>
                <a:ea typeface="微软雅黑" panose="020B0503020204020204" pitchFamily="34" charset="-122"/>
              </a:rPr>
              <a:t>公正、公开、公平</a:t>
            </a:r>
            <a:r>
              <a:rPr lang="zh-CN" altLang="en-US" sz="1600" dirty="0" smtClean="0">
                <a:solidFill>
                  <a:srgbClr val="595959"/>
                </a:solidFill>
                <a:latin typeface="微软雅黑" panose="020B0503020204020204" pitchFamily="34" charset="-122"/>
                <a:ea typeface="微软雅黑" panose="020B0503020204020204" pitchFamily="34" charset="-122"/>
              </a:rPr>
              <a:t>，评估主体要实事求是、公平合理地进行评估。</a:t>
            </a:r>
            <a:endParaRPr lang="zh-CN" altLang="en-US" sz="1600" dirty="0" smtClean="0">
              <a:solidFill>
                <a:srgbClr val="595959"/>
              </a:solidFill>
              <a:latin typeface="微软雅黑" panose="020B0503020204020204" pitchFamily="34" charset="-122"/>
              <a:ea typeface="微软雅黑" panose="020B0503020204020204" pitchFamily="34" charset="-122"/>
            </a:endParaRPr>
          </a:p>
        </p:txBody>
      </p:sp>
      <p:sp>
        <p:nvSpPr>
          <p:cNvPr id="55" name="矩形 54"/>
          <p:cNvSpPr/>
          <p:nvPr/>
        </p:nvSpPr>
        <p:spPr>
          <a:xfrm>
            <a:off x="5823164" y="4382904"/>
            <a:ext cx="2196000" cy="332148"/>
          </a:xfrm>
          <a:prstGeom prst="rect">
            <a:avLst/>
          </a:prstGeom>
          <a:solidFill>
            <a:srgbClr val="F8841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dirty="0" smtClean="0">
                <a:latin typeface="微软雅黑" panose="020B0503020204020204" pitchFamily="34" charset="-122"/>
                <a:ea typeface="微软雅黑" panose="020B0503020204020204" pitchFamily="34" charset="-122"/>
              </a:rPr>
              <a:t>客观公正</a:t>
            </a:r>
            <a:endParaRPr lang="zh-CN" altLang="en-US" dirty="0" smtClean="0">
              <a:latin typeface="微软雅黑" panose="020B0503020204020204" pitchFamily="34" charset="-122"/>
              <a:ea typeface="微软雅黑" panose="020B0503020204020204" pitchFamily="34" charset="-122"/>
            </a:endParaRPr>
          </a:p>
        </p:txBody>
      </p:sp>
      <p:sp>
        <p:nvSpPr>
          <p:cNvPr id="56" name="矩形 55"/>
          <p:cNvSpPr/>
          <p:nvPr/>
        </p:nvSpPr>
        <p:spPr>
          <a:xfrm>
            <a:off x="8397424" y="4813326"/>
            <a:ext cx="2262752" cy="1370965"/>
          </a:xfrm>
          <a:prstGeom prst="rect">
            <a:avLst/>
          </a:prstGeom>
          <a:noFill/>
        </p:spPr>
        <p:txBody>
          <a:bodyPr wrap="square">
            <a:spAutoFit/>
          </a:bodyPr>
          <a:p>
            <a:pPr algn="just">
              <a:lnSpc>
                <a:spcPct val="130000"/>
              </a:lnSpc>
            </a:pPr>
            <a:r>
              <a:rPr lang="zh-CN" altLang="en-US" sz="1600" dirty="0" smtClean="0">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在保证质量的前提下及时完成评估工作，做到“</a:t>
            </a:r>
            <a:r>
              <a:rPr lang="zh-CN" altLang="en-US" sz="1600"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随申报、随评估、随入库</a:t>
            </a:r>
            <a:r>
              <a:rPr lang="zh-CN" altLang="en-US" sz="1600" dirty="0" smtClean="0">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600" dirty="0" smtClean="0">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7" name="矩形 56"/>
          <p:cNvSpPr/>
          <p:nvPr/>
        </p:nvSpPr>
        <p:spPr>
          <a:xfrm>
            <a:off x="8430800" y="4382904"/>
            <a:ext cx="2196000" cy="332148"/>
          </a:xfrm>
          <a:prstGeom prst="rect">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dirty="0" smtClean="0">
                <a:latin typeface="微软雅黑" panose="020B0503020204020204" pitchFamily="34" charset="-122"/>
                <a:ea typeface="微软雅黑" panose="020B0503020204020204" pitchFamily="34" charset="-122"/>
              </a:rPr>
              <a:t>精简高效</a:t>
            </a:r>
            <a:endParaRPr lang="zh-CN" altLang="en-US"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85800"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事前绩效评估的原则和</a:t>
            </a:r>
            <a:r>
              <a:rPr lang="zh-CN" altLang="en-US" sz="2400" dirty="0">
                <a:latin typeface="微软雅黑" panose="020B0503020204020204" pitchFamily="34" charset="-122"/>
                <a:ea typeface="微软雅黑" panose="020B0503020204020204" pitchFamily="34" charset="-122"/>
                <a:sym typeface="+mn-ea"/>
              </a:rPr>
              <a:t>依据</a:t>
            </a:r>
            <a:endParaRPr lang="zh-CN" altLang="en-US" sz="2400" dirty="0">
              <a:latin typeface="微软雅黑" panose="020B0503020204020204" pitchFamily="34" charset="-122"/>
              <a:ea typeface="微软雅黑" panose="020B0503020204020204" pitchFamily="34" charset="-122"/>
              <a:sym typeface="+mn-ea"/>
            </a:endParaRPr>
          </a:p>
        </p:txBody>
      </p:sp>
      <p:sp>
        <p:nvSpPr>
          <p:cNvPr id="149" name="Oval 62"/>
          <p:cNvSpPr>
            <a:spLocks noChangeAspect="1"/>
          </p:cNvSpPr>
          <p:nvPr/>
        </p:nvSpPr>
        <p:spPr>
          <a:xfrm>
            <a:off x="1142059" y="1864540"/>
            <a:ext cx="612000" cy="594479"/>
          </a:xfrm>
          <a:prstGeom prst="ellipse">
            <a:avLst/>
          </a:prstGeom>
          <a:solidFill>
            <a:srgbClr val="546E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3555" dirty="0"/>
          </a:p>
        </p:txBody>
      </p:sp>
      <p:sp>
        <p:nvSpPr>
          <p:cNvPr id="151" name="Oval 67"/>
          <p:cNvSpPr>
            <a:spLocks noChangeAspect="1"/>
          </p:cNvSpPr>
          <p:nvPr/>
        </p:nvSpPr>
        <p:spPr>
          <a:xfrm>
            <a:off x="1166824" y="2742979"/>
            <a:ext cx="612000" cy="594479"/>
          </a:xfrm>
          <a:prstGeom prst="ellipse">
            <a:avLst/>
          </a:prstGeom>
          <a:solidFill>
            <a:srgbClr val="5EC6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4000" dirty="0">
              <a:latin typeface="微软雅黑" panose="020B0503020204020204" pitchFamily="34" charset="-122"/>
              <a:ea typeface="微软雅黑" panose="020B0503020204020204" pitchFamily="34" charset="-122"/>
            </a:endParaRPr>
          </a:p>
        </p:txBody>
      </p:sp>
      <p:sp>
        <p:nvSpPr>
          <p:cNvPr id="152" name="Oval 72"/>
          <p:cNvSpPr>
            <a:spLocks noChangeAspect="1"/>
          </p:cNvSpPr>
          <p:nvPr/>
        </p:nvSpPr>
        <p:spPr>
          <a:xfrm>
            <a:off x="1141424" y="3768738"/>
            <a:ext cx="612000" cy="594479"/>
          </a:xfrm>
          <a:prstGeom prst="ellipse">
            <a:avLst/>
          </a:prstGeom>
          <a:solidFill>
            <a:srgbClr val="936C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4000" dirty="0">
              <a:latin typeface="微软雅黑" panose="020B0503020204020204" pitchFamily="34" charset="-122"/>
              <a:ea typeface="微软雅黑" panose="020B0503020204020204" pitchFamily="34" charset="-122"/>
            </a:endParaRPr>
          </a:p>
        </p:txBody>
      </p:sp>
      <p:sp>
        <p:nvSpPr>
          <p:cNvPr id="153" name="Oval 77"/>
          <p:cNvSpPr>
            <a:spLocks noChangeAspect="1"/>
          </p:cNvSpPr>
          <p:nvPr/>
        </p:nvSpPr>
        <p:spPr>
          <a:xfrm>
            <a:off x="1157934" y="4800847"/>
            <a:ext cx="612000" cy="594479"/>
          </a:xfrm>
          <a:prstGeom prst="ellipse">
            <a:avLst/>
          </a:pr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4000" dirty="0">
              <a:latin typeface="微软雅黑" panose="020B0503020204020204" pitchFamily="34" charset="-122"/>
              <a:ea typeface="微软雅黑" panose="020B0503020204020204" pitchFamily="34" charset="-122"/>
            </a:endParaRPr>
          </a:p>
        </p:txBody>
      </p:sp>
      <p:sp>
        <p:nvSpPr>
          <p:cNvPr id="154" name="Oval 96"/>
          <p:cNvSpPr>
            <a:spLocks noChangeAspect="1"/>
          </p:cNvSpPr>
          <p:nvPr/>
        </p:nvSpPr>
        <p:spPr>
          <a:xfrm>
            <a:off x="1140789" y="5714844"/>
            <a:ext cx="612000" cy="594479"/>
          </a:xfrm>
          <a:prstGeom prst="ellipse">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4000" dirty="0">
              <a:latin typeface="微软雅黑" panose="020B0503020204020204" pitchFamily="34" charset="-122"/>
              <a:ea typeface="微软雅黑" panose="020B0503020204020204" pitchFamily="34" charset="-122"/>
            </a:endParaRPr>
          </a:p>
        </p:txBody>
      </p:sp>
      <p:sp>
        <p:nvSpPr>
          <p:cNvPr id="155" name="Freeform 285"/>
          <p:cNvSpPr>
            <a:spLocks noEditPoints="1"/>
          </p:cNvSpPr>
          <p:nvPr/>
        </p:nvSpPr>
        <p:spPr bwMode="auto">
          <a:xfrm>
            <a:off x="1251775" y="1954695"/>
            <a:ext cx="409078" cy="414167"/>
          </a:xfrm>
          <a:custGeom>
            <a:avLst/>
            <a:gdLst>
              <a:gd name="T0" fmla="*/ 101 w 201"/>
              <a:gd name="T1" fmla="*/ 60 h 203"/>
              <a:gd name="T2" fmla="*/ 58 w 201"/>
              <a:gd name="T3" fmla="*/ 103 h 203"/>
              <a:gd name="T4" fmla="*/ 101 w 201"/>
              <a:gd name="T5" fmla="*/ 147 h 203"/>
              <a:gd name="T6" fmla="*/ 144 w 201"/>
              <a:gd name="T7" fmla="*/ 103 h 203"/>
              <a:gd name="T8" fmla="*/ 101 w 201"/>
              <a:gd name="T9" fmla="*/ 60 h 203"/>
              <a:gd name="T10" fmla="*/ 180 w 201"/>
              <a:gd name="T11" fmla="*/ 101 h 203"/>
              <a:gd name="T12" fmla="*/ 180 w 201"/>
              <a:gd name="T13" fmla="*/ 95 h 203"/>
              <a:gd name="T14" fmla="*/ 201 w 201"/>
              <a:gd name="T15" fmla="*/ 90 h 203"/>
              <a:gd name="T16" fmla="*/ 193 w 201"/>
              <a:gd name="T17" fmla="*/ 61 h 203"/>
              <a:gd name="T18" fmla="*/ 172 w 201"/>
              <a:gd name="T19" fmla="*/ 67 h 203"/>
              <a:gd name="T20" fmla="*/ 162 w 201"/>
              <a:gd name="T21" fmla="*/ 51 h 203"/>
              <a:gd name="T22" fmla="*/ 176 w 201"/>
              <a:gd name="T23" fmla="*/ 34 h 203"/>
              <a:gd name="T24" fmla="*/ 153 w 201"/>
              <a:gd name="T25" fmla="*/ 15 h 203"/>
              <a:gd name="T26" fmla="*/ 139 w 201"/>
              <a:gd name="T27" fmla="*/ 32 h 203"/>
              <a:gd name="T28" fmla="*/ 115 w 201"/>
              <a:gd name="T29" fmla="*/ 23 h 203"/>
              <a:gd name="T30" fmla="*/ 115 w 201"/>
              <a:gd name="T31" fmla="*/ 1 h 203"/>
              <a:gd name="T32" fmla="*/ 101 w 201"/>
              <a:gd name="T33" fmla="*/ 0 h 203"/>
              <a:gd name="T34" fmla="*/ 86 w 201"/>
              <a:gd name="T35" fmla="*/ 1 h 203"/>
              <a:gd name="T36" fmla="*/ 86 w 201"/>
              <a:gd name="T37" fmla="*/ 23 h 203"/>
              <a:gd name="T38" fmla="*/ 68 w 201"/>
              <a:gd name="T39" fmla="*/ 29 h 203"/>
              <a:gd name="T40" fmla="*/ 55 w 201"/>
              <a:gd name="T41" fmla="*/ 11 h 203"/>
              <a:gd name="T42" fmla="*/ 31 w 201"/>
              <a:gd name="T43" fmla="*/ 28 h 203"/>
              <a:gd name="T44" fmla="*/ 43 w 201"/>
              <a:gd name="T45" fmla="*/ 46 h 203"/>
              <a:gd name="T46" fmla="*/ 32 w 201"/>
              <a:gd name="T47" fmla="*/ 60 h 203"/>
              <a:gd name="T48" fmla="*/ 12 w 201"/>
              <a:gd name="T49" fmla="*/ 53 h 203"/>
              <a:gd name="T50" fmla="*/ 1 w 201"/>
              <a:gd name="T51" fmla="*/ 81 h 203"/>
              <a:gd name="T52" fmla="*/ 22 w 201"/>
              <a:gd name="T53" fmla="*/ 88 h 203"/>
              <a:gd name="T54" fmla="*/ 21 w 201"/>
              <a:gd name="T55" fmla="*/ 101 h 203"/>
              <a:gd name="T56" fmla="*/ 21 w 201"/>
              <a:gd name="T57" fmla="*/ 107 h 203"/>
              <a:gd name="T58" fmla="*/ 0 w 201"/>
              <a:gd name="T59" fmla="*/ 113 h 203"/>
              <a:gd name="T60" fmla="*/ 7 w 201"/>
              <a:gd name="T61" fmla="*/ 142 h 203"/>
              <a:gd name="T62" fmla="*/ 28 w 201"/>
              <a:gd name="T63" fmla="*/ 136 h 203"/>
              <a:gd name="T64" fmla="*/ 39 w 201"/>
              <a:gd name="T65" fmla="*/ 152 h 203"/>
              <a:gd name="T66" fmla="*/ 25 w 201"/>
              <a:gd name="T67" fmla="*/ 169 h 203"/>
              <a:gd name="T68" fmla="*/ 47 w 201"/>
              <a:gd name="T69" fmla="*/ 188 h 203"/>
              <a:gd name="T70" fmla="*/ 61 w 201"/>
              <a:gd name="T71" fmla="*/ 171 h 203"/>
              <a:gd name="T72" fmla="*/ 86 w 201"/>
              <a:gd name="T73" fmla="*/ 180 h 203"/>
              <a:gd name="T74" fmla="*/ 86 w 201"/>
              <a:gd name="T75" fmla="*/ 202 h 203"/>
              <a:gd name="T76" fmla="*/ 101 w 201"/>
              <a:gd name="T77" fmla="*/ 203 h 203"/>
              <a:gd name="T78" fmla="*/ 115 w 201"/>
              <a:gd name="T79" fmla="*/ 202 h 203"/>
              <a:gd name="T80" fmla="*/ 115 w 201"/>
              <a:gd name="T81" fmla="*/ 180 h 203"/>
              <a:gd name="T82" fmla="*/ 134 w 201"/>
              <a:gd name="T83" fmla="*/ 174 h 203"/>
              <a:gd name="T84" fmla="*/ 146 w 201"/>
              <a:gd name="T85" fmla="*/ 192 h 203"/>
              <a:gd name="T86" fmla="*/ 170 w 201"/>
              <a:gd name="T87" fmla="*/ 175 h 203"/>
              <a:gd name="T88" fmla="*/ 158 w 201"/>
              <a:gd name="T89" fmla="*/ 157 h 203"/>
              <a:gd name="T90" fmla="*/ 169 w 201"/>
              <a:gd name="T91" fmla="*/ 142 h 203"/>
              <a:gd name="T92" fmla="*/ 190 w 201"/>
              <a:gd name="T93" fmla="*/ 150 h 203"/>
              <a:gd name="T94" fmla="*/ 200 w 201"/>
              <a:gd name="T95" fmla="*/ 121 h 203"/>
              <a:gd name="T96" fmla="*/ 179 w 201"/>
              <a:gd name="T97" fmla="*/ 114 h 203"/>
              <a:gd name="T98" fmla="*/ 180 w 201"/>
              <a:gd name="T99" fmla="*/ 101 h 203"/>
              <a:gd name="T100" fmla="*/ 101 w 201"/>
              <a:gd name="T101" fmla="*/ 158 h 203"/>
              <a:gd name="T102" fmla="*/ 47 w 201"/>
              <a:gd name="T103" fmla="*/ 103 h 203"/>
              <a:gd name="T104" fmla="*/ 101 w 201"/>
              <a:gd name="T105" fmla="*/ 49 h 203"/>
              <a:gd name="T106" fmla="*/ 155 w 201"/>
              <a:gd name="T107" fmla="*/ 103 h 203"/>
              <a:gd name="T108" fmla="*/ 101 w 201"/>
              <a:gd name="T109" fmla="*/ 15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p:spPr>
        <p:txBody>
          <a:bodyPr vert="horz" wrap="square" lIns="91440" tIns="45720" rIns="91440" bIns="45720" numCol="1" anchor="t" anchorCtr="0" compatLnSpc="1"/>
          <a:p>
            <a:endParaRPr lang="zh-CN" altLang="en-US"/>
          </a:p>
        </p:txBody>
      </p:sp>
      <p:sp>
        <p:nvSpPr>
          <p:cNvPr id="156" name="Freeform 63"/>
          <p:cNvSpPr>
            <a:spLocks noChangeAspect="1" noEditPoints="1"/>
          </p:cNvSpPr>
          <p:nvPr/>
        </p:nvSpPr>
        <p:spPr bwMode="auto">
          <a:xfrm>
            <a:off x="1259813" y="3867640"/>
            <a:ext cx="349240" cy="396673"/>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bg1"/>
          </a:solidFill>
          <a:ln>
            <a:noFill/>
          </a:ln>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57" name="Freeform 910"/>
          <p:cNvSpPr/>
          <p:nvPr/>
        </p:nvSpPr>
        <p:spPr bwMode="auto">
          <a:xfrm>
            <a:off x="1297738" y="4913477"/>
            <a:ext cx="365912" cy="369218"/>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grpSp>
        <p:nvGrpSpPr>
          <p:cNvPr id="158" name="组合 157"/>
          <p:cNvGrpSpPr>
            <a:grpSpLocks noChangeAspect="1"/>
          </p:cNvGrpSpPr>
          <p:nvPr/>
        </p:nvGrpSpPr>
        <p:grpSpPr>
          <a:xfrm>
            <a:off x="1268285" y="2851976"/>
            <a:ext cx="407446" cy="309643"/>
            <a:chOff x="10004425" y="1971676"/>
            <a:chExt cx="1593850" cy="1211262"/>
          </a:xfrm>
          <a:solidFill>
            <a:schemeClr val="bg1"/>
          </a:solidFill>
        </p:grpSpPr>
        <p:sp>
          <p:nvSpPr>
            <p:cNvPr id="159" name="Freeform 267"/>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0"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1"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2" name="Freeform 270"/>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3" name="Freeform 271"/>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4" name="Freeform 272"/>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grpSp>
      <p:sp>
        <p:nvSpPr>
          <p:cNvPr id="165" name="Freeform 10"/>
          <p:cNvSpPr>
            <a:spLocks noEditPoints="1"/>
          </p:cNvSpPr>
          <p:nvPr/>
        </p:nvSpPr>
        <p:spPr bwMode="auto">
          <a:xfrm>
            <a:off x="1235331" y="5845515"/>
            <a:ext cx="407872" cy="383317"/>
          </a:xfrm>
          <a:custGeom>
            <a:avLst/>
            <a:gdLst>
              <a:gd name="T0" fmla="*/ 401 w 415"/>
              <a:gd name="T1" fmla="*/ 70 h 390"/>
              <a:gd name="T2" fmla="*/ 102 w 415"/>
              <a:gd name="T3" fmla="*/ 70 h 390"/>
              <a:gd name="T4" fmla="*/ 82 w 415"/>
              <a:gd name="T5" fmla="*/ 27 h 390"/>
              <a:gd name="T6" fmla="*/ 3 w 415"/>
              <a:gd name="T7" fmla="*/ 10 h 390"/>
              <a:gd name="T8" fmla="*/ 66 w 415"/>
              <a:gd name="T9" fmla="*/ 49 h 390"/>
              <a:gd name="T10" fmla="*/ 128 w 415"/>
              <a:gd name="T11" fmla="*/ 254 h 390"/>
              <a:gd name="T12" fmla="*/ 110 w 415"/>
              <a:gd name="T13" fmla="*/ 319 h 390"/>
              <a:gd name="T14" fmla="*/ 129 w 415"/>
              <a:gd name="T15" fmla="*/ 324 h 390"/>
              <a:gd name="T16" fmla="*/ 159 w 415"/>
              <a:gd name="T17" fmla="*/ 390 h 390"/>
              <a:gd name="T18" fmla="*/ 188 w 415"/>
              <a:gd name="T19" fmla="*/ 324 h 390"/>
              <a:gd name="T20" fmla="*/ 265 w 415"/>
              <a:gd name="T21" fmla="*/ 351 h 390"/>
              <a:gd name="T22" fmla="*/ 344 w 415"/>
              <a:gd name="T23" fmla="*/ 351 h 390"/>
              <a:gd name="T24" fmla="*/ 346 w 415"/>
              <a:gd name="T25" fmla="*/ 324 h 390"/>
              <a:gd name="T26" fmla="*/ 346 w 415"/>
              <a:gd name="T27" fmla="*/ 302 h 390"/>
              <a:gd name="T28" fmla="*/ 147 w 415"/>
              <a:gd name="T29" fmla="*/ 268 h 390"/>
              <a:gd name="T30" fmla="*/ 346 w 415"/>
              <a:gd name="T31" fmla="*/ 269 h 390"/>
              <a:gd name="T32" fmla="*/ 414 w 415"/>
              <a:gd name="T33" fmla="*/ 87 h 390"/>
              <a:gd name="T34" fmla="*/ 159 w 415"/>
              <a:gd name="T35" fmla="*/ 368 h 390"/>
              <a:gd name="T36" fmla="*/ 159 w 415"/>
              <a:gd name="T37" fmla="*/ 333 h 390"/>
              <a:gd name="T38" fmla="*/ 159 w 415"/>
              <a:gd name="T39" fmla="*/ 368 h 390"/>
              <a:gd name="T40" fmla="*/ 287 w 415"/>
              <a:gd name="T41" fmla="*/ 351 h 390"/>
              <a:gd name="T42" fmla="*/ 322 w 415"/>
              <a:gd name="T43" fmla="*/ 351 h 390"/>
              <a:gd name="T44" fmla="*/ 374 w 415"/>
              <a:gd name="T45" fmla="*/ 126 h 390"/>
              <a:gd name="T46" fmla="*/ 306 w 415"/>
              <a:gd name="T47" fmla="*/ 97 h 390"/>
              <a:gd name="T48" fmla="*/ 374 w 415"/>
              <a:gd name="T49" fmla="*/ 126 h 390"/>
              <a:gd name="T50" fmla="*/ 306 w 415"/>
              <a:gd name="T51" fmla="*/ 187 h 390"/>
              <a:gd name="T52" fmla="*/ 365 w 415"/>
              <a:gd name="T53" fmla="*/ 153 h 390"/>
              <a:gd name="T54" fmla="*/ 219 w 415"/>
              <a:gd name="T55" fmla="*/ 153 h 390"/>
              <a:gd name="T56" fmla="*/ 280 w 415"/>
              <a:gd name="T57" fmla="*/ 187 h 390"/>
              <a:gd name="T58" fmla="*/ 219 w 415"/>
              <a:gd name="T59" fmla="*/ 153 h 390"/>
              <a:gd name="T60" fmla="*/ 219 w 415"/>
              <a:gd name="T61" fmla="*/ 242 h 390"/>
              <a:gd name="T62" fmla="*/ 280 w 415"/>
              <a:gd name="T63" fmla="*/ 214 h 390"/>
              <a:gd name="T64" fmla="*/ 130 w 415"/>
              <a:gd name="T65" fmla="*/ 153 h 390"/>
              <a:gd name="T66" fmla="*/ 192 w 415"/>
              <a:gd name="T67" fmla="*/ 187 h 390"/>
              <a:gd name="T68" fmla="*/ 130 w 415"/>
              <a:gd name="T69" fmla="*/ 153 h 390"/>
              <a:gd name="T70" fmla="*/ 280 w 415"/>
              <a:gd name="T71" fmla="*/ 97 h 390"/>
              <a:gd name="T72" fmla="*/ 219 w 415"/>
              <a:gd name="T73" fmla="*/ 126 h 390"/>
              <a:gd name="T74" fmla="*/ 192 w 415"/>
              <a:gd name="T75" fmla="*/ 97 h 390"/>
              <a:gd name="T76" fmla="*/ 121 w 415"/>
              <a:gd name="T77" fmla="*/ 126 h 390"/>
              <a:gd name="T78" fmla="*/ 192 w 415"/>
              <a:gd name="T79" fmla="*/ 97 h 390"/>
              <a:gd name="T80" fmla="*/ 192 w 415"/>
              <a:gd name="T81" fmla="*/ 214 h 390"/>
              <a:gd name="T82" fmla="*/ 161 w 415"/>
              <a:gd name="T83" fmla="*/ 242 h 390"/>
              <a:gd name="T84" fmla="*/ 306 w 415"/>
              <a:gd name="T85" fmla="*/ 242 h 390"/>
              <a:gd name="T86" fmla="*/ 346 w 415"/>
              <a:gd name="T87" fmla="*/ 214 h 390"/>
              <a:gd name="T88" fmla="*/ 306 w 415"/>
              <a:gd name="T89" fmla="*/ 24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chemeClr val="bg1"/>
          </a:solidFill>
          <a:ln>
            <a:noFill/>
          </a:ln>
        </p:spPr>
        <p:txBody>
          <a:bodyPr vert="horz" wrap="square" lIns="91440" tIns="45720" rIns="91440" bIns="45720" numCol="1" anchor="t" anchorCtr="0" compatLnSpc="1"/>
          <a:p>
            <a:endParaRPr lang="zh-CN" altLang="en-US" sz="2400">
              <a:latin typeface="微软雅黑" panose="020B0503020204020204" pitchFamily="34" charset="-122"/>
              <a:ea typeface="微软雅黑" panose="020B0503020204020204" pitchFamily="34" charset="-122"/>
            </a:endParaRPr>
          </a:p>
        </p:txBody>
      </p:sp>
      <p:sp>
        <p:nvSpPr>
          <p:cNvPr id="166" name="文本框 165"/>
          <p:cNvSpPr txBox="1"/>
          <p:nvPr/>
        </p:nvSpPr>
        <p:spPr>
          <a:xfrm>
            <a:off x="1905000" y="2057400"/>
            <a:ext cx="7267575" cy="460375"/>
          </a:xfrm>
          <a:prstGeom prst="rect">
            <a:avLst/>
          </a:prstGeom>
          <a:noFill/>
        </p:spPr>
        <p:txBody>
          <a:bodyPr wrap="square" rtlCol="0">
            <a:spAutoFit/>
          </a:bodyPr>
          <a:p>
            <a:pPr algn="just">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相关</a:t>
            </a:r>
            <a:r>
              <a:rPr lang="zh-CN" altLang="en-US" sz="2000" dirty="0">
                <a:solidFill>
                  <a:srgbClr val="FF0000"/>
                </a:solidFill>
                <a:latin typeface="微软雅黑" panose="020B0503020204020204" pitchFamily="34" charset="-122"/>
                <a:ea typeface="微软雅黑" panose="020B0503020204020204" pitchFamily="34" charset="-122"/>
              </a:rPr>
              <a:t>法律、法规和规章制度</a:t>
            </a:r>
            <a:r>
              <a:rPr lang="zh-CN" altLang="en-US" sz="2000" dirty="0">
                <a:solidFill>
                  <a:srgbClr val="595959"/>
                </a:solidFill>
                <a:latin typeface="微软雅黑" panose="020B0503020204020204" pitchFamily="34" charset="-122"/>
                <a:ea typeface="微软雅黑" panose="020B0503020204020204" pitchFamily="34" charset="-122"/>
              </a:rPr>
              <a:t>等。</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67" name="文本框 166"/>
          <p:cNvSpPr txBox="1"/>
          <p:nvPr/>
        </p:nvSpPr>
        <p:spPr>
          <a:xfrm>
            <a:off x="1905635" y="5791200"/>
            <a:ext cx="6320155" cy="460375"/>
          </a:xfrm>
          <a:prstGeom prst="rect">
            <a:avLst/>
          </a:prstGeom>
          <a:noFill/>
        </p:spPr>
        <p:txBody>
          <a:bodyPr wrap="square" rtlCol="0">
            <a:spAutoFit/>
          </a:bodyPr>
          <a:p>
            <a:pPr algn="just">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相关</a:t>
            </a:r>
            <a:r>
              <a:rPr lang="zh-CN" altLang="en-US" sz="2000" dirty="0">
                <a:solidFill>
                  <a:srgbClr val="FF0000"/>
                </a:solidFill>
                <a:latin typeface="微软雅黑" panose="020B0503020204020204" pitchFamily="34" charset="-122"/>
                <a:ea typeface="微软雅黑" panose="020B0503020204020204" pitchFamily="34" charset="-122"/>
              </a:rPr>
              <a:t>行业政策、行业标准及专业技术规范</a:t>
            </a:r>
            <a:r>
              <a:rPr lang="zh-CN" altLang="en-US" sz="2000" dirty="0">
                <a:solidFill>
                  <a:srgbClr val="595959"/>
                </a:solidFill>
                <a:latin typeface="微软雅黑" panose="020B0503020204020204" pitchFamily="34" charset="-122"/>
                <a:ea typeface="微软雅黑" panose="020B0503020204020204" pitchFamily="34" charset="-122"/>
              </a:rPr>
              <a:t>等。</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68" name="文本框 167"/>
          <p:cNvSpPr txBox="1"/>
          <p:nvPr/>
        </p:nvSpPr>
        <p:spPr>
          <a:xfrm>
            <a:off x="1905000" y="4810760"/>
            <a:ext cx="7115175" cy="460375"/>
          </a:xfrm>
          <a:prstGeom prst="rect">
            <a:avLst/>
          </a:prstGeom>
          <a:noFill/>
        </p:spPr>
        <p:txBody>
          <a:bodyPr wrap="square" rtlCol="0">
            <a:spAutoFit/>
          </a:bodyPr>
          <a:p>
            <a:pPr algn="just">
              <a:lnSpc>
                <a:spcPct val="120000"/>
              </a:lnSpc>
            </a:pPr>
            <a:r>
              <a:rPr lang="zh-CN" altLang="en-US" sz="2000" dirty="0">
                <a:solidFill>
                  <a:srgbClr val="FF0000"/>
                </a:solidFill>
                <a:latin typeface="微软雅黑" panose="020B0503020204020204" pitchFamily="34" charset="-122"/>
                <a:ea typeface="微软雅黑" panose="020B0503020204020204" pitchFamily="34" charset="-122"/>
              </a:rPr>
              <a:t>预算部门（单位）</a:t>
            </a:r>
            <a:r>
              <a:rPr lang="zh-CN" altLang="en-US" sz="2000" dirty="0">
                <a:solidFill>
                  <a:srgbClr val="595959"/>
                </a:solidFill>
                <a:latin typeface="微软雅黑" panose="020B0503020204020204" pitchFamily="34" charset="-122"/>
                <a:ea typeface="微软雅黑" panose="020B0503020204020204" pitchFamily="34" charset="-122"/>
              </a:rPr>
              <a:t>的职责、中长期发展规划和年度工作计划等。</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69" name="文本框 168"/>
          <p:cNvSpPr txBox="1"/>
          <p:nvPr/>
        </p:nvSpPr>
        <p:spPr>
          <a:xfrm>
            <a:off x="1905000" y="3867785"/>
            <a:ext cx="6668135" cy="460375"/>
          </a:xfrm>
          <a:prstGeom prst="rect">
            <a:avLst/>
          </a:prstGeom>
          <a:noFill/>
        </p:spPr>
        <p:txBody>
          <a:bodyPr wrap="square" rtlCol="0">
            <a:spAutoFit/>
          </a:bodyPr>
          <a:p>
            <a:pPr algn="just">
              <a:lnSpc>
                <a:spcPct val="120000"/>
              </a:lnSpc>
            </a:pPr>
            <a:r>
              <a:rPr lang="zh-CN" altLang="en-US" sz="2000" dirty="0">
                <a:solidFill>
                  <a:srgbClr val="FF0000"/>
                </a:solidFill>
                <a:latin typeface="微软雅黑" panose="020B0503020204020204" pitchFamily="34" charset="-122"/>
                <a:ea typeface="微软雅黑" panose="020B0503020204020204" pitchFamily="34" charset="-122"/>
              </a:rPr>
              <a:t>财政部门</a:t>
            </a:r>
            <a:r>
              <a:rPr lang="zh-CN" altLang="en-US" sz="2000" dirty="0">
                <a:solidFill>
                  <a:srgbClr val="595959"/>
                </a:solidFill>
                <a:latin typeface="微软雅黑" panose="020B0503020204020204" pitchFamily="34" charset="-122"/>
                <a:ea typeface="微软雅黑" panose="020B0503020204020204" pitchFamily="34" charset="-122"/>
              </a:rPr>
              <a:t>制定的预算管理制度、资金及财务管理办法等。</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0" name="文本框 169"/>
          <p:cNvSpPr txBox="1"/>
          <p:nvPr/>
        </p:nvSpPr>
        <p:spPr>
          <a:xfrm>
            <a:off x="1905000" y="2778125"/>
            <a:ext cx="8978900" cy="829945"/>
          </a:xfrm>
          <a:prstGeom prst="rect">
            <a:avLst/>
          </a:prstGeom>
          <a:noFill/>
        </p:spPr>
        <p:txBody>
          <a:bodyPr wrap="square" rtlCol="0">
            <a:spAutoFit/>
          </a:bodyPr>
          <a:p>
            <a:pPr algn="just">
              <a:lnSpc>
                <a:spcPct val="120000"/>
              </a:lnSpc>
            </a:pPr>
            <a:r>
              <a:rPr lang="zh-CN" altLang="en-US" sz="2000" dirty="0">
                <a:solidFill>
                  <a:srgbClr val="595959"/>
                </a:solidFill>
                <a:latin typeface="微软雅黑" panose="020B0503020204020204" pitchFamily="34" charset="-122"/>
                <a:ea typeface="微软雅黑" panose="020B0503020204020204" pitchFamily="34" charset="-122"/>
              </a:rPr>
              <a:t>党委、政府制定的</a:t>
            </a:r>
            <a:r>
              <a:rPr lang="zh-CN" altLang="en-US" sz="2000" dirty="0">
                <a:solidFill>
                  <a:srgbClr val="FF0000"/>
                </a:solidFill>
                <a:latin typeface="微软雅黑" panose="020B0503020204020204" pitchFamily="34" charset="-122"/>
                <a:ea typeface="微软雅黑" panose="020B0503020204020204" pitchFamily="34" charset="-122"/>
              </a:rPr>
              <a:t>重大战略决策部署</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rPr>
              <a:t>国民经济与社会发展规划和方针政</a:t>
            </a:r>
            <a:r>
              <a:rPr lang="zh-CN" altLang="en-US" sz="2000" dirty="0">
                <a:solidFill>
                  <a:srgbClr val="595959"/>
                </a:solidFill>
                <a:latin typeface="微软雅黑" panose="020B0503020204020204" pitchFamily="34" charset="-122"/>
                <a:ea typeface="微软雅黑" panose="020B0503020204020204" pitchFamily="34" charset="-122"/>
              </a:rPr>
              <a:t>策、宏观调控总体要求等。</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圆角矩形 20"/>
          <p:cNvSpPr/>
          <p:nvPr/>
        </p:nvSpPr>
        <p:spPr bwMode="auto">
          <a:xfrm>
            <a:off x="741045" y="2533015"/>
            <a:ext cx="2252345" cy="3569335"/>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82813" tIns="41405" rIns="82813" bIns="41405" numCol="1" rtlCol="0" anchor="t" anchorCtr="0" compatLnSpc="1"/>
          <a:p>
            <a:pPr lvl="2"/>
            <a:endParaRPr lang="zh-CN" altLang="en-US" sz="2400">
              <a:solidFill>
                <a:schemeClr val="accent2">
                  <a:lumMod val="75000"/>
                </a:schemeClr>
              </a:solidFill>
              <a:latin typeface="微软雅黑" panose="020B0503020204020204" pitchFamily="34" charset="-122"/>
              <a:ea typeface="微软雅黑" panose="020B0503020204020204" pitchFamily="34" charset="-122"/>
            </a:endParaRPr>
          </a:p>
        </p:txBody>
      </p:sp>
      <p:sp>
        <p:nvSpPr>
          <p:cNvPr id="22" name="圆角矩形 21"/>
          <p:cNvSpPr/>
          <p:nvPr/>
        </p:nvSpPr>
        <p:spPr bwMode="auto">
          <a:xfrm>
            <a:off x="6001385" y="2533015"/>
            <a:ext cx="2195195" cy="3617595"/>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82813" tIns="41405" rIns="82813" bIns="41405" numCol="1" rtlCol="0" anchor="t" anchorCtr="0" compatLnSpc="1"/>
          <a:p>
            <a:pPr lvl="2"/>
            <a:endParaRPr lang="zh-CN" altLang="en-US" sz="2400">
              <a:solidFill>
                <a:schemeClr val="accent2">
                  <a:lumMod val="75000"/>
                </a:schemeClr>
              </a:solidFill>
              <a:latin typeface="微软雅黑" panose="020B0503020204020204" pitchFamily="34" charset="-122"/>
              <a:ea typeface="微软雅黑" panose="020B0503020204020204" pitchFamily="34" charset="-122"/>
            </a:endParaRPr>
          </a:p>
        </p:txBody>
      </p:sp>
      <p:sp>
        <p:nvSpPr>
          <p:cNvPr id="24" name="圆角矩形 23"/>
          <p:cNvSpPr/>
          <p:nvPr/>
        </p:nvSpPr>
        <p:spPr bwMode="auto">
          <a:xfrm>
            <a:off x="3334385" y="2533015"/>
            <a:ext cx="2137410" cy="3617595"/>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82813" tIns="41405" rIns="82813" bIns="41405" numCol="1" rtlCol="0" anchor="t" anchorCtr="0" compatLnSpc="1"/>
          <a:p>
            <a:pPr lvl="2"/>
            <a:endParaRPr lang="zh-CN" altLang="en-US" sz="2400">
              <a:solidFill>
                <a:schemeClr val="accent2">
                  <a:lumMod val="75000"/>
                </a:schemeClr>
              </a:solidFill>
              <a:latin typeface="微软雅黑" panose="020B0503020204020204" pitchFamily="34" charset="-122"/>
              <a:ea typeface="微软雅黑" panose="020B0503020204020204" pitchFamily="34" charset="-122"/>
            </a:endParaRPr>
          </a:p>
        </p:txBody>
      </p:sp>
      <p:sp>
        <p:nvSpPr>
          <p:cNvPr id="26" name="TextBox 32"/>
          <p:cNvSpPr txBox="1">
            <a:spLocks noChangeArrowheads="1"/>
          </p:cNvSpPr>
          <p:nvPr/>
        </p:nvSpPr>
        <p:spPr bwMode="auto">
          <a:xfrm>
            <a:off x="808378" y="2852420"/>
            <a:ext cx="2085587" cy="2959735"/>
          </a:xfrm>
          <a:prstGeom prst="rect">
            <a:avLst/>
          </a:prstGeom>
          <a:noFill/>
          <a:ln w="9525">
            <a:noFill/>
            <a:miter lim="800000"/>
          </a:ln>
        </p:spPr>
        <p:txBody>
          <a:bodyPr wrap="square" lIns="82813" tIns="41405" rIns="82813" bIns="41405">
            <a:spAutoFit/>
          </a:bodyPr>
          <a:p>
            <a:pPr>
              <a:lnSpc>
                <a:spcPct val="130000"/>
              </a:lnSpc>
            </a:pPr>
            <a:r>
              <a:rPr lang="zh-CN" altLang="en-US" dirty="0">
                <a:latin typeface="微软雅黑" panose="020B0503020204020204" pitchFamily="34" charset="-122"/>
                <a:ea typeface="微软雅黑" panose="020B0503020204020204" pitchFamily="34" charset="-122"/>
              </a:rPr>
              <a:t>对于</a:t>
            </a:r>
            <a:r>
              <a:rPr lang="zh-CN" altLang="en-US" dirty="0">
                <a:solidFill>
                  <a:srgbClr val="FF0000"/>
                </a:solidFill>
                <a:latin typeface="微软雅黑" panose="020B0503020204020204" pitchFamily="34" charset="-122"/>
                <a:ea typeface="微软雅黑" panose="020B0503020204020204" pitchFamily="34" charset="-122"/>
              </a:rPr>
              <a:t>专业性较强、评估难度较大</a:t>
            </a:r>
            <a:r>
              <a:rPr lang="zh-CN" altLang="en-US" dirty="0">
                <a:latin typeface="微软雅黑" panose="020B0503020204020204" pitchFamily="34" charset="-122"/>
                <a:ea typeface="微软雅黑" panose="020B0503020204020204" pitchFamily="34" charset="-122"/>
              </a:rPr>
              <a:t>的项目和政策，对相关问题存在疑难点时，可邀请业务、管理、财务等专家参与评估论证和咨询工作，提供专业技术支持。</a:t>
            </a:r>
            <a:endParaRPr lang="zh-CN" altLang="en-US" dirty="0">
              <a:latin typeface="微软雅黑" panose="020B0503020204020204" pitchFamily="34" charset="-122"/>
              <a:ea typeface="微软雅黑" panose="020B0503020204020204" pitchFamily="34" charset="-122"/>
            </a:endParaRPr>
          </a:p>
        </p:txBody>
      </p:sp>
      <p:sp>
        <p:nvSpPr>
          <p:cNvPr id="27" name="Rectangle 20"/>
          <p:cNvSpPr>
            <a:spLocks noChangeArrowheads="1"/>
          </p:cNvSpPr>
          <p:nvPr/>
        </p:nvSpPr>
        <p:spPr bwMode="auto">
          <a:xfrm>
            <a:off x="2460317" y="5786265"/>
            <a:ext cx="7104244" cy="594731"/>
          </a:xfrm>
          <a:prstGeom prst="roundRect">
            <a:avLst/>
          </a:prstGeom>
          <a:noFill/>
          <a:ln w="9525" cap="flat" cmpd="sng" algn="ctr">
            <a:noFill/>
            <a:prstDash val="solid"/>
            <a:round/>
            <a:headEnd type="none" w="med" len="med"/>
            <a:tailEnd type="none" w="med" len="med"/>
          </a:ln>
          <a:effectLst/>
        </p:spPr>
        <p:txBody>
          <a:bodyPr vert="horz" wrap="square" lIns="82813" tIns="41405" rIns="82813" bIns="41405" numCol="1" rtlCol="0" anchor="t" anchorCtr="0" compatLnSpc="1"/>
          <a:p>
            <a:endParaRPr lang="zh-CN" altLang="en-US" sz="2400">
              <a:solidFill>
                <a:schemeClr val="accent2">
                  <a:lumMod val="75000"/>
                </a:schemeClr>
              </a:solidFill>
            </a:endParaRPr>
          </a:p>
        </p:txBody>
      </p:sp>
      <p:sp>
        <p:nvSpPr>
          <p:cNvPr id="30" name="圆角矩形 29"/>
          <p:cNvSpPr/>
          <p:nvPr/>
        </p:nvSpPr>
        <p:spPr>
          <a:xfrm>
            <a:off x="3352800" y="1981200"/>
            <a:ext cx="2110105" cy="420370"/>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13" tIns="41405" rIns="82813" bIns="41405" numCol="1" rtlCol="0" anchor="t" anchorCtr="0" compatLnSpc="1"/>
          <a:p>
            <a:endParaRPr lang="zh-CN" altLang="en-US" sz="2400">
              <a:solidFill>
                <a:schemeClr val="accent2">
                  <a:lumMod val="75000"/>
                </a:schemeClr>
              </a:solidFill>
            </a:endParaRPr>
          </a:p>
        </p:txBody>
      </p:sp>
      <p:sp>
        <p:nvSpPr>
          <p:cNvPr id="31" name="圆角矩形 30"/>
          <p:cNvSpPr/>
          <p:nvPr/>
        </p:nvSpPr>
        <p:spPr>
          <a:xfrm>
            <a:off x="6001385" y="1972945"/>
            <a:ext cx="2202180" cy="368935"/>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13" tIns="41405" rIns="82813" bIns="41405" numCol="1" rtlCol="0" anchor="t" anchorCtr="0" compatLnSpc="1"/>
          <a:p>
            <a:endParaRPr lang="zh-CN" altLang="en-US" sz="2400" dirty="0">
              <a:solidFill>
                <a:schemeClr val="accent2">
                  <a:lumMod val="75000"/>
                </a:schemeClr>
              </a:solidFill>
            </a:endParaRPr>
          </a:p>
        </p:txBody>
      </p:sp>
      <p:sp>
        <p:nvSpPr>
          <p:cNvPr id="32" name="圆角矩形 31"/>
          <p:cNvSpPr/>
          <p:nvPr/>
        </p:nvSpPr>
        <p:spPr>
          <a:xfrm>
            <a:off x="704817" y="1973032"/>
            <a:ext cx="2252648" cy="387440"/>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82813" tIns="41405" rIns="82813" bIns="41405" numCol="1" rtlCol="0" anchor="t" anchorCtr="0" compatLnSpc="1"/>
          <a:p>
            <a:endParaRPr lang="zh-CN" altLang="en-US" sz="2400">
              <a:solidFill>
                <a:schemeClr val="accent2">
                  <a:lumMod val="75000"/>
                </a:schemeClr>
              </a:solidFill>
            </a:endParaRPr>
          </a:p>
        </p:txBody>
      </p:sp>
      <p:sp>
        <p:nvSpPr>
          <p:cNvPr id="33" name="矩形 32"/>
          <p:cNvSpPr>
            <a:spLocks noChangeArrowheads="1"/>
          </p:cNvSpPr>
          <p:nvPr/>
        </p:nvSpPr>
        <p:spPr bwMode="auto">
          <a:xfrm>
            <a:off x="839579" y="2013325"/>
            <a:ext cx="2022966" cy="370749"/>
          </a:xfrm>
          <a:prstGeom prst="rect">
            <a:avLst/>
          </a:prstGeom>
          <a:noFill/>
          <a:ln>
            <a:noFill/>
          </a:ln>
          <a:scene3d>
            <a:camera prst="orthographicFront"/>
            <a:lightRig rig="threePt" dir="t"/>
          </a:scene3d>
          <a:sp3d/>
        </p:spPr>
        <p:txBody>
          <a:bodyPr wrap="square" lIns="82813" tIns="41405" rIns="82813" bIns="41405">
            <a:spAutoFit/>
          </a:bodyPr>
          <a:p>
            <a:pPr algn="ctr">
              <a:defRPr/>
            </a:pPr>
            <a:r>
              <a:rPr lang="zh-CN" altLang="en-US" sz="1865" b="1" dirty="0">
                <a:solidFill>
                  <a:schemeClr val="bg1"/>
                </a:solidFill>
                <a:latin typeface="微软雅黑" panose="020B0503020204020204" pitchFamily="34" charset="-122"/>
                <a:ea typeface="微软雅黑" panose="020B0503020204020204" pitchFamily="34" charset="-122"/>
              </a:rPr>
              <a:t>专家咨询</a:t>
            </a:r>
            <a:endParaRPr lang="zh-CN" altLang="en-US" sz="1865" b="1" dirty="0">
              <a:solidFill>
                <a:schemeClr val="bg1"/>
              </a:solidFill>
              <a:latin typeface="微软雅黑" panose="020B0503020204020204" pitchFamily="34" charset="-122"/>
              <a:ea typeface="微软雅黑" panose="020B0503020204020204" pitchFamily="34" charset="-122"/>
            </a:endParaRPr>
          </a:p>
        </p:txBody>
      </p:sp>
      <p:sp>
        <p:nvSpPr>
          <p:cNvPr id="34" name="矩形 33"/>
          <p:cNvSpPr>
            <a:spLocks noChangeArrowheads="1"/>
          </p:cNvSpPr>
          <p:nvPr/>
        </p:nvSpPr>
        <p:spPr bwMode="auto">
          <a:xfrm>
            <a:off x="6173470" y="1972945"/>
            <a:ext cx="1920875" cy="369570"/>
          </a:xfrm>
          <a:prstGeom prst="rect">
            <a:avLst/>
          </a:prstGeom>
          <a:noFill/>
          <a:ln>
            <a:noFill/>
          </a:ln>
          <a:scene3d>
            <a:camera prst="orthographicFront"/>
            <a:lightRig rig="threePt" dir="t"/>
          </a:scene3d>
          <a:sp3d/>
        </p:spPr>
        <p:txBody>
          <a:bodyPr wrap="square" lIns="82813" tIns="41405" rIns="82813" bIns="41405">
            <a:spAutoFit/>
          </a:bodyPr>
          <a:p>
            <a:pPr algn="ctr">
              <a:defRPr/>
            </a:pPr>
            <a:r>
              <a:rPr lang="zh-CN" altLang="en-US" sz="1865" b="1" dirty="0">
                <a:solidFill>
                  <a:schemeClr val="bg1"/>
                </a:solidFill>
                <a:latin typeface="微软雅黑" panose="020B0503020204020204" pitchFamily="34" charset="-122"/>
                <a:ea typeface="微软雅黑" panose="020B0503020204020204" pitchFamily="34" charset="-122"/>
              </a:rPr>
              <a:t>问卷调查</a:t>
            </a:r>
            <a:endParaRPr lang="zh-CN" altLang="en-US" sz="1865"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a:spLocks noChangeArrowheads="1"/>
          </p:cNvSpPr>
          <p:nvPr/>
        </p:nvSpPr>
        <p:spPr bwMode="auto">
          <a:xfrm>
            <a:off x="3391535" y="1974373"/>
            <a:ext cx="2022966" cy="369570"/>
          </a:xfrm>
          <a:prstGeom prst="rect">
            <a:avLst/>
          </a:prstGeom>
          <a:noFill/>
          <a:ln>
            <a:noFill/>
          </a:ln>
          <a:scene3d>
            <a:camera prst="orthographicFront"/>
            <a:lightRig rig="threePt" dir="t"/>
          </a:scene3d>
          <a:sp3d/>
        </p:spPr>
        <p:txBody>
          <a:bodyPr wrap="square" lIns="82813" tIns="41405" rIns="82813" bIns="41405">
            <a:spAutoFit/>
          </a:bodyPr>
          <a:p>
            <a:pPr algn="ctr">
              <a:defRPr/>
            </a:pPr>
            <a:r>
              <a:rPr lang="zh-CN" altLang="en-US" sz="1865" b="1" dirty="0">
                <a:solidFill>
                  <a:schemeClr val="bg1"/>
                </a:solidFill>
                <a:latin typeface="微软雅黑" panose="020B0503020204020204" pitchFamily="34" charset="-122"/>
                <a:ea typeface="微软雅黑" panose="020B0503020204020204" pitchFamily="34" charset="-122"/>
              </a:rPr>
              <a:t>现场调研</a:t>
            </a:r>
            <a:endParaRPr lang="zh-CN" altLang="en-US" sz="1865" b="1" dirty="0">
              <a:solidFill>
                <a:schemeClr val="bg1"/>
              </a:solidFill>
              <a:latin typeface="微软雅黑" panose="020B0503020204020204" pitchFamily="34" charset="-122"/>
              <a:ea typeface="微软雅黑" panose="020B0503020204020204" pitchFamily="34" charset="-122"/>
            </a:endParaRPr>
          </a:p>
        </p:txBody>
      </p:sp>
      <p:sp>
        <p:nvSpPr>
          <p:cNvPr id="38" name="圆角矩形 37"/>
          <p:cNvSpPr/>
          <p:nvPr/>
        </p:nvSpPr>
        <p:spPr bwMode="auto">
          <a:xfrm>
            <a:off x="8637270" y="2533015"/>
            <a:ext cx="2252345" cy="3617595"/>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82813" tIns="41405" rIns="82813" bIns="41405" numCol="1" rtlCol="0" anchor="t" anchorCtr="0" compatLnSpc="1"/>
          <a:p>
            <a:pPr lvl="2"/>
            <a:endParaRPr lang="zh-CN" altLang="en-US" sz="2400">
              <a:solidFill>
                <a:schemeClr val="accent2">
                  <a:lumMod val="75000"/>
                </a:schemeClr>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8637270" y="1954530"/>
            <a:ext cx="2076450" cy="365760"/>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82813" tIns="41405" rIns="82813" bIns="41405" numCol="1" rtlCol="0" anchor="t" anchorCtr="0" compatLnSpc="1"/>
          <a:p>
            <a:endParaRPr lang="zh-CN" altLang="en-US" sz="2400">
              <a:solidFill>
                <a:schemeClr val="accent2">
                  <a:lumMod val="75000"/>
                </a:schemeClr>
              </a:solidFill>
            </a:endParaRPr>
          </a:p>
        </p:txBody>
      </p:sp>
      <p:sp>
        <p:nvSpPr>
          <p:cNvPr id="4" name="TextBox 1"/>
          <p:cNvSpPr txBox="1"/>
          <p:nvPr/>
        </p:nvSpPr>
        <p:spPr>
          <a:xfrm>
            <a:off x="9014460" y="1947545"/>
            <a:ext cx="1699260" cy="378460"/>
          </a:xfrm>
          <a:prstGeom prst="rect">
            <a:avLst/>
          </a:prstGeom>
          <a:noFill/>
        </p:spPr>
        <p:txBody>
          <a:bodyPr wrap="square" rtlCol="0">
            <a:spAutoFit/>
          </a:bodyPr>
          <a:p>
            <a:r>
              <a:rPr lang="zh-CN" altLang="en-US" sz="1865" b="1" dirty="0">
                <a:solidFill>
                  <a:schemeClr val="bg1"/>
                </a:solidFill>
                <a:latin typeface="微软雅黑" panose="020B0503020204020204" pitchFamily="34" charset="-122"/>
                <a:ea typeface="微软雅黑" panose="020B0503020204020204" pitchFamily="34" charset="-122"/>
              </a:rPr>
              <a:t>召开座谈会</a:t>
            </a:r>
            <a:endParaRPr lang="zh-CN" altLang="en-US" sz="1865"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3345106" y="2951037"/>
            <a:ext cx="2037585" cy="1753235"/>
          </a:xfrm>
          <a:prstGeom prst="rect">
            <a:avLst/>
          </a:prstGeom>
        </p:spPr>
        <p:txBody>
          <a:bodyPr wrap="square">
            <a:spAutoFit/>
          </a:bodyPr>
          <a:p>
            <a:r>
              <a:rPr lang="zh-CN" altLang="en-US" dirty="0">
                <a:latin typeface="微软雅黑" panose="020B0503020204020204" pitchFamily="34" charset="-122"/>
                <a:ea typeface="微软雅黑" panose="020B0503020204020204" pitchFamily="34" charset="-122"/>
              </a:rPr>
              <a:t>对于</a:t>
            </a:r>
            <a:r>
              <a:rPr lang="zh-CN" altLang="en-US" dirty="0">
                <a:solidFill>
                  <a:srgbClr val="FF0000"/>
                </a:solidFill>
                <a:latin typeface="微软雅黑" panose="020B0503020204020204" pitchFamily="34" charset="-122"/>
                <a:ea typeface="微软雅黑" panose="020B0503020204020204" pitchFamily="34" charset="-122"/>
              </a:rPr>
              <a:t>有一定物质基础的</a:t>
            </a:r>
            <a:r>
              <a:rPr lang="zh-CN" altLang="en-US" dirty="0">
                <a:latin typeface="微软雅黑" panose="020B0503020204020204" pitchFamily="34" charset="-122"/>
                <a:ea typeface="微软雅黑" panose="020B0503020204020204" pitchFamily="34" charset="-122"/>
              </a:rPr>
              <a:t>项目和政策，在资料收集过程中，可进行现场调研，实地勘察和了解项目真实情况。</a:t>
            </a:r>
            <a:endParaRPr lang="zh-CN" altLang="en-US" dirty="0">
              <a:latin typeface="微软雅黑" panose="020B0503020204020204" pitchFamily="34" charset="-122"/>
              <a:ea typeface="微软雅黑" panose="020B0503020204020204" pitchFamily="34" charset="-122"/>
            </a:endParaRPr>
          </a:p>
        </p:txBody>
      </p:sp>
      <p:sp>
        <p:nvSpPr>
          <p:cNvPr id="2" name="矩形 1"/>
          <p:cNvSpPr/>
          <p:nvPr/>
        </p:nvSpPr>
        <p:spPr>
          <a:xfrm>
            <a:off x="6104890" y="2874645"/>
            <a:ext cx="1988820" cy="2584450"/>
          </a:xfrm>
          <a:prstGeom prst="rect">
            <a:avLst/>
          </a:prstGeom>
        </p:spPr>
        <p:txBody>
          <a:bodyPr wrap="square">
            <a:spAutoFit/>
          </a:bodyPr>
          <a:p>
            <a:r>
              <a:rPr lang="zh-CN" altLang="en-US" dirty="0">
                <a:latin typeface="微软雅黑" panose="020B0503020204020204" pitchFamily="34" charset="-122"/>
                <a:ea typeface="微软雅黑" panose="020B0503020204020204" pitchFamily="34" charset="-122"/>
              </a:rPr>
              <a:t>对于</a:t>
            </a:r>
            <a:r>
              <a:rPr lang="zh-CN" altLang="en-US" dirty="0">
                <a:solidFill>
                  <a:srgbClr val="FF0000"/>
                </a:solidFill>
                <a:latin typeface="微软雅黑" panose="020B0503020204020204" pitchFamily="34" charset="-122"/>
                <a:ea typeface="微软雅黑" panose="020B0503020204020204" pitchFamily="34" charset="-122"/>
              </a:rPr>
              <a:t>利益相关方涉及对象多、作用范围广</a:t>
            </a:r>
            <a:r>
              <a:rPr lang="zh-CN" altLang="en-US" dirty="0">
                <a:latin typeface="微软雅黑" panose="020B0503020204020204" pitchFamily="34" charset="-122"/>
                <a:ea typeface="微软雅黑" panose="020B0503020204020204" pitchFamily="34" charset="-122"/>
              </a:rPr>
              <a:t>的项目和政策，在资料收集过程中，可采用问卷调查的方式，向利益相关方了解情况或征询意见。</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8726170" y="2760980"/>
            <a:ext cx="2086610" cy="2584450"/>
          </a:xfrm>
          <a:prstGeom prst="rect">
            <a:avLst/>
          </a:prstGeom>
        </p:spPr>
        <p:txBody>
          <a:bodyPr wrap="square">
            <a:spAutoFit/>
          </a:bodyPr>
          <a:p>
            <a:r>
              <a:rPr lang="zh-CN" altLang="en-US" dirty="0">
                <a:latin typeface="微软雅黑" panose="020B0503020204020204" pitchFamily="34" charset="-122"/>
                <a:ea typeface="微软雅黑" panose="020B0503020204020204" pitchFamily="34" charset="-122"/>
              </a:rPr>
              <a:t>对于</a:t>
            </a:r>
            <a:r>
              <a:rPr lang="zh-CN" altLang="en-US" dirty="0">
                <a:solidFill>
                  <a:srgbClr val="FF0000"/>
                </a:solidFill>
                <a:latin typeface="微软雅黑" panose="020B0503020204020204" pitchFamily="34" charset="-122"/>
                <a:ea typeface="微软雅黑" panose="020B0503020204020204" pitchFamily="34" charset="-122"/>
              </a:rPr>
              <a:t>涉及工作主体多、人员分散</a:t>
            </a:r>
            <a:r>
              <a:rPr lang="zh-CN" altLang="en-US" dirty="0">
                <a:latin typeface="微软雅黑" panose="020B0503020204020204" pitchFamily="34" charset="-122"/>
                <a:ea typeface="微软雅黑" panose="020B0503020204020204" pitchFamily="34" charset="-122"/>
              </a:rPr>
              <a:t>的项目和政策，在入户培训、现场调研、召开评估会时，可组织特定人员开展座谈，了解项目、政策情况，集中收集各方意见和建议。</a:t>
            </a:r>
            <a:endParaRPr lang="zh-CN" altLang="en-US" dirty="0">
              <a:latin typeface="微软雅黑" panose="020B0503020204020204" pitchFamily="34" charset="-122"/>
              <a:ea typeface="微软雅黑" panose="020B0503020204020204" pitchFamily="34" charset="-122"/>
            </a:endParaRPr>
          </a:p>
        </p:txBody>
      </p:sp>
      <p:sp>
        <p:nvSpPr>
          <p:cNvPr id="3"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6" name="矩形 5"/>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7.</a:t>
            </a:r>
            <a:r>
              <a:rPr lang="zh-CN" altLang="en-US" sz="2400" dirty="0">
                <a:latin typeface="微软雅黑" panose="020B0503020204020204" pitchFamily="34" charset="-122"/>
                <a:ea typeface="微软雅黑" panose="020B0503020204020204" pitchFamily="34" charset="-122"/>
                <a:sym typeface="+mn-ea"/>
              </a:rPr>
              <a:t>事前绩效评估的方式和</a:t>
            </a:r>
            <a:r>
              <a:rPr lang="zh-CN" altLang="en-US" sz="2400" dirty="0">
                <a:latin typeface="微软雅黑" panose="020B0503020204020204" pitchFamily="34" charset="-122"/>
                <a:ea typeface="微软雅黑" panose="020B0503020204020204" pitchFamily="34" charset="-122"/>
                <a:sym typeface="+mn-ea"/>
              </a:rPr>
              <a:t>方法</a:t>
            </a:r>
            <a:endParaRPr lang="zh-CN" altLang="en-US" sz="24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childTnLst>
                          </p:cTn>
                        </p:par>
                        <p:par>
                          <p:cTn id="60" fill="hold">
                            <p:stCondLst>
                              <p:cond delay="4500"/>
                            </p:stCondLst>
                            <p:childTnLst>
                              <p:par>
                                <p:cTn id="61" presetID="1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Top)">
                                      <p:cBhvr>
                                        <p:cTn id="63" dur="500"/>
                                        <p:tgtEl>
                                          <p:spTgt spid="38"/>
                                        </p:tgtEl>
                                      </p:cBhvr>
                                    </p:animEffect>
                                  </p:childTnLst>
                                </p:cTn>
                              </p:par>
                              <p:par>
                                <p:cTn id="64" presetID="37"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anim calcmode="lin" valueType="num">
                                      <p:cBhvr>
                                        <p:cTn id="67" dur="500" fill="hold"/>
                                        <p:tgtEl>
                                          <p:spTgt spid="39"/>
                                        </p:tgtEl>
                                        <p:attrNameLst>
                                          <p:attrName>ppt_x</p:attrName>
                                        </p:attrNameLst>
                                      </p:cBhvr>
                                      <p:tavLst>
                                        <p:tav tm="0">
                                          <p:val>
                                            <p:strVal val="#ppt_x"/>
                                          </p:val>
                                        </p:tav>
                                        <p:tav tm="100000">
                                          <p:val>
                                            <p:strVal val="#ppt_x"/>
                                          </p:val>
                                        </p:tav>
                                      </p:tavLst>
                                    </p:anim>
                                    <p:anim calcmode="lin" valueType="num">
                                      <p:cBhvr>
                                        <p:cTn id="68" dur="450" decel="100000" fill="hold"/>
                                        <p:tgtEl>
                                          <p:spTgt spid="39"/>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4" grpId="0" bldLvl="0" animBg="1"/>
      <p:bldP spid="26" grpId="0"/>
      <p:bldP spid="27" grpId="0" bldLvl="0" animBg="1"/>
      <p:bldP spid="30" grpId="0" bldLvl="0" animBg="1"/>
      <p:bldP spid="31" grpId="0" bldLvl="0" animBg="1"/>
      <p:bldP spid="32" grpId="0" bldLvl="0" animBg="1"/>
      <p:bldP spid="33" grpId="0"/>
      <p:bldP spid="34" grpId="0"/>
      <p:bldP spid="35" grpId="0"/>
      <p:bldP spid="38" grpId="0" bldLvl="0" animBg="1"/>
      <p:bldP spid="3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31"/>
          <p:cNvGrpSpPr/>
          <p:nvPr/>
        </p:nvGrpSpPr>
        <p:grpSpPr>
          <a:xfrm>
            <a:off x="1095933" y="2024418"/>
            <a:ext cx="2233637" cy="3505747"/>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latin typeface="Impact" panose="020B0806030902050204" pitchFamily="34" charset="0"/>
              </a:endParaRPr>
            </a:p>
          </p:txBody>
        </p:sp>
        <p:sp>
          <p:nvSpPr>
            <p:cNvPr id="36" name="文本框 11"/>
            <p:cNvSpPr txBox="1"/>
            <p:nvPr/>
          </p:nvSpPr>
          <p:spPr>
            <a:xfrm>
              <a:off x="1139623" y="1221617"/>
              <a:ext cx="1061839" cy="583777"/>
            </a:xfrm>
            <a:prstGeom prst="rect">
              <a:avLst/>
            </a:prstGeom>
            <a:noFill/>
          </p:spPr>
          <p:txBody>
            <a:bodyPr wrap="square" lIns="91428" tIns="45714" rIns="91428" bIns="45714" rtlCol="0">
              <a:spAutoFit/>
            </a:bodyPr>
            <a:p>
              <a:pPr algn="ctr"/>
              <a:r>
                <a:rPr lang="zh-CN" altLang="en-US" sz="2000" dirty="0">
                  <a:solidFill>
                    <a:schemeClr val="bg1"/>
                  </a:solidFill>
                  <a:latin typeface="微软雅黑" panose="020B0503020204020204" pitchFamily="34" charset="-122"/>
                  <a:ea typeface="微软雅黑" panose="020B0503020204020204" pitchFamily="34" charset="-122"/>
                </a:rPr>
                <a:t>成本效益分析法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8" name="文本框 65"/>
            <p:cNvSpPr txBox="1"/>
            <p:nvPr/>
          </p:nvSpPr>
          <p:spPr>
            <a:xfrm>
              <a:off x="1139623" y="2788385"/>
              <a:ext cx="1127110" cy="263212"/>
            </a:xfrm>
            <a:prstGeom prst="rect">
              <a:avLst/>
            </a:prstGeom>
            <a:noFill/>
          </p:spPr>
          <p:txBody>
            <a:bodyPr wrap="square" lIns="91428" tIns="45714" rIns="91428" bIns="45714" rtlCol="0">
              <a:spAutoFit/>
            </a:bodyPr>
            <a:p>
              <a:pPr algn="ctr"/>
              <a:endParaRPr lang="zh-HK" altLang="en-US" sz="1465"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8" name="组合 38"/>
          <p:cNvGrpSpPr/>
          <p:nvPr/>
        </p:nvGrpSpPr>
        <p:grpSpPr>
          <a:xfrm>
            <a:off x="3505367" y="2057381"/>
            <a:ext cx="2233637" cy="3505747"/>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latin typeface="Impact" panose="020B0806030902050204" pitchFamily="34" charset="0"/>
              </a:endParaRPr>
            </a:p>
          </p:txBody>
        </p:sp>
        <p:sp>
          <p:nvSpPr>
            <p:cNvPr id="43" name="文本框 48"/>
            <p:cNvSpPr txBox="1"/>
            <p:nvPr/>
          </p:nvSpPr>
          <p:spPr>
            <a:xfrm>
              <a:off x="3185327" y="1222952"/>
              <a:ext cx="894944" cy="583777"/>
            </a:xfrm>
            <a:prstGeom prst="rect">
              <a:avLst/>
            </a:prstGeom>
            <a:noFill/>
          </p:spPr>
          <p:txBody>
            <a:bodyPr wrap="square" lIns="91428" tIns="45714" rIns="91428" bIns="45714" rtlCol="0">
              <a:spAutoFit/>
            </a:bodyPr>
            <a:p>
              <a:pPr algn="ctr"/>
              <a:r>
                <a:rPr lang="zh-CN" altLang="en-US" sz="2000" dirty="0">
                  <a:solidFill>
                    <a:schemeClr val="bg1"/>
                  </a:solidFill>
                  <a:latin typeface="微软雅黑" panose="020B0503020204020204" pitchFamily="34" charset="-122"/>
                  <a:ea typeface="微软雅黑" panose="020B0503020204020204" pitchFamily="34" charset="-122"/>
                </a:rPr>
                <a:t>对比分析法</a:t>
              </a:r>
              <a:endParaRPr lang="zh-HK" altLang="en-US" sz="2000" dirty="0">
                <a:solidFill>
                  <a:schemeClr val="bg1"/>
                </a:solidFill>
                <a:latin typeface="微软雅黑" panose="020B0503020204020204" pitchFamily="34" charset="-122"/>
                <a:ea typeface="微软雅黑" panose="020B0503020204020204" pitchFamily="34" charset="-122"/>
              </a:endParaRPr>
            </a:p>
          </p:txBody>
        </p:sp>
        <p:sp>
          <p:nvSpPr>
            <p:cNvPr id="44" name="文本框 66"/>
            <p:cNvSpPr txBox="1"/>
            <p:nvPr/>
          </p:nvSpPr>
          <p:spPr>
            <a:xfrm>
              <a:off x="3060555" y="2434566"/>
              <a:ext cx="1110344" cy="348000"/>
            </a:xfrm>
            <a:prstGeom prst="rect">
              <a:avLst/>
            </a:prstGeom>
            <a:noFill/>
          </p:spPr>
          <p:txBody>
            <a:bodyPr wrap="square" lIns="91428" tIns="45714" rIns="91428" bIns="45714" rtlCol="0">
              <a:spAutoFit/>
            </a:bodyPr>
            <a:p>
              <a:pPr algn="ctr"/>
              <a:endParaRPr lang="zh-HK" altLang="en-US" sz="2135" b="1" dirty="0">
                <a:solidFill>
                  <a:schemeClr val="accent1"/>
                </a:solidFill>
                <a:latin typeface="微软雅黑" panose="020B0503020204020204" pitchFamily="34" charset="-122"/>
                <a:ea typeface="微软雅黑" panose="020B0503020204020204" pitchFamily="34" charset="-122"/>
              </a:endParaRPr>
            </a:p>
          </p:txBody>
        </p:sp>
        <p:sp>
          <p:nvSpPr>
            <p:cNvPr id="45" name="文本框 67"/>
            <p:cNvSpPr txBox="1"/>
            <p:nvPr/>
          </p:nvSpPr>
          <p:spPr>
            <a:xfrm>
              <a:off x="2955048" y="2788385"/>
              <a:ext cx="1321356" cy="263212"/>
            </a:xfrm>
            <a:prstGeom prst="rect">
              <a:avLst/>
            </a:prstGeom>
            <a:noFill/>
          </p:spPr>
          <p:txBody>
            <a:bodyPr wrap="square" lIns="91428" tIns="45714" rIns="91428" bIns="45714" rtlCol="0">
              <a:spAutoFit/>
            </a:bodyPr>
            <a:p>
              <a:pPr algn="ctr"/>
              <a:endParaRPr lang="en-US" altLang="zh-CN" sz="1465"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9" name="组合 45"/>
          <p:cNvGrpSpPr/>
          <p:nvPr/>
        </p:nvGrpSpPr>
        <p:grpSpPr>
          <a:xfrm>
            <a:off x="5976503" y="2017853"/>
            <a:ext cx="2233637" cy="3505747"/>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latin typeface="Impact" panose="020B0806030902050204" pitchFamily="34" charset="0"/>
              </a:endParaRPr>
            </a:p>
          </p:txBody>
        </p:sp>
        <p:sp>
          <p:nvSpPr>
            <p:cNvPr id="50" name="文本框 54"/>
            <p:cNvSpPr txBox="1"/>
            <p:nvPr/>
          </p:nvSpPr>
          <p:spPr>
            <a:xfrm>
              <a:off x="5052019" y="1277108"/>
              <a:ext cx="978584" cy="583777"/>
            </a:xfrm>
            <a:prstGeom prst="rect">
              <a:avLst/>
            </a:prstGeom>
            <a:noFill/>
          </p:spPr>
          <p:txBody>
            <a:bodyPr wrap="square" lIns="91428" tIns="45714" rIns="91428" bIns="45714" rtlCol="0">
              <a:spAutoFit/>
            </a:bodyPr>
            <a:p>
              <a:pPr algn="ctr"/>
              <a:r>
                <a:rPr lang="zh-CN" altLang="en-US" sz="2000" dirty="0">
                  <a:solidFill>
                    <a:schemeClr val="bg1"/>
                  </a:solidFill>
                  <a:latin typeface="微软雅黑" panose="020B0503020204020204" pitchFamily="34" charset="-122"/>
                  <a:ea typeface="微软雅黑" panose="020B0503020204020204" pitchFamily="34" charset="-122"/>
                </a:rPr>
                <a:t>因素分析法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1" name="文本框 68"/>
            <p:cNvSpPr txBox="1"/>
            <p:nvPr/>
          </p:nvSpPr>
          <p:spPr>
            <a:xfrm>
              <a:off x="4973104" y="2434566"/>
              <a:ext cx="1110344" cy="348000"/>
            </a:xfrm>
            <a:prstGeom prst="rect">
              <a:avLst/>
            </a:prstGeom>
            <a:noFill/>
          </p:spPr>
          <p:txBody>
            <a:bodyPr wrap="square" lIns="91428" tIns="45714" rIns="91428" bIns="45714" rtlCol="0">
              <a:spAutoFit/>
            </a:bodyPr>
            <a:p>
              <a:pPr algn="ctr"/>
              <a:endParaRPr lang="zh-HK"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文本框 69"/>
            <p:cNvSpPr txBox="1"/>
            <p:nvPr/>
          </p:nvSpPr>
          <p:spPr>
            <a:xfrm>
              <a:off x="4833160" y="2788385"/>
              <a:ext cx="1390229" cy="263212"/>
            </a:xfrm>
            <a:prstGeom prst="rect">
              <a:avLst/>
            </a:prstGeom>
            <a:noFill/>
          </p:spPr>
          <p:txBody>
            <a:bodyPr wrap="square" lIns="91428" tIns="45714" rIns="91428" bIns="45714" rtlCol="0">
              <a:spAutoFit/>
            </a:bodyPr>
            <a:p>
              <a:pPr algn="ctr"/>
              <a:endParaRPr lang="en-US" altLang="zh-CN" sz="1465"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0" name="组合 52"/>
          <p:cNvGrpSpPr/>
          <p:nvPr/>
        </p:nvGrpSpPr>
        <p:grpSpPr>
          <a:xfrm>
            <a:off x="8403291" y="1998296"/>
            <a:ext cx="2233637" cy="3505747"/>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p>
              <a:pPr algn="ctr"/>
              <a:endParaRPr lang="zh-HK" altLang="en-US" sz="2400">
                <a:latin typeface="Impact" panose="020B0806030902050204" pitchFamily="34" charset="0"/>
              </a:endParaRPr>
            </a:p>
          </p:txBody>
        </p:sp>
        <p:sp>
          <p:nvSpPr>
            <p:cNvPr id="57" name="文本框 60"/>
            <p:cNvSpPr txBox="1"/>
            <p:nvPr/>
          </p:nvSpPr>
          <p:spPr>
            <a:xfrm>
              <a:off x="6988992" y="1222952"/>
              <a:ext cx="876274" cy="583777"/>
            </a:xfrm>
            <a:prstGeom prst="rect">
              <a:avLst/>
            </a:prstGeom>
            <a:noFill/>
          </p:spPr>
          <p:txBody>
            <a:bodyPr wrap="square" lIns="91428" tIns="45714" rIns="91428" bIns="45714" rtlCol="0">
              <a:spAutoFit/>
            </a:bodyPr>
            <a:p>
              <a:pPr algn="ctr"/>
              <a:r>
                <a:rPr lang="zh-CN" altLang="en-US" sz="2000" dirty="0">
                  <a:solidFill>
                    <a:schemeClr val="bg1"/>
                  </a:solidFill>
                  <a:latin typeface="微软雅黑" panose="020B0503020204020204" pitchFamily="34" charset="-122"/>
                  <a:ea typeface="微软雅黑" panose="020B0503020204020204" pitchFamily="34" charset="-122"/>
                </a:rPr>
                <a:t>公众评判法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8" name="文本框 70"/>
            <p:cNvSpPr txBox="1"/>
            <p:nvPr/>
          </p:nvSpPr>
          <p:spPr>
            <a:xfrm>
              <a:off x="6885653" y="2434566"/>
              <a:ext cx="1110344" cy="348000"/>
            </a:xfrm>
            <a:prstGeom prst="rect">
              <a:avLst/>
            </a:prstGeom>
            <a:noFill/>
          </p:spPr>
          <p:txBody>
            <a:bodyPr wrap="square" lIns="91428" tIns="45714" rIns="91428" bIns="45714" rtlCol="0">
              <a:spAutoFit/>
            </a:bodyPr>
            <a:p>
              <a:pPr algn="ctr"/>
              <a:endParaRPr lang="zh-HK" altLang="en-US" sz="2135" b="1" dirty="0">
                <a:solidFill>
                  <a:schemeClr val="accent1"/>
                </a:solidFill>
                <a:latin typeface="微软雅黑" panose="020B0503020204020204" pitchFamily="34" charset="-122"/>
                <a:ea typeface="微软雅黑" panose="020B0503020204020204" pitchFamily="34" charset="-122"/>
              </a:endParaRPr>
            </a:p>
          </p:txBody>
        </p:sp>
        <p:sp>
          <p:nvSpPr>
            <p:cNvPr id="59" name="文本框 71"/>
            <p:cNvSpPr txBox="1"/>
            <p:nvPr/>
          </p:nvSpPr>
          <p:spPr>
            <a:xfrm>
              <a:off x="6757056" y="2780815"/>
              <a:ext cx="1340145" cy="263212"/>
            </a:xfrm>
            <a:prstGeom prst="rect">
              <a:avLst/>
            </a:prstGeom>
            <a:noFill/>
          </p:spPr>
          <p:txBody>
            <a:bodyPr wrap="square" lIns="91428" tIns="45714" rIns="91428" bIns="45714" rtlCol="0">
              <a:spAutoFit/>
            </a:bodyPr>
            <a:p>
              <a:pPr algn="ctr"/>
              <a:endParaRPr lang="zh-HK" altLang="en-US" sz="1465"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 name="矩形 3"/>
          <p:cNvSpPr/>
          <p:nvPr/>
        </p:nvSpPr>
        <p:spPr>
          <a:xfrm>
            <a:off x="1220952" y="3548720"/>
            <a:ext cx="2055522" cy="1814830"/>
          </a:xfrm>
          <a:prstGeom prst="rect">
            <a:avLst/>
          </a:prstGeom>
        </p:spPr>
        <p:txBody>
          <a:bodyPr wrap="square">
            <a:spAutoFit/>
          </a:bodyPr>
          <a:p>
            <a:r>
              <a:rPr lang="zh-CN" altLang="en-US" sz="1600" dirty="0">
                <a:latin typeface="微软雅黑" panose="020B0503020204020204" pitchFamily="34" charset="-122"/>
                <a:ea typeface="微软雅黑" panose="020B0503020204020204" pitchFamily="34" charset="-122"/>
              </a:rPr>
              <a:t>指通过开展成本核算，并对全部成本和效益进行对比来评估项目（政策）投入价值，以实现</a:t>
            </a:r>
            <a:r>
              <a:rPr lang="zh-CN" altLang="en-US" sz="1600" dirty="0">
                <a:solidFill>
                  <a:srgbClr val="FF0000"/>
                </a:solidFill>
                <a:latin typeface="微软雅黑" panose="020B0503020204020204" pitchFamily="34" charset="-122"/>
                <a:ea typeface="微软雅黑" panose="020B0503020204020204" pitchFamily="34" charset="-122"/>
              </a:rPr>
              <a:t>投入最小的成本获得最大的收益</a:t>
            </a:r>
            <a:r>
              <a:rPr lang="zh-CN" altLang="en-US" sz="1600" dirty="0">
                <a:latin typeface="微软雅黑" panose="020B0503020204020204" pitchFamily="34" charset="-122"/>
                <a:ea typeface="微软雅黑" panose="020B0503020204020204" pitchFamily="34" charset="-122"/>
              </a:rPr>
              <a:t>为目标的分析方法</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3569531" y="3581683"/>
            <a:ext cx="2109624" cy="1815882"/>
          </a:xfrm>
          <a:prstGeom prst="rect">
            <a:avLst/>
          </a:prstGeom>
        </p:spPr>
        <p:txBody>
          <a:bodyPr wrap="square">
            <a:spAutoFit/>
          </a:bodyPr>
          <a:p>
            <a:r>
              <a:rPr lang="zh-CN" altLang="en-US" sz="1600" dirty="0">
                <a:latin typeface="微软雅黑" panose="020B0503020204020204" pitchFamily="34" charset="-122"/>
                <a:ea typeface="微软雅黑" panose="020B0503020204020204" pitchFamily="34" charset="-122"/>
              </a:rPr>
              <a:t>指通过将绩效目标与预期实施效果、</a:t>
            </a:r>
            <a:r>
              <a:rPr lang="zh-CN" altLang="en-US" sz="1600" dirty="0">
                <a:solidFill>
                  <a:srgbClr val="FF0000"/>
                </a:solidFill>
                <a:latin typeface="微软雅黑" panose="020B0503020204020204" pitchFamily="34" charset="-122"/>
                <a:ea typeface="微软雅黑" panose="020B0503020204020204" pitchFamily="34" charset="-122"/>
              </a:rPr>
              <a:t>历史情况、不同部门和地区</a:t>
            </a:r>
            <a:r>
              <a:rPr lang="zh-CN" altLang="en-US" sz="1600" dirty="0">
                <a:latin typeface="微软雅黑" panose="020B0503020204020204" pitchFamily="34" charset="-122"/>
                <a:ea typeface="微软雅黑" panose="020B0503020204020204" pitchFamily="34" charset="-122"/>
              </a:rPr>
              <a:t>同类财政支出新增安排情况进行比较，对项目（政策）进行评估</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a:off x="6065025" y="3581683"/>
            <a:ext cx="2056592" cy="1815882"/>
          </a:xfrm>
          <a:prstGeom prst="rect">
            <a:avLst/>
          </a:prstGeom>
        </p:spPr>
        <p:txBody>
          <a:bodyPr wrap="square">
            <a:spAutoFit/>
          </a:bodyPr>
          <a:p>
            <a:r>
              <a:rPr lang="zh-CN" altLang="en-US" sz="1600" dirty="0">
                <a:latin typeface="微软雅黑" panose="020B0503020204020204" pitchFamily="34" charset="-122"/>
                <a:ea typeface="微软雅黑" panose="020B0503020204020204" pitchFamily="34" charset="-122"/>
              </a:rPr>
              <a:t>指通过全面统计影响绩效目标实现和实施效果的</a:t>
            </a:r>
            <a:r>
              <a:rPr lang="zh-CN" altLang="en-US" sz="1600" dirty="0">
                <a:solidFill>
                  <a:srgbClr val="FF0000"/>
                </a:solidFill>
                <a:latin typeface="微软雅黑" panose="020B0503020204020204" pitchFamily="34" charset="-122"/>
                <a:ea typeface="微软雅黑" panose="020B0503020204020204" pitchFamily="34" charset="-122"/>
              </a:rPr>
              <a:t>内外因素</a:t>
            </a:r>
            <a:r>
              <a:rPr lang="zh-CN" altLang="en-US" sz="1600" dirty="0">
                <a:latin typeface="微软雅黑" panose="020B0503020204020204" pitchFamily="34" charset="-122"/>
                <a:ea typeface="微软雅黑" panose="020B0503020204020204" pitchFamily="34" charset="-122"/>
              </a:rPr>
              <a:t>，综合分析内外因素对绩效目标实现的影响程度，对项目（政策）进行评估</a:t>
            </a:r>
            <a:endParaRPr lang="zh-CN" altLang="en-US" sz="1600" dirty="0">
              <a:latin typeface="微软雅黑" panose="020B0503020204020204" pitchFamily="34" charset="-122"/>
              <a:ea typeface="微软雅黑" panose="020B0503020204020204" pitchFamily="34" charset="-122"/>
            </a:endParaRPr>
          </a:p>
        </p:txBody>
      </p:sp>
      <p:sp>
        <p:nvSpPr>
          <p:cNvPr id="12" name="矩形 11"/>
          <p:cNvSpPr/>
          <p:nvPr/>
        </p:nvSpPr>
        <p:spPr>
          <a:xfrm>
            <a:off x="8660765" y="3600450"/>
            <a:ext cx="1931035" cy="1322070"/>
          </a:xfrm>
          <a:prstGeom prst="rect">
            <a:avLst/>
          </a:prstGeom>
        </p:spPr>
        <p:txBody>
          <a:bodyPr wrap="square">
            <a:spAutoFit/>
          </a:bodyPr>
          <a:p>
            <a:r>
              <a:rPr lang="zh-CN" altLang="en-US" sz="1600" dirty="0">
                <a:latin typeface="微软雅黑" panose="020B0503020204020204" pitchFamily="34" charset="-122"/>
                <a:ea typeface="微软雅黑" panose="020B0503020204020204" pitchFamily="34" charset="-122"/>
              </a:rPr>
              <a:t>指通过专家评估、抽样调查等方式，对相关情况提供咨询意见和结论支撑的评估方法</a:t>
            </a:r>
            <a:endParaRPr lang="zh-CN" altLang="en-US" sz="1600" dirty="0">
              <a:latin typeface="微软雅黑" panose="020B0503020204020204" pitchFamily="34" charset="-122"/>
              <a:ea typeface="微软雅黑" panose="020B0503020204020204" pitchFamily="34" charset="-122"/>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7.</a:t>
            </a:r>
            <a:r>
              <a:rPr lang="zh-CN" altLang="en-US" sz="2400" dirty="0">
                <a:latin typeface="微软雅黑" panose="020B0503020204020204" pitchFamily="34" charset="-122"/>
                <a:ea typeface="微软雅黑" panose="020B0503020204020204" pitchFamily="34" charset="-122"/>
                <a:sym typeface="+mn-ea"/>
              </a:rPr>
              <a:t>事前绩效评估的方式和</a:t>
            </a:r>
            <a:r>
              <a:rPr lang="zh-CN" altLang="en-US" sz="2400" dirty="0">
                <a:latin typeface="微软雅黑" panose="020B0503020204020204" pitchFamily="34" charset="-122"/>
                <a:ea typeface="微软雅黑" panose="020B0503020204020204" pitchFamily="34" charset="-122"/>
                <a:sym typeface="+mn-ea"/>
              </a:rPr>
              <a:t>方法</a:t>
            </a:r>
            <a:endParaRPr lang="zh-CN" altLang="en-US" sz="2400" dirty="0">
              <a:latin typeface="微软雅黑" panose="020B0503020204020204" pitchFamily="34" charset="-122"/>
              <a:ea typeface="微软雅黑" panose="020B0503020204020204" pitchFamily="34" charset="-122"/>
              <a:sym typeface="+mn-ea"/>
            </a:endParaRPr>
          </a:p>
        </p:txBody>
      </p:sp>
      <p:sp>
        <p:nvSpPr>
          <p:cNvPr id="14"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8.</a:t>
            </a:r>
            <a:r>
              <a:rPr lang="zh-CN" altLang="en-US" sz="2400" dirty="0">
                <a:solidFill>
                  <a:schemeClr val="bg1"/>
                </a:solidFill>
                <a:latin typeface="微软雅黑" panose="020B0503020204020204" pitchFamily="34" charset="-122"/>
                <a:ea typeface="微软雅黑" panose="020B0503020204020204" pitchFamily="34" charset="-122"/>
                <a:sym typeface="+mn-ea"/>
              </a:rPr>
              <a:t>项目</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主要内容</a:t>
            </a:r>
            <a:endParaRPr lang="zh-CN" altLang="en-US" sz="2400" dirty="0">
              <a:latin typeface="微软雅黑" panose="020B0503020204020204" pitchFamily="34" charset="-122"/>
              <a:ea typeface="微软雅黑" panose="020B0503020204020204" pitchFamily="34" charset="-122"/>
              <a:sym typeface="+mn-ea"/>
            </a:endParaRPr>
          </a:p>
        </p:txBody>
      </p:sp>
      <p:sp>
        <p:nvSpPr>
          <p:cNvPr id="45" name="文本框 44"/>
          <p:cNvSpPr txBox="1"/>
          <p:nvPr/>
        </p:nvSpPr>
        <p:spPr>
          <a:xfrm>
            <a:off x="369293" y="3125289"/>
            <a:ext cx="1952667" cy="368300"/>
          </a:xfrm>
          <a:prstGeom prst="rect">
            <a:avLst/>
          </a:prstGeom>
          <a:solidFill>
            <a:srgbClr val="5EC6D3"/>
          </a:solidFill>
        </p:spPr>
        <p:txBody>
          <a:bodyPr wrap="square" lIns="91440" tIns="45720" rIns="91440" bIns="45720" rtlCol="0">
            <a:spAutoFit/>
          </a:bodyPr>
          <a:p>
            <a:pPr algn="ctr"/>
            <a:r>
              <a:rPr lang="zh-CN" altLang="en-US" b="1" dirty="0">
                <a:solidFill>
                  <a:schemeClr val="bg1"/>
                </a:solidFill>
                <a:latin typeface="微软雅黑" panose="020B0503020204020204" pitchFamily="34" charset="-122"/>
                <a:ea typeface="微软雅黑" panose="020B0503020204020204" pitchFamily="34" charset="-122"/>
              </a:rPr>
              <a:t>立项必要性</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286629" y="3580569"/>
            <a:ext cx="2229616" cy="2047875"/>
          </a:xfrm>
          <a:prstGeom prst="rect">
            <a:avLst/>
          </a:prstGeom>
          <a:noFill/>
        </p:spPr>
        <p:txBody>
          <a:bodyPr wrap="square" lIns="91440" tIns="45720" rIns="91440" bIns="45720" rtlCol="0">
            <a:spAutoFit/>
          </a:bodyPr>
          <a:p>
            <a:pPr algn="just">
              <a:lnSpc>
                <a:spcPct val="130000"/>
              </a:lnSpc>
            </a:pPr>
            <a:r>
              <a:rPr lang="zh-CN" altLang="en-US" sz="1400" dirty="0">
                <a:solidFill>
                  <a:srgbClr val="3C4E56"/>
                </a:solidFill>
                <a:latin typeface="微软雅黑" panose="020B0503020204020204" pitchFamily="34" charset="-122"/>
                <a:ea typeface="微软雅黑" panose="020B0503020204020204" pitchFamily="34" charset="-122"/>
              </a:rPr>
              <a:t>主要评估项目设立是否与国家、地方、相关行业政策相关，是否与主管部门职能、规划及年度工作重点相关，是否有迫切的现实需求和确定的服务对象，是否属于财政支持范围等。</a:t>
            </a:r>
            <a:endParaRPr lang="zh-CN" altLang="en-US" sz="1400" dirty="0">
              <a:solidFill>
                <a:srgbClr val="3C4E5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23767" y="2209876"/>
            <a:ext cx="947695" cy="995209"/>
          </a:xfrm>
          <a:prstGeom prst="rect">
            <a:avLst/>
          </a:prstGeom>
          <a:noFill/>
        </p:spPr>
        <p:txBody>
          <a:bodyPr wrap="none" lIns="91440" tIns="45720" rIns="91440" bIns="45720" rtlCol="0">
            <a:spAutoFit/>
          </a:bodyPr>
          <a:p>
            <a:pPr algn="ctr"/>
            <a:r>
              <a:rPr lang="en-US" altLang="zh-CN" sz="5865" b="1" dirty="0" smtClean="0">
                <a:solidFill>
                  <a:srgbClr val="595959"/>
                </a:solidFill>
                <a:cs typeface="Arial" panose="020B0604020202020204" pitchFamily="34" charset="0"/>
              </a:rPr>
              <a:t>01</a:t>
            </a:r>
            <a:endParaRPr lang="zh-CN" altLang="en-US" sz="3735" b="1" dirty="0">
              <a:solidFill>
                <a:srgbClr val="595959"/>
              </a:solidFill>
              <a:cs typeface="Arial" panose="020B0604020202020204" pitchFamily="34" charset="0"/>
            </a:endParaRPr>
          </a:p>
        </p:txBody>
      </p:sp>
      <p:sp>
        <p:nvSpPr>
          <p:cNvPr id="7" name="文本框 6"/>
          <p:cNvSpPr txBox="1"/>
          <p:nvPr/>
        </p:nvSpPr>
        <p:spPr>
          <a:xfrm>
            <a:off x="2646043" y="3125289"/>
            <a:ext cx="1952667" cy="368300"/>
          </a:xfrm>
          <a:prstGeom prst="rect">
            <a:avLst/>
          </a:prstGeom>
          <a:solidFill>
            <a:srgbClr val="546E7A"/>
          </a:solidFill>
        </p:spPr>
        <p:txBody>
          <a:bodyPr wrap="square" lIns="91440" tIns="45720" rIns="91440" bIns="45720" rtlCol="0">
            <a:spAutoFit/>
          </a:bodyPr>
          <a:p>
            <a:pPr algn="ctr"/>
            <a:r>
              <a:rPr lang="zh-CN" altLang="en-US" b="1" dirty="0">
                <a:solidFill>
                  <a:schemeClr val="bg1"/>
                </a:solidFill>
                <a:latin typeface="微软雅黑" panose="020B0503020204020204" pitchFamily="34" charset="-122"/>
                <a:ea typeface="微软雅黑" panose="020B0503020204020204" pitchFamily="34" charset="-122"/>
              </a:rPr>
              <a:t>投入经济</a:t>
            </a:r>
            <a:r>
              <a:rPr lang="zh-CN" altLang="en-US" b="1" dirty="0">
                <a:solidFill>
                  <a:schemeClr val="bg1"/>
                </a:solidFill>
                <a:latin typeface="微软雅黑" panose="020B0503020204020204" pitchFamily="34" charset="-122"/>
                <a:ea typeface="微软雅黑" panose="020B0503020204020204" pitchFamily="34" charset="-122"/>
              </a:rPr>
              <a:t>性</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563379" y="3580569"/>
            <a:ext cx="2229616" cy="1209675"/>
          </a:xfrm>
          <a:prstGeom prst="rect">
            <a:avLst/>
          </a:prstGeom>
          <a:noFill/>
        </p:spPr>
        <p:txBody>
          <a:bodyPr wrap="square" lIns="91440" tIns="45720" rIns="91440" bIns="45720" rtlCol="0">
            <a:spAutoFit/>
          </a:bodyPr>
          <a:p>
            <a:pPr algn="just">
              <a:lnSpc>
                <a:spcPct val="130000"/>
              </a:lnSpc>
            </a:pPr>
            <a:r>
              <a:rPr lang="zh-CN" altLang="en-US" sz="1400" dirty="0">
                <a:solidFill>
                  <a:srgbClr val="3C4E56"/>
                </a:solidFill>
                <a:latin typeface="微软雅黑" panose="020B0503020204020204" pitchFamily="34" charset="-122"/>
                <a:ea typeface="微软雅黑" panose="020B0503020204020204" pitchFamily="34" charset="-122"/>
              </a:rPr>
              <a:t>主要评估项目投入产出比是否合理，成本测算是否充分，成本控制措施是否科学有效等</a:t>
            </a:r>
            <a:endParaRPr lang="zh-CN" altLang="en-US" sz="1400" dirty="0">
              <a:solidFill>
                <a:srgbClr val="3C4E5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200518" y="2209876"/>
            <a:ext cx="947695" cy="995209"/>
          </a:xfrm>
          <a:prstGeom prst="rect">
            <a:avLst/>
          </a:prstGeom>
          <a:noFill/>
        </p:spPr>
        <p:txBody>
          <a:bodyPr wrap="none" lIns="91440" tIns="45720" rIns="91440" bIns="45720" rtlCol="0">
            <a:spAutoFit/>
          </a:bodyPr>
          <a:p>
            <a:pPr algn="ctr"/>
            <a:r>
              <a:rPr lang="en-US" altLang="zh-CN" sz="5865" b="1" dirty="0" smtClean="0">
                <a:solidFill>
                  <a:srgbClr val="595959"/>
                </a:solidFill>
                <a:cs typeface="Arial" panose="020B0604020202020204" pitchFamily="34" charset="0"/>
              </a:rPr>
              <a:t>02</a:t>
            </a:r>
            <a:endParaRPr lang="zh-CN" altLang="en-US" sz="3735" b="1" dirty="0">
              <a:solidFill>
                <a:srgbClr val="595959"/>
              </a:solidFill>
              <a:cs typeface="Arial" panose="020B0604020202020204" pitchFamily="34" charset="0"/>
            </a:endParaRPr>
          </a:p>
        </p:txBody>
      </p:sp>
      <p:sp>
        <p:nvSpPr>
          <p:cNvPr id="10" name="文本框 9"/>
          <p:cNvSpPr txBox="1"/>
          <p:nvPr/>
        </p:nvSpPr>
        <p:spPr>
          <a:xfrm>
            <a:off x="4940373" y="3125289"/>
            <a:ext cx="1952667" cy="368300"/>
          </a:xfrm>
          <a:prstGeom prst="rect">
            <a:avLst/>
          </a:prstGeom>
          <a:solidFill>
            <a:srgbClr val="F26D64"/>
          </a:solidFill>
        </p:spPr>
        <p:txBody>
          <a:bodyPr wrap="square" lIns="91440" tIns="45720" rIns="91440" bIns="45720" rtlCol="0">
            <a:spAutoFit/>
          </a:bodyPr>
          <a:p>
            <a:pPr algn="ctr"/>
            <a:r>
              <a:rPr lang="zh-CN" altLang="en-US" b="1" dirty="0">
                <a:solidFill>
                  <a:schemeClr val="bg1"/>
                </a:solidFill>
                <a:latin typeface="微软雅黑" panose="020B0503020204020204" pitchFamily="34" charset="-122"/>
                <a:ea typeface="微软雅黑" panose="020B0503020204020204" pitchFamily="34" charset="-122"/>
              </a:rPr>
              <a:t>绩效目标合理性</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840129" y="3580569"/>
            <a:ext cx="2266632" cy="1768475"/>
          </a:xfrm>
          <a:prstGeom prst="rect">
            <a:avLst/>
          </a:prstGeom>
          <a:noFill/>
        </p:spPr>
        <p:txBody>
          <a:bodyPr wrap="square" lIns="91440" tIns="45720" rIns="91440" bIns="45720" rtlCol="0">
            <a:spAutoFit/>
          </a:bodyPr>
          <a:p>
            <a:pPr algn="just">
              <a:lnSpc>
                <a:spcPct val="130000"/>
              </a:lnSpc>
            </a:pPr>
            <a:r>
              <a:rPr lang="zh-CN" altLang="en-US" sz="1400" dirty="0">
                <a:solidFill>
                  <a:srgbClr val="3C4E56"/>
                </a:solidFill>
                <a:latin typeface="微软雅黑" panose="020B0503020204020204" pitchFamily="34" charset="-122"/>
                <a:ea typeface="微软雅黑" panose="020B0503020204020204" pitchFamily="34" charset="-122"/>
              </a:rPr>
              <a:t>主要评估项目绩效目标是否明确，是否与相关规划、计划相符，是否与现实需求相匹配，绩效指标是否细化、量化、可衡量，指标值是否合理、可考核等。</a:t>
            </a:r>
            <a:endParaRPr lang="zh-CN" altLang="en-US" sz="1400" dirty="0">
              <a:solidFill>
                <a:srgbClr val="3C4E5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494845" y="2209876"/>
            <a:ext cx="947695" cy="995209"/>
          </a:xfrm>
          <a:prstGeom prst="rect">
            <a:avLst/>
          </a:prstGeom>
          <a:noFill/>
        </p:spPr>
        <p:txBody>
          <a:bodyPr wrap="none" lIns="91440" tIns="45720" rIns="91440" bIns="45720" rtlCol="0">
            <a:spAutoFit/>
          </a:bodyPr>
          <a:p>
            <a:pPr algn="ctr"/>
            <a:r>
              <a:rPr lang="en-US" altLang="zh-CN" sz="5865" b="1" dirty="0" smtClean="0">
                <a:solidFill>
                  <a:srgbClr val="595959"/>
                </a:solidFill>
                <a:cs typeface="Arial" panose="020B0604020202020204" pitchFamily="34" charset="0"/>
              </a:rPr>
              <a:t>03</a:t>
            </a:r>
            <a:endParaRPr lang="zh-CN" altLang="en-US" sz="3735" b="1" dirty="0">
              <a:solidFill>
                <a:srgbClr val="595959"/>
              </a:solidFill>
              <a:cs typeface="Arial" panose="020B0604020202020204" pitchFamily="34" charset="0"/>
            </a:endParaRPr>
          </a:p>
        </p:txBody>
      </p:sp>
      <p:sp>
        <p:nvSpPr>
          <p:cNvPr id="13" name="文本框 12"/>
          <p:cNvSpPr txBox="1"/>
          <p:nvPr/>
        </p:nvSpPr>
        <p:spPr>
          <a:xfrm>
            <a:off x="7236559" y="3125289"/>
            <a:ext cx="1952667" cy="368300"/>
          </a:xfrm>
          <a:prstGeom prst="rect">
            <a:avLst/>
          </a:prstGeom>
          <a:solidFill>
            <a:srgbClr val="F8841D"/>
          </a:solidFill>
        </p:spPr>
        <p:txBody>
          <a:bodyPr wrap="square" lIns="91440" tIns="45720" rIns="91440" bIns="45720" rtlCol="0">
            <a:spAutoFit/>
          </a:bodyPr>
          <a:p>
            <a:pPr algn="ctr"/>
            <a:r>
              <a:rPr lang="zh-CN" altLang="en-US" b="1" dirty="0">
                <a:solidFill>
                  <a:schemeClr val="bg1"/>
                </a:solidFill>
                <a:latin typeface="微软雅黑" panose="020B0503020204020204" pitchFamily="34" charset="-122"/>
                <a:ea typeface="微软雅黑" panose="020B0503020204020204" pitchFamily="34" charset="-122"/>
              </a:rPr>
              <a:t>实施方案可行性</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153895" y="3580569"/>
            <a:ext cx="2229616" cy="1768475"/>
          </a:xfrm>
          <a:prstGeom prst="rect">
            <a:avLst/>
          </a:prstGeom>
          <a:noFill/>
        </p:spPr>
        <p:txBody>
          <a:bodyPr wrap="square" lIns="91440" tIns="45720" rIns="91440" bIns="45720" rtlCol="0">
            <a:spAutoFit/>
          </a:bodyPr>
          <a:p>
            <a:pPr algn="just">
              <a:lnSpc>
                <a:spcPct val="130000"/>
              </a:lnSpc>
            </a:pPr>
            <a:r>
              <a:rPr lang="zh-CN" altLang="en-US" sz="1400" dirty="0">
                <a:solidFill>
                  <a:srgbClr val="3C4E56"/>
                </a:solidFill>
                <a:latin typeface="微软雅黑" panose="020B0503020204020204" pitchFamily="34" charset="-122"/>
                <a:ea typeface="微软雅黑" panose="020B0503020204020204" pitchFamily="34" charset="-122"/>
              </a:rPr>
              <a:t>主要评估项目实施方案是否合理可行、是否经过前期论证，是否制定有效的过程控制措施和保证项目绩效可持续发挥的配套机制等</a:t>
            </a:r>
            <a:endParaRPr lang="zh-CN" altLang="en-US" sz="1400" dirty="0">
              <a:solidFill>
                <a:srgbClr val="3C4E56"/>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791032" y="2209876"/>
            <a:ext cx="947695" cy="995209"/>
          </a:xfrm>
          <a:prstGeom prst="rect">
            <a:avLst/>
          </a:prstGeom>
          <a:noFill/>
        </p:spPr>
        <p:txBody>
          <a:bodyPr wrap="none" lIns="91440" tIns="45720" rIns="91440" bIns="45720" rtlCol="0">
            <a:spAutoFit/>
          </a:bodyPr>
          <a:p>
            <a:pPr algn="ctr"/>
            <a:r>
              <a:rPr lang="en-US" altLang="zh-CN" sz="5865" b="1" dirty="0" smtClean="0">
                <a:solidFill>
                  <a:srgbClr val="595959"/>
                </a:solidFill>
                <a:cs typeface="Arial" panose="020B0604020202020204" pitchFamily="34" charset="0"/>
              </a:rPr>
              <a:t>04</a:t>
            </a:r>
            <a:endParaRPr lang="zh-CN" altLang="en-US" sz="3735" b="1" dirty="0">
              <a:solidFill>
                <a:srgbClr val="595959"/>
              </a:solidFill>
              <a:cs typeface="Arial" panose="020B0604020202020204" pitchFamily="34" charset="0"/>
            </a:endParaRPr>
          </a:p>
        </p:txBody>
      </p:sp>
      <p:sp>
        <p:nvSpPr>
          <p:cNvPr id="18" name="文本框 17"/>
          <p:cNvSpPr txBox="1"/>
          <p:nvPr/>
        </p:nvSpPr>
        <p:spPr>
          <a:xfrm>
            <a:off x="9513308" y="3125289"/>
            <a:ext cx="1952667" cy="368300"/>
          </a:xfrm>
          <a:prstGeom prst="rect">
            <a:avLst/>
          </a:prstGeom>
          <a:solidFill>
            <a:srgbClr val="936CAF"/>
          </a:solidFill>
        </p:spPr>
        <p:txBody>
          <a:bodyPr wrap="square" lIns="91440" tIns="45720" rIns="91440" bIns="45720" rtlCol="0">
            <a:spAutoFit/>
          </a:bodyPr>
          <a:p>
            <a:pPr algn="ctr"/>
            <a:r>
              <a:rPr lang="zh-CN" altLang="en-US" b="1">
                <a:solidFill>
                  <a:schemeClr val="bg1"/>
                </a:solidFill>
                <a:latin typeface="微软雅黑" panose="020B0503020204020204" pitchFamily="34" charset="-122"/>
                <a:ea typeface="微软雅黑" panose="020B0503020204020204" pitchFamily="34" charset="-122"/>
              </a:rPr>
              <a:t>筹资合规性</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9430645" y="3580569"/>
            <a:ext cx="2229616" cy="1489075"/>
          </a:xfrm>
          <a:prstGeom prst="rect">
            <a:avLst/>
          </a:prstGeom>
          <a:noFill/>
        </p:spPr>
        <p:txBody>
          <a:bodyPr wrap="square" lIns="91440" tIns="45720" rIns="91440" bIns="45720" rtlCol="0">
            <a:spAutoFit/>
          </a:bodyPr>
          <a:p>
            <a:pPr algn="just">
              <a:lnSpc>
                <a:spcPct val="130000"/>
              </a:lnSpc>
            </a:pPr>
            <a:r>
              <a:rPr lang="zh-CN" altLang="en-US" sz="1400" dirty="0">
                <a:solidFill>
                  <a:srgbClr val="3C4E56"/>
                </a:solidFill>
                <a:latin typeface="微软雅黑" panose="020B0503020204020204" pitchFamily="34" charset="-122"/>
                <a:ea typeface="微软雅黑" panose="020B0503020204020204" pitchFamily="34" charset="-122"/>
              </a:rPr>
              <a:t>主要评估项目资金来源渠道、筹措程序是否合规，财权与事权是否匹配，财政投入方式是否合理，筹资风险是否可控</a:t>
            </a:r>
            <a:endParaRPr lang="zh-CN" altLang="en-US" sz="1400" dirty="0">
              <a:solidFill>
                <a:srgbClr val="3C4E56"/>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0067781" y="2209876"/>
            <a:ext cx="947695" cy="995209"/>
          </a:xfrm>
          <a:prstGeom prst="rect">
            <a:avLst/>
          </a:prstGeom>
          <a:noFill/>
        </p:spPr>
        <p:txBody>
          <a:bodyPr wrap="none" lIns="91440" tIns="45720" rIns="91440" bIns="45720" rtlCol="0">
            <a:spAutoFit/>
          </a:bodyPr>
          <a:p>
            <a:pPr algn="ctr"/>
            <a:r>
              <a:rPr lang="en-US" altLang="zh-CN" sz="5865" b="1" dirty="0" smtClean="0">
                <a:solidFill>
                  <a:srgbClr val="595959"/>
                </a:solidFill>
                <a:cs typeface="Arial" panose="020B0604020202020204" pitchFamily="34" charset="0"/>
              </a:rPr>
              <a:t>05</a:t>
            </a:r>
            <a:endParaRPr lang="zh-CN" altLang="en-US" sz="3735" b="1" dirty="0">
              <a:solidFill>
                <a:srgbClr val="595959"/>
              </a:solidFill>
              <a:cs typeface="Arial" panose="020B0604020202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9.</a:t>
            </a:r>
            <a:r>
              <a:rPr lang="zh-CN" altLang="en-US" sz="2400" dirty="0">
                <a:solidFill>
                  <a:schemeClr val="bg1"/>
                </a:solidFill>
                <a:latin typeface="微软雅黑" panose="020B0503020204020204" pitchFamily="34" charset="-122"/>
                <a:ea typeface="微软雅黑" panose="020B0503020204020204" pitchFamily="34" charset="-122"/>
                <a:sym typeface="+mn-ea"/>
              </a:rPr>
              <a:t>政策</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主要内容</a:t>
            </a:r>
            <a:endParaRPr lang="zh-CN" altLang="en-US" sz="2400" dirty="0">
              <a:latin typeface="微软雅黑" panose="020B0503020204020204" pitchFamily="34" charset="-122"/>
              <a:ea typeface="微软雅黑" panose="020B0503020204020204" pitchFamily="34" charset="-122"/>
              <a:sym typeface="+mn-ea"/>
            </a:endParaRPr>
          </a:p>
        </p:txBody>
      </p:sp>
      <p:sp>
        <p:nvSpPr>
          <p:cNvPr id="50" name="矩形 49"/>
          <p:cNvSpPr/>
          <p:nvPr/>
        </p:nvSpPr>
        <p:spPr>
          <a:xfrm>
            <a:off x="533450" y="1981318"/>
            <a:ext cx="2008800" cy="1335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51" name="矩形 50"/>
          <p:cNvSpPr/>
          <p:nvPr/>
        </p:nvSpPr>
        <p:spPr>
          <a:xfrm>
            <a:off x="2700195" y="1981318"/>
            <a:ext cx="2008800" cy="1335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52" name="矩形 51"/>
          <p:cNvSpPr/>
          <p:nvPr/>
        </p:nvSpPr>
        <p:spPr>
          <a:xfrm>
            <a:off x="4866940" y="1981318"/>
            <a:ext cx="2008800" cy="1335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7033685" y="1981318"/>
            <a:ext cx="2008800" cy="1335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54" name="矩形 53"/>
          <p:cNvSpPr/>
          <p:nvPr/>
        </p:nvSpPr>
        <p:spPr>
          <a:xfrm>
            <a:off x="9200428" y="1981318"/>
            <a:ext cx="2008800" cy="1335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pitchFamily="34" charset="-122"/>
              <a:ea typeface="微软雅黑" panose="020B0503020204020204" pitchFamily="34" charset="-122"/>
            </a:endParaRPr>
          </a:p>
        </p:txBody>
      </p:sp>
      <p:sp>
        <p:nvSpPr>
          <p:cNvPr id="70" name="Shape 1056"/>
          <p:cNvSpPr/>
          <p:nvPr/>
        </p:nvSpPr>
        <p:spPr>
          <a:xfrm>
            <a:off x="533450" y="3361700"/>
            <a:ext cx="2007287" cy="2669252"/>
          </a:xfrm>
          <a:prstGeom prst="rect">
            <a:avLst/>
          </a:prstGeom>
          <a:solidFill>
            <a:srgbClr val="5EC6D3"/>
          </a:solidFill>
          <a:ln w="12700">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1" name="Shape 1058"/>
          <p:cNvSpPr/>
          <p:nvPr/>
        </p:nvSpPr>
        <p:spPr>
          <a:xfrm>
            <a:off x="1190225" y="2974008"/>
            <a:ext cx="699543" cy="699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EC6D3"/>
          </a:solidFill>
          <a:ln w="63500">
            <a:solidFill>
              <a:srgbClr val="F8FBFC"/>
            </a:solid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2" name="Shape 1059"/>
          <p:cNvSpPr/>
          <p:nvPr/>
        </p:nvSpPr>
        <p:spPr>
          <a:xfrm>
            <a:off x="2694452" y="3361699"/>
            <a:ext cx="2007288" cy="2669253"/>
          </a:xfrm>
          <a:prstGeom prst="rect">
            <a:avLst/>
          </a:prstGeom>
          <a:solidFill>
            <a:srgbClr val="9BBB40"/>
          </a:solidFill>
          <a:ln w="12700">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3" name="Shape 1060"/>
          <p:cNvSpPr/>
          <p:nvPr/>
        </p:nvSpPr>
        <p:spPr>
          <a:xfrm>
            <a:off x="3348326" y="2978458"/>
            <a:ext cx="699543" cy="699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BBB40"/>
          </a:solidFill>
          <a:ln w="63500">
            <a:solidFill>
              <a:srgbClr val="F8FBFC"/>
            </a:solid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4" name="Shape 1061"/>
          <p:cNvSpPr/>
          <p:nvPr/>
        </p:nvSpPr>
        <p:spPr>
          <a:xfrm>
            <a:off x="4868766" y="3361700"/>
            <a:ext cx="2007287" cy="2669252"/>
          </a:xfrm>
          <a:prstGeom prst="rect">
            <a:avLst/>
          </a:prstGeom>
          <a:solidFill>
            <a:srgbClr val="936CAF"/>
          </a:solidFill>
          <a:ln w="12700">
            <a:no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5" name="Shape 1062"/>
          <p:cNvSpPr/>
          <p:nvPr/>
        </p:nvSpPr>
        <p:spPr>
          <a:xfrm>
            <a:off x="5522638" y="2974008"/>
            <a:ext cx="699543" cy="699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36CAF"/>
          </a:solidFill>
          <a:ln w="63500">
            <a:solidFill>
              <a:srgbClr val="F8FBFC"/>
            </a:solid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6" name="Shape 1063"/>
          <p:cNvSpPr/>
          <p:nvPr/>
        </p:nvSpPr>
        <p:spPr>
          <a:xfrm>
            <a:off x="7044702" y="3361699"/>
            <a:ext cx="2007287" cy="2669253"/>
          </a:xfrm>
          <a:prstGeom prst="rect">
            <a:avLst/>
          </a:prstGeom>
          <a:solidFill>
            <a:srgbClr val="F8841D"/>
          </a:solidFill>
          <a:ln w="12700">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7" name="Shape 1064"/>
          <p:cNvSpPr/>
          <p:nvPr/>
        </p:nvSpPr>
        <p:spPr>
          <a:xfrm>
            <a:off x="7698575" y="2978458"/>
            <a:ext cx="699543" cy="699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8841D"/>
          </a:solidFill>
          <a:ln w="63500">
            <a:solidFill>
              <a:srgbClr val="F8FBFC"/>
            </a:solid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8" name="Shape 1065"/>
          <p:cNvSpPr/>
          <p:nvPr/>
        </p:nvSpPr>
        <p:spPr>
          <a:xfrm>
            <a:off x="9202804" y="3361701"/>
            <a:ext cx="2007288" cy="2669251"/>
          </a:xfrm>
          <a:prstGeom prst="rect">
            <a:avLst/>
          </a:prstGeom>
          <a:solidFill>
            <a:srgbClr val="F26D64"/>
          </a:solidFill>
          <a:ln w="12700">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sp>
        <p:nvSpPr>
          <p:cNvPr id="79" name="Shape 1066"/>
          <p:cNvSpPr/>
          <p:nvPr/>
        </p:nvSpPr>
        <p:spPr>
          <a:xfrm>
            <a:off x="9856675" y="2969559"/>
            <a:ext cx="699543" cy="6995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26D64"/>
          </a:solidFill>
          <a:ln w="63500">
            <a:solidFill>
              <a:srgbClr val="F8FBFC"/>
            </a:solidFill>
            <a:miter lim="400000"/>
          </a:ln>
        </p:spPr>
        <p:txBody>
          <a:bodyPr lIns="0" tIns="0" rIns="0" bIns="0" anchor="ctr"/>
          <a:p>
            <a:pPr lvl="0">
              <a:defRPr sz="3200"/>
            </a:pPr>
            <a:endParaRPr sz="1600">
              <a:latin typeface="微软雅黑" panose="020B0503020204020204" pitchFamily="34" charset="-122"/>
              <a:ea typeface="微软雅黑" panose="020B0503020204020204" pitchFamily="34" charset="-122"/>
            </a:endParaRPr>
          </a:p>
        </p:txBody>
      </p:sp>
      <p:grpSp>
        <p:nvGrpSpPr>
          <p:cNvPr id="80" name="Group 1069"/>
          <p:cNvGrpSpPr/>
          <p:nvPr/>
        </p:nvGrpSpPr>
        <p:grpSpPr>
          <a:xfrm>
            <a:off x="1390478" y="3167179"/>
            <a:ext cx="299034" cy="308948"/>
            <a:chOff x="0" y="0"/>
            <a:chExt cx="568987" cy="587851"/>
          </a:xfrm>
        </p:grpSpPr>
        <p:sp>
          <p:nvSpPr>
            <p:cNvPr id="81" name="Shape 1067"/>
            <p:cNvSpPr/>
            <p:nvPr/>
          </p:nvSpPr>
          <p:spPr>
            <a:xfrm>
              <a:off x="324891" y="0"/>
              <a:ext cx="244097" cy="244096"/>
            </a:xfrm>
            <a:custGeom>
              <a:avLst/>
              <a:gdLst/>
              <a:ahLst/>
              <a:cxnLst>
                <a:cxn ang="0">
                  <a:pos x="wd2" y="hd2"/>
                </a:cxn>
                <a:cxn ang="5400000">
                  <a:pos x="wd2" y="hd2"/>
                </a:cxn>
                <a:cxn ang="10800000">
                  <a:pos x="wd2" y="hd2"/>
                </a:cxn>
                <a:cxn ang="16200000">
                  <a:pos x="wd2" y="hd2"/>
                </a:cxn>
              </a:cxnLst>
              <a:rect l="0" t="0" r="r" b="b"/>
              <a:pathLst>
                <a:path w="21600" h="21600" extrusionOk="0">
                  <a:moveTo>
                    <a:pt x="3811" y="0"/>
                  </a:moveTo>
                  <a:lnTo>
                    <a:pt x="0" y="3811"/>
                  </a:lnTo>
                  <a:lnTo>
                    <a:pt x="1269" y="5083"/>
                  </a:lnTo>
                  <a:lnTo>
                    <a:pt x="16515" y="20328"/>
                  </a:lnTo>
                  <a:lnTo>
                    <a:pt x="17695" y="21512"/>
                  </a:lnTo>
                  <a:lnTo>
                    <a:pt x="17787" y="21600"/>
                  </a:lnTo>
                  <a:lnTo>
                    <a:pt x="21600" y="17787"/>
                  </a:lnTo>
                  <a:close/>
                </a:path>
              </a:pathLst>
            </a:custGeom>
            <a:solidFill>
              <a:srgbClr val="FFFFFF"/>
            </a:solidFill>
            <a:ln w="12700" cap="flat">
              <a:noFill/>
              <a:miter lim="400000"/>
            </a:ln>
            <a:effectLst/>
          </p:spPr>
          <p:txBody>
            <a:bodyPr wrap="square" lIns="19050" tIns="19050" rIns="19050" bIns="19050" numCol="1" anchor="ctr">
              <a:noAutofit/>
            </a:bodyP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82" name="Shape 1068"/>
            <p:cNvSpPr/>
            <p:nvPr/>
          </p:nvSpPr>
          <p:spPr>
            <a:xfrm>
              <a:off x="0" y="81222"/>
              <a:ext cx="506636" cy="506630"/>
            </a:xfrm>
            <a:custGeom>
              <a:avLst/>
              <a:gdLst/>
              <a:ahLst/>
              <a:cxnLst>
                <a:cxn ang="0">
                  <a:pos x="wd2" y="hd2"/>
                </a:cxn>
                <a:cxn ang="5400000">
                  <a:pos x="wd2" y="hd2"/>
                </a:cxn>
                <a:cxn ang="10800000">
                  <a:pos x="wd2" y="hd2"/>
                </a:cxn>
                <a:cxn ang="16200000">
                  <a:pos x="wd2" y="hd2"/>
                </a:cxn>
              </a:cxnLst>
              <a:rect l="0" t="0" r="r" b="b"/>
              <a:pathLst>
                <a:path w="21105" h="21600" extrusionOk="0">
                  <a:moveTo>
                    <a:pt x="21105" y="7346"/>
                  </a:moveTo>
                  <a:lnTo>
                    <a:pt x="19909" y="6122"/>
                  </a:lnTo>
                  <a:lnTo>
                    <a:pt x="18713" y="7346"/>
                  </a:lnTo>
                  <a:lnTo>
                    <a:pt x="17039" y="9059"/>
                  </a:lnTo>
                  <a:lnTo>
                    <a:pt x="7471" y="9060"/>
                  </a:lnTo>
                  <a:lnTo>
                    <a:pt x="13930" y="2447"/>
                  </a:lnTo>
                  <a:lnTo>
                    <a:pt x="15124" y="1224"/>
                  </a:lnTo>
                  <a:lnTo>
                    <a:pt x="13928" y="0"/>
                  </a:lnTo>
                  <a:lnTo>
                    <a:pt x="1486" y="12735"/>
                  </a:lnTo>
                  <a:cubicBezTo>
                    <a:pt x="-495" y="14762"/>
                    <a:pt x="-495" y="18052"/>
                    <a:pt x="1487" y="20078"/>
                  </a:cubicBezTo>
                  <a:cubicBezTo>
                    <a:pt x="2477" y="21092"/>
                    <a:pt x="3778" y="21600"/>
                    <a:pt x="5076" y="21600"/>
                  </a:cubicBezTo>
                  <a:cubicBezTo>
                    <a:pt x="6374" y="21600"/>
                    <a:pt x="7673" y="21093"/>
                    <a:pt x="8664" y="20079"/>
                  </a:cubicBezTo>
                  <a:lnTo>
                    <a:pt x="21105" y="7346"/>
                  </a:lnTo>
                  <a:close/>
                  <a:moveTo>
                    <a:pt x="7180" y="12521"/>
                  </a:moveTo>
                  <a:cubicBezTo>
                    <a:pt x="7647" y="12521"/>
                    <a:pt x="8025" y="12909"/>
                    <a:pt x="8025" y="13386"/>
                  </a:cubicBezTo>
                  <a:cubicBezTo>
                    <a:pt x="8025" y="13865"/>
                    <a:pt x="7646" y="14253"/>
                    <a:pt x="7180" y="14253"/>
                  </a:cubicBezTo>
                  <a:cubicBezTo>
                    <a:pt x="6713" y="14252"/>
                    <a:pt x="6334" y="13865"/>
                    <a:pt x="6334" y="13386"/>
                  </a:cubicBezTo>
                  <a:cubicBezTo>
                    <a:pt x="6334" y="12909"/>
                    <a:pt x="6713" y="12521"/>
                    <a:pt x="7180" y="12521"/>
                  </a:cubicBezTo>
                  <a:moveTo>
                    <a:pt x="5065" y="17715"/>
                  </a:moveTo>
                  <a:cubicBezTo>
                    <a:pt x="4363" y="17715"/>
                    <a:pt x="3794" y="17134"/>
                    <a:pt x="3794" y="16419"/>
                  </a:cubicBezTo>
                  <a:cubicBezTo>
                    <a:pt x="3794" y="15700"/>
                    <a:pt x="4363" y="15117"/>
                    <a:pt x="5065" y="15117"/>
                  </a:cubicBezTo>
                  <a:cubicBezTo>
                    <a:pt x="5765" y="15117"/>
                    <a:pt x="6334" y="15700"/>
                    <a:pt x="6334" y="16419"/>
                  </a:cubicBezTo>
                  <a:cubicBezTo>
                    <a:pt x="6334" y="17134"/>
                    <a:pt x="5765" y="17715"/>
                    <a:pt x="5065" y="17715"/>
                  </a:cubicBezTo>
                </a:path>
              </a:pathLst>
            </a:custGeom>
            <a:solidFill>
              <a:srgbClr val="FFFFFF"/>
            </a:solidFill>
            <a:ln w="12700" cap="flat">
              <a:noFill/>
              <a:miter lim="400000"/>
            </a:ln>
            <a:effectLst/>
          </p:spPr>
          <p:txBody>
            <a:bodyPr wrap="square" lIns="19050" tIns="19050" rIns="19050" bIns="19050" numCol="1" anchor="ctr">
              <a:noAutofit/>
            </a:bodyP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grpSp>
      <p:grpSp>
        <p:nvGrpSpPr>
          <p:cNvPr id="83" name="Group 1073"/>
          <p:cNvGrpSpPr/>
          <p:nvPr/>
        </p:nvGrpSpPr>
        <p:grpSpPr>
          <a:xfrm>
            <a:off x="3548579" y="3178713"/>
            <a:ext cx="299034" cy="299034"/>
            <a:chOff x="0" y="0"/>
            <a:chExt cx="568987" cy="568987"/>
          </a:xfrm>
        </p:grpSpPr>
        <p:sp>
          <p:nvSpPr>
            <p:cNvPr id="84" name="Shape 1070"/>
            <p:cNvSpPr/>
            <p:nvPr/>
          </p:nvSpPr>
          <p:spPr>
            <a:xfrm>
              <a:off x="406419" y="0"/>
              <a:ext cx="155912" cy="276914"/>
            </a:xfrm>
            <a:custGeom>
              <a:avLst/>
              <a:gdLst/>
              <a:ahLst/>
              <a:cxnLst>
                <a:cxn ang="0">
                  <a:pos x="wd2" y="hd2"/>
                </a:cxn>
                <a:cxn ang="5400000">
                  <a:pos x="wd2" y="hd2"/>
                </a:cxn>
                <a:cxn ang="10800000">
                  <a:pos x="wd2" y="hd2"/>
                </a:cxn>
                <a:cxn ang="16200000">
                  <a:pos x="wd2" y="hd2"/>
                </a:cxn>
              </a:cxnLst>
              <a:rect l="0" t="0" r="r" b="b"/>
              <a:pathLst>
                <a:path w="20332" h="21600" extrusionOk="0">
                  <a:moveTo>
                    <a:pt x="12835" y="21583"/>
                  </a:moveTo>
                  <a:cubicBezTo>
                    <a:pt x="13166" y="21594"/>
                    <a:pt x="13471" y="21600"/>
                    <a:pt x="13747" y="21600"/>
                  </a:cubicBezTo>
                  <a:cubicBezTo>
                    <a:pt x="13932" y="21600"/>
                    <a:pt x="14089" y="21594"/>
                    <a:pt x="14245" y="21587"/>
                  </a:cubicBezTo>
                  <a:cubicBezTo>
                    <a:pt x="14489" y="21573"/>
                    <a:pt x="14735" y="21570"/>
                    <a:pt x="14968" y="21532"/>
                  </a:cubicBezTo>
                  <a:cubicBezTo>
                    <a:pt x="18368" y="20987"/>
                    <a:pt x="20313" y="18244"/>
                    <a:pt x="20332" y="14660"/>
                  </a:cubicBezTo>
                  <a:cubicBezTo>
                    <a:pt x="20340" y="13031"/>
                    <a:pt x="19950" y="11229"/>
                    <a:pt x="19124" y="9379"/>
                  </a:cubicBezTo>
                  <a:cubicBezTo>
                    <a:pt x="16694" y="3948"/>
                    <a:pt x="11309" y="0"/>
                    <a:pt x="6613" y="0"/>
                  </a:cubicBezTo>
                  <a:cubicBezTo>
                    <a:pt x="6192" y="0"/>
                    <a:pt x="5776" y="32"/>
                    <a:pt x="5368" y="97"/>
                  </a:cubicBezTo>
                  <a:cubicBezTo>
                    <a:pt x="5344" y="101"/>
                    <a:pt x="5309" y="111"/>
                    <a:pt x="5285" y="116"/>
                  </a:cubicBezTo>
                  <a:cubicBezTo>
                    <a:pt x="5071" y="151"/>
                    <a:pt x="4864" y="203"/>
                    <a:pt x="4660" y="257"/>
                  </a:cubicBezTo>
                  <a:cubicBezTo>
                    <a:pt x="4575" y="279"/>
                    <a:pt x="4483" y="306"/>
                    <a:pt x="4384" y="331"/>
                  </a:cubicBezTo>
                  <a:cubicBezTo>
                    <a:pt x="182" y="1650"/>
                    <a:pt x="-1260" y="6741"/>
                    <a:pt x="1207" y="12250"/>
                  </a:cubicBezTo>
                  <a:cubicBezTo>
                    <a:pt x="3491" y="17341"/>
                    <a:pt x="8365" y="21128"/>
                    <a:pt x="12835" y="21583"/>
                  </a:cubicBezTo>
                </a:path>
              </a:pathLst>
            </a:custGeom>
            <a:solidFill>
              <a:srgbClr val="FFFFFF"/>
            </a:solidFill>
            <a:ln w="12700" cap="flat">
              <a:noFill/>
              <a:miter lim="400000"/>
            </a:ln>
            <a:effectLst/>
          </p:spPr>
          <p:txBody>
            <a:bodyPr wrap="square" lIns="19050" tIns="19050" rIns="19050" bIns="19050" numCol="1" anchor="ctr">
              <a:noAutofit/>
            </a:bodyP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85" name="Shape 1071"/>
            <p:cNvSpPr/>
            <p:nvPr/>
          </p:nvSpPr>
          <p:spPr>
            <a:xfrm>
              <a:off x="386098" y="386098"/>
              <a:ext cx="182890" cy="182890"/>
            </a:xfrm>
            <a:prstGeom prst="rect">
              <a:avLst/>
            </a:prstGeom>
            <a:solidFill>
              <a:srgbClr val="FFFFFF"/>
            </a:solidFill>
            <a:ln w="12700" cap="flat">
              <a:noFill/>
              <a:miter lim="400000"/>
            </a:ln>
            <a:effectLst/>
          </p:spPr>
          <p:txBody>
            <a:bodyPr wrap="square" lIns="19050" tIns="19050" rIns="19050" bIns="19050" numCol="1" anchor="ctr">
              <a:noAutofit/>
            </a:bodyP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86" name="Shape 1072"/>
            <p:cNvSpPr/>
            <p:nvPr/>
          </p:nvSpPr>
          <p:spPr>
            <a:xfrm>
              <a:off x="0" y="20320"/>
              <a:ext cx="460718" cy="538507"/>
            </a:xfrm>
            <a:custGeom>
              <a:avLst/>
              <a:gdLst/>
              <a:ahLst/>
              <a:cxnLst>
                <a:cxn ang="0">
                  <a:pos x="wd2" y="hd2"/>
                </a:cxn>
                <a:cxn ang="5400000">
                  <a:pos x="wd2" y="hd2"/>
                </a:cxn>
                <a:cxn ang="10800000">
                  <a:pos x="wd2" y="hd2"/>
                </a:cxn>
                <a:cxn ang="16200000">
                  <a:pos x="wd2" y="hd2"/>
                </a:cxn>
              </a:cxnLst>
              <a:rect l="0" t="0" r="r" b="b"/>
              <a:pathLst>
                <a:path w="21600" h="21600" extrusionOk="0">
                  <a:moveTo>
                    <a:pt x="13337" y="12634"/>
                  </a:moveTo>
                  <a:cubicBezTo>
                    <a:pt x="13337" y="10841"/>
                    <a:pt x="11628" y="10189"/>
                    <a:pt x="10479" y="10189"/>
                  </a:cubicBezTo>
                  <a:lnTo>
                    <a:pt x="5471" y="10189"/>
                  </a:lnTo>
                  <a:cubicBezTo>
                    <a:pt x="4703" y="10189"/>
                    <a:pt x="4529" y="9740"/>
                    <a:pt x="4518" y="9374"/>
                  </a:cubicBezTo>
                  <a:cubicBezTo>
                    <a:pt x="4518" y="8612"/>
                    <a:pt x="5234" y="8476"/>
                    <a:pt x="5471" y="8455"/>
                  </a:cubicBezTo>
                  <a:lnTo>
                    <a:pt x="21600" y="9612"/>
                  </a:lnTo>
                  <a:cubicBezTo>
                    <a:pt x="20446" y="8654"/>
                    <a:pt x="19457" y="7134"/>
                    <a:pt x="18879" y="5288"/>
                  </a:cubicBezTo>
                  <a:cubicBezTo>
                    <a:pt x="18238" y="3241"/>
                    <a:pt x="18267" y="1350"/>
                    <a:pt x="18848" y="0"/>
                  </a:cubicBezTo>
                  <a:cubicBezTo>
                    <a:pt x="18706" y="90"/>
                    <a:pt x="6394" y="5550"/>
                    <a:pt x="6243" y="5618"/>
                  </a:cubicBezTo>
                  <a:cubicBezTo>
                    <a:pt x="3542" y="6851"/>
                    <a:pt x="2613" y="7616"/>
                    <a:pt x="2613" y="9374"/>
                  </a:cubicBezTo>
                  <a:cubicBezTo>
                    <a:pt x="2613" y="10357"/>
                    <a:pt x="3375" y="11819"/>
                    <a:pt x="5471" y="11819"/>
                  </a:cubicBezTo>
                  <a:lnTo>
                    <a:pt x="10468" y="11819"/>
                  </a:lnTo>
                  <a:cubicBezTo>
                    <a:pt x="10909" y="11829"/>
                    <a:pt x="11433" y="11978"/>
                    <a:pt x="11433" y="12634"/>
                  </a:cubicBezTo>
                  <a:lnTo>
                    <a:pt x="11433" y="14264"/>
                  </a:lnTo>
                  <a:lnTo>
                    <a:pt x="0" y="14264"/>
                  </a:lnTo>
                  <a:lnTo>
                    <a:pt x="0" y="21600"/>
                  </a:lnTo>
                  <a:lnTo>
                    <a:pt x="17149" y="21600"/>
                  </a:lnTo>
                  <a:lnTo>
                    <a:pt x="17149" y="14264"/>
                  </a:lnTo>
                  <a:lnTo>
                    <a:pt x="13338" y="14264"/>
                  </a:lnTo>
                  <a:lnTo>
                    <a:pt x="13338" y="12634"/>
                  </a:lnTo>
                  <a:close/>
                </a:path>
              </a:pathLst>
            </a:custGeom>
            <a:solidFill>
              <a:srgbClr val="FFFFFF"/>
            </a:solidFill>
            <a:ln w="12700" cap="flat">
              <a:noFill/>
              <a:miter lim="400000"/>
            </a:ln>
            <a:effectLst/>
          </p:spPr>
          <p:txBody>
            <a:bodyPr wrap="square" lIns="19050" tIns="19050" rIns="19050" bIns="19050" numCol="1" anchor="ctr">
              <a:noAutofit/>
            </a:bodyP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grpSp>
      <p:sp>
        <p:nvSpPr>
          <p:cNvPr id="87" name="Shape 1074"/>
          <p:cNvSpPr/>
          <p:nvPr/>
        </p:nvSpPr>
        <p:spPr>
          <a:xfrm>
            <a:off x="5723704" y="3163330"/>
            <a:ext cx="299035" cy="299034"/>
          </a:xfrm>
          <a:custGeom>
            <a:avLst/>
            <a:gdLst/>
            <a:ahLst/>
            <a:cxnLst>
              <a:cxn ang="0">
                <a:pos x="wd2" y="hd2"/>
              </a:cxn>
              <a:cxn ang="5400000">
                <a:pos x="wd2" y="hd2"/>
              </a:cxn>
              <a:cxn ang="10800000">
                <a:pos x="wd2" y="hd2"/>
              </a:cxn>
              <a:cxn ang="16200000">
                <a:pos x="wd2" y="hd2"/>
              </a:cxn>
            </a:cxnLst>
            <a:rect l="0" t="0" r="r" b="b"/>
            <a:pathLst>
              <a:path w="20991" h="21369" extrusionOk="0">
                <a:moveTo>
                  <a:pt x="19273" y="5193"/>
                </a:moveTo>
                <a:lnTo>
                  <a:pt x="15891" y="1750"/>
                </a:lnTo>
                <a:lnTo>
                  <a:pt x="11125" y="6601"/>
                </a:lnTo>
                <a:lnTo>
                  <a:pt x="14508" y="10044"/>
                </a:lnTo>
                <a:lnTo>
                  <a:pt x="19273" y="5193"/>
                </a:lnTo>
                <a:close/>
                <a:moveTo>
                  <a:pt x="20291" y="713"/>
                </a:moveTo>
                <a:cubicBezTo>
                  <a:pt x="19371" y="-222"/>
                  <a:pt x="17893" y="-231"/>
                  <a:pt x="16955" y="675"/>
                </a:cubicBezTo>
                <a:lnTo>
                  <a:pt x="20329" y="4109"/>
                </a:lnTo>
                <a:cubicBezTo>
                  <a:pt x="21220" y="3156"/>
                  <a:pt x="21211" y="1650"/>
                  <a:pt x="20291" y="713"/>
                </a:cubicBezTo>
                <a:moveTo>
                  <a:pt x="2444" y="15439"/>
                </a:moveTo>
                <a:lnTo>
                  <a:pt x="5825" y="18882"/>
                </a:lnTo>
                <a:lnTo>
                  <a:pt x="9866" y="14768"/>
                </a:lnTo>
                <a:lnTo>
                  <a:pt x="6485" y="11325"/>
                </a:lnTo>
                <a:lnTo>
                  <a:pt x="2444" y="15439"/>
                </a:lnTo>
                <a:close/>
                <a:moveTo>
                  <a:pt x="0" y="21369"/>
                </a:moveTo>
                <a:lnTo>
                  <a:pt x="4525" y="19717"/>
                </a:lnTo>
                <a:lnTo>
                  <a:pt x="1624" y="16764"/>
                </a:lnTo>
                <a:lnTo>
                  <a:pt x="0" y="21369"/>
                </a:lnTo>
                <a:close/>
                <a:moveTo>
                  <a:pt x="16650" y="12520"/>
                </a:moveTo>
                <a:cubicBezTo>
                  <a:pt x="16126" y="12520"/>
                  <a:pt x="15600" y="12617"/>
                  <a:pt x="15104" y="12809"/>
                </a:cubicBezTo>
                <a:lnTo>
                  <a:pt x="8409" y="5994"/>
                </a:lnTo>
                <a:cubicBezTo>
                  <a:pt x="8998" y="4415"/>
                  <a:pt x="8669" y="2565"/>
                  <a:pt x="7422" y="1294"/>
                </a:cubicBezTo>
                <a:cubicBezTo>
                  <a:pt x="6573" y="431"/>
                  <a:pt x="5462" y="0"/>
                  <a:pt x="4352" y="0"/>
                </a:cubicBezTo>
                <a:lnTo>
                  <a:pt x="4346" y="0"/>
                </a:lnTo>
                <a:cubicBezTo>
                  <a:pt x="3822" y="0"/>
                  <a:pt x="3299" y="98"/>
                  <a:pt x="2803" y="289"/>
                </a:cubicBezTo>
                <a:lnTo>
                  <a:pt x="5534" y="3067"/>
                </a:lnTo>
                <a:lnTo>
                  <a:pt x="5268" y="5364"/>
                </a:lnTo>
                <a:lnTo>
                  <a:pt x="3013" y="5633"/>
                </a:lnTo>
                <a:lnTo>
                  <a:pt x="283" y="2854"/>
                </a:lnTo>
                <a:cubicBezTo>
                  <a:pt x="-304" y="4433"/>
                  <a:pt x="24" y="6283"/>
                  <a:pt x="1273" y="7555"/>
                </a:cubicBezTo>
                <a:cubicBezTo>
                  <a:pt x="2120" y="8418"/>
                  <a:pt x="3231" y="8849"/>
                  <a:pt x="4342" y="8849"/>
                </a:cubicBezTo>
                <a:cubicBezTo>
                  <a:pt x="4866" y="8849"/>
                  <a:pt x="5474" y="8753"/>
                  <a:pt x="5970" y="8562"/>
                </a:cubicBezTo>
                <a:lnTo>
                  <a:pt x="12745" y="15375"/>
                </a:lnTo>
                <a:lnTo>
                  <a:pt x="12745" y="15376"/>
                </a:lnTo>
                <a:cubicBezTo>
                  <a:pt x="11995" y="16954"/>
                  <a:pt x="12404" y="18803"/>
                  <a:pt x="13652" y="20075"/>
                </a:cubicBezTo>
                <a:cubicBezTo>
                  <a:pt x="14500" y="20938"/>
                  <a:pt x="15572" y="21369"/>
                  <a:pt x="16682" y="21369"/>
                </a:cubicBezTo>
                <a:cubicBezTo>
                  <a:pt x="17207" y="21369"/>
                  <a:pt x="17711" y="21274"/>
                  <a:pt x="18209" y="21082"/>
                </a:cubicBezTo>
                <a:lnTo>
                  <a:pt x="15470" y="18303"/>
                </a:lnTo>
                <a:lnTo>
                  <a:pt x="15728" y="16006"/>
                </a:lnTo>
                <a:lnTo>
                  <a:pt x="17982" y="15737"/>
                </a:lnTo>
                <a:lnTo>
                  <a:pt x="20709" y="18514"/>
                </a:lnTo>
                <a:cubicBezTo>
                  <a:pt x="21296" y="16937"/>
                  <a:pt x="20970" y="15086"/>
                  <a:pt x="19721" y="13815"/>
                </a:cubicBezTo>
                <a:cubicBezTo>
                  <a:pt x="18872" y="12952"/>
                  <a:pt x="17761" y="12520"/>
                  <a:pt x="16650" y="12520"/>
                </a:cubicBezTo>
              </a:path>
            </a:pathLst>
          </a:custGeom>
          <a:solidFill>
            <a:srgbClr val="FFFFFF"/>
          </a:solidFill>
          <a:ln w="12700">
            <a:miter lim="400000"/>
          </a:ln>
        </p:spPr>
        <p:txBody>
          <a:bodyPr lIns="19050" tIns="19050" rIns="19050" bIns="19050" anchor="ct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88" name="Shape 1075"/>
          <p:cNvSpPr/>
          <p:nvPr/>
        </p:nvSpPr>
        <p:spPr>
          <a:xfrm>
            <a:off x="7899639" y="3178713"/>
            <a:ext cx="299025" cy="299034"/>
          </a:xfrm>
          <a:custGeom>
            <a:avLst/>
            <a:gdLst/>
            <a:ahLst/>
            <a:cxnLst>
              <a:cxn ang="0">
                <a:pos x="wd2" y="hd2"/>
              </a:cxn>
              <a:cxn ang="5400000">
                <a:pos x="wd2" y="hd2"/>
              </a:cxn>
              <a:cxn ang="10800000">
                <a:pos x="wd2" y="hd2"/>
              </a:cxn>
              <a:cxn ang="16200000">
                <a:pos x="wd2" y="hd2"/>
              </a:cxn>
            </a:cxnLst>
            <a:rect l="0" t="0" r="r" b="b"/>
            <a:pathLst>
              <a:path w="21336" h="21600" extrusionOk="0">
                <a:moveTo>
                  <a:pt x="6933" y="3706"/>
                </a:moveTo>
                <a:lnTo>
                  <a:pt x="8224" y="5014"/>
                </a:lnTo>
                <a:lnTo>
                  <a:pt x="1291" y="12032"/>
                </a:lnTo>
                <a:lnTo>
                  <a:pt x="0" y="10725"/>
                </a:lnTo>
                <a:lnTo>
                  <a:pt x="6933" y="3706"/>
                </a:lnTo>
                <a:close/>
                <a:moveTo>
                  <a:pt x="15845" y="12728"/>
                </a:moveTo>
                <a:lnTo>
                  <a:pt x="8911" y="19746"/>
                </a:lnTo>
                <a:lnTo>
                  <a:pt x="7545" y="18363"/>
                </a:lnTo>
                <a:lnTo>
                  <a:pt x="14478" y="11345"/>
                </a:lnTo>
                <a:lnTo>
                  <a:pt x="15845" y="12728"/>
                </a:lnTo>
                <a:close/>
                <a:moveTo>
                  <a:pt x="7006" y="17818"/>
                </a:moveTo>
                <a:lnTo>
                  <a:pt x="5640" y="16435"/>
                </a:lnTo>
                <a:lnTo>
                  <a:pt x="12573" y="9416"/>
                </a:lnTo>
                <a:lnTo>
                  <a:pt x="13939" y="10799"/>
                </a:lnTo>
                <a:lnTo>
                  <a:pt x="7006" y="17818"/>
                </a:lnTo>
                <a:close/>
                <a:moveTo>
                  <a:pt x="5101" y="15889"/>
                </a:moveTo>
                <a:lnTo>
                  <a:pt x="3735" y="14506"/>
                </a:lnTo>
                <a:lnTo>
                  <a:pt x="10668" y="7487"/>
                </a:lnTo>
                <a:lnTo>
                  <a:pt x="12034" y="8871"/>
                </a:lnTo>
                <a:lnTo>
                  <a:pt x="5101" y="15889"/>
                </a:lnTo>
                <a:close/>
                <a:moveTo>
                  <a:pt x="3196" y="13961"/>
                </a:moveTo>
                <a:lnTo>
                  <a:pt x="1830" y="12577"/>
                </a:lnTo>
                <a:lnTo>
                  <a:pt x="8763" y="5559"/>
                </a:lnTo>
                <a:lnTo>
                  <a:pt x="10129" y="6942"/>
                </a:lnTo>
                <a:lnTo>
                  <a:pt x="3196" y="13961"/>
                </a:lnTo>
                <a:close/>
                <a:moveTo>
                  <a:pt x="10742" y="21600"/>
                </a:moveTo>
                <a:lnTo>
                  <a:pt x="9450" y="20292"/>
                </a:lnTo>
                <a:lnTo>
                  <a:pt x="16384" y="13273"/>
                </a:lnTo>
                <a:lnTo>
                  <a:pt x="17676" y="14580"/>
                </a:lnTo>
                <a:lnTo>
                  <a:pt x="10742" y="21600"/>
                </a:lnTo>
                <a:close/>
                <a:moveTo>
                  <a:pt x="18214" y="14035"/>
                </a:moveTo>
                <a:lnTo>
                  <a:pt x="7472" y="3161"/>
                </a:lnTo>
                <a:lnTo>
                  <a:pt x="9974" y="628"/>
                </a:lnTo>
                <a:lnTo>
                  <a:pt x="13811" y="4511"/>
                </a:lnTo>
                <a:lnTo>
                  <a:pt x="17647" y="628"/>
                </a:lnTo>
                <a:cubicBezTo>
                  <a:pt x="18044" y="226"/>
                  <a:pt x="18615" y="0"/>
                  <a:pt x="19197" y="0"/>
                </a:cubicBezTo>
                <a:cubicBezTo>
                  <a:pt x="19739" y="0"/>
                  <a:pt x="20289" y="196"/>
                  <a:pt x="20715" y="628"/>
                </a:cubicBezTo>
                <a:cubicBezTo>
                  <a:pt x="21600" y="1523"/>
                  <a:pt x="21483" y="2958"/>
                  <a:pt x="20715" y="3734"/>
                </a:cubicBezTo>
                <a:lnTo>
                  <a:pt x="16879" y="7619"/>
                </a:lnTo>
                <a:lnTo>
                  <a:pt x="20715" y="11502"/>
                </a:lnTo>
                <a:lnTo>
                  <a:pt x="18214" y="14035"/>
                </a:lnTo>
                <a:close/>
              </a:path>
            </a:pathLst>
          </a:custGeom>
          <a:solidFill>
            <a:srgbClr val="FFFFFF"/>
          </a:solidFill>
          <a:ln w="12700">
            <a:miter lim="400000"/>
          </a:ln>
        </p:spPr>
        <p:txBody>
          <a:bodyPr lIns="19050" tIns="19050" rIns="19050" bIns="19050" anchor="ct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89" name="Shape 1076"/>
          <p:cNvSpPr/>
          <p:nvPr/>
        </p:nvSpPr>
        <p:spPr>
          <a:xfrm>
            <a:off x="10056930" y="3178712"/>
            <a:ext cx="299034" cy="299034"/>
          </a:xfrm>
          <a:custGeom>
            <a:avLst/>
            <a:gdLst/>
            <a:ahLst/>
            <a:cxnLst>
              <a:cxn ang="0">
                <a:pos x="wd2" y="hd2"/>
              </a:cxn>
              <a:cxn ang="5400000">
                <a:pos x="wd2" y="hd2"/>
              </a:cxn>
              <a:cxn ang="10800000">
                <a:pos x="wd2" y="hd2"/>
              </a:cxn>
              <a:cxn ang="16200000">
                <a:pos x="wd2" y="hd2"/>
              </a:cxn>
            </a:cxnLst>
            <a:rect l="0" t="0" r="r" b="b"/>
            <a:pathLst>
              <a:path w="21600" h="21600" extrusionOk="0">
                <a:moveTo>
                  <a:pt x="5400" y="12344"/>
                </a:moveTo>
                <a:lnTo>
                  <a:pt x="9257" y="16201"/>
                </a:lnTo>
                <a:lnTo>
                  <a:pt x="16200" y="9258"/>
                </a:lnTo>
                <a:lnTo>
                  <a:pt x="12343" y="5401"/>
                </a:lnTo>
                <a:lnTo>
                  <a:pt x="5400" y="12344"/>
                </a:lnTo>
                <a:close/>
                <a:moveTo>
                  <a:pt x="21600" y="8486"/>
                </a:moveTo>
                <a:lnTo>
                  <a:pt x="18921" y="5807"/>
                </a:lnTo>
                <a:cubicBezTo>
                  <a:pt x="18407" y="6206"/>
                  <a:pt x="17015" y="6252"/>
                  <a:pt x="16181" y="5419"/>
                </a:cubicBezTo>
                <a:cubicBezTo>
                  <a:pt x="15351" y="4588"/>
                  <a:pt x="15394" y="3194"/>
                  <a:pt x="15793" y="2680"/>
                </a:cubicBezTo>
                <a:lnTo>
                  <a:pt x="13114" y="0"/>
                </a:lnTo>
                <a:lnTo>
                  <a:pt x="0" y="13114"/>
                </a:lnTo>
                <a:lnTo>
                  <a:pt x="2684" y="15798"/>
                </a:lnTo>
                <a:cubicBezTo>
                  <a:pt x="3221" y="15418"/>
                  <a:pt x="4578" y="15388"/>
                  <a:pt x="5395" y="16207"/>
                </a:cubicBezTo>
                <a:cubicBezTo>
                  <a:pt x="6211" y="17023"/>
                  <a:pt x="6182" y="18379"/>
                  <a:pt x="5802" y="18916"/>
                </a:cubicBezTo>
                <a:lnTo>
                  <a:pt x="8486" y="21600"/>
                </a:lnTo>
                <a:lnTo>
                  <a:pt x="21600" y="8486"/>
                </a:lnTo>
                <a:close/>
                <a:moveTo>
                  <a:pt x="9257" y="17744"/>
                </a:moveTo>
                <a:lnTo>
                  <a:pt x="3857" y="12344"/>
                </a:lnTo>
                <a:lnTo>
                  <a:pt x="12343" y="3858"/>
                </a:lnTo>
                <a:lnTo>
                  <a:pt x="17743" y="9258"/>
                </a:lnTo>
                <a:lnTo>
                  <a:pt x="9257" y="17744"/>
                </a:lnTo>
                <a:close/>
              </a:path>
            </a:pathLst>
          </a:custGeom>
          <a:solidFill>
            <a:srgbClr val="FFFFFF"/>
          </a:solidFill>
          <a:ln w="12700">
            <a:miter lim="400000"/>
          </a:ln>
        </p:spPr>
        <p:txBody>
          <a:bodyPr lIns="19050" tIns="19050" rIns="19050" bIns="19050" anchor="ctr"/>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微软雅黑" panose="020B0503020204020204" pitchFamily="34" charset="-122"/>
              <a:ea typeface="微软雅黑" panose="020B0503020204020204" pitchFamily="34" charset="-122"/>
            </a:endParaRPr>
          </a:p>
        </p:txBody>
      </p:sp>
      <p:sp>
        <p:nvSpPr>
          <p:cNvPr id="90" name="TextBox 39"/>
          <p:cNvSpPr txBox="1"/>
          <p:nvPr/>
        </p:nvSpPr>
        <p:spPr>
          <a:xfrm>
            <a:off x="533450" y="4010187"/>
            <a:ext cx="1992353" cy="1861185"/>
          </a:xfrm>
          <a:prstGeom prst="rect">
            <a:avLst/>
          </a:prstGeom>
          <a:noFill/>
        </p:spPr>
        <p:txBody>
          <a:bodyPr wrap="square" rtlCol="0">
            <a:spAutoFit/>
          </a:bodyPr>
          <a:p>
            <a:pPr lvl="0" algn="just" defTabSz="1375410">
              <a:lnSpc>
                <a:spcPct val="120000"/>
              </a:lnSpc>
              <a:spcBef>
                <a:spcPts val="535"/>
              </a:spcBef>
              <a:defRPr/>
            </a:pPr>
            <a:r>
              <a:rPr lang="zh-CN" altLang="en-US" sz="1200" kern="0" dirty="0">
                <a:solidFill>
                  <a:schemeClr val="bg1"/>
                </a:solidFill>
                <a:latin typeface="微软雅黑" panose="020B0503020204020204" pitchFamily="34" charset="-122"/>
                <a:ea typeface="微软雅黑" panose="020B0503020204020204" pitchFamily="34" charset="-122"/>
              </a:rPr>
              <a:t>主要评估政策设立是否具有现实需求，与国家法律法规、国民经济和社会发展规划、行业规划等是否相符，与政策主体部门职能是否相符，与其他政策是否交叉重叠，是否经过充分调研论证</a:t>
            </a:r>
            <a:r>
              <a:rPr lang="zh-CN" altLang="en-US" sz="1200" kern="0" dirty="0">
                <a:solidFill>
                  <a:schemeClr val="bg1"/>
                </a:solidFill>
                <a:latin typeface="微软雅黑" panose="020B0503020204020204" pitchFamily="34" charset="-122"/>
                <a:ea typeface="微软雅黑" panose="020B0503020204020204" pitchFamily="34" charset="-122"/>
              </a:rPr>
              <a:t>等。</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91" name="TextBox 39"/>
          <p:cNvSpPr txBox="1"/>
          <p:nvPr/>
        </p:nvSpPr>
        <p:spPr>
          <a:xfrm>
            <a:off x="2700195" y="4010187"/>
            <a:ext cx="1992353" cy="1861185"/>
          </a:xfrm>
          <a:prstGeom prst="rect">
            <a:avLst/>
          </a:prstGeom>
          <a:noFill/>
        </p:spPr>
        <p:txBody>
          <a:bodyPr wrap="square" rtlCol="0">
            <a:spAutoFit/>
          </a:bodyPr>
          <a:p>
            <a:pPr lvl="0" algn="just" defTabSz="1375410">
              <a:lnSpc>
                <a:spcPct val="120000"/>
              </a:lnSpc>
              <a:spcBef>
                <a:spcPts val="535"/>
              </a:spcBef>
              <a:defRPr/>
            </a:pPr>
            <a:r>
              <a:rPr lang="zh-CN" altLang="en-US" sz="1200" kern="0" dirty="0">
                <a:solidFill>
                  <a:schemeClr val="bg1"/>
                </a:solidFill>
                <a:latin typeface="微软雅黑" panose="020B0503020204020204" pitchFamily="34" charset="-122"/>
                <a:ea typeface="微软雅黑" panose="020B0503020204020204" pitchFamily="34" charset="-122"/>
              </a:rPr>
              <a:t>主要评估政策是否有明确的受益范围或对象，是否具有公共属性，绩效目标是否清晰明确，绩效指标是否细化量化、是否分解落实到具体任务，绩效目标和指标是否合理可行，预期绩效是否显著等。</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92" name="TextBox 39"/>
          <p:cNvSpPr txBox="1"/>
          <p:nvPr/>
        </p:nvSpPr>
        <p:spPr>
          <a:xfrm>
            <a:off x="4866940" y="4010187"/>
            <a:ext cx="1992353" cy="1196975"/>
          </a:xfrm>
          <a:prstGeom prst="rect">
            <a:avLst/>
          </a:prstGeom>
          <a:noFill/>
        </p:spPr>
        <p:txBody>
          <a:bodyPr wrap="square" rtlCol="0">
            <a:spAutoFit/>
          </a:bodyPr>
          <a:p>
            <a:pPr lvl="0" algn="just" defTabSz="1375410">
              <a:lnSpc>
                <a:spcPct val="120000"/>
              </a:lnSpc>
              <a:spcBef>
                <a:spcPts val="535"/>
              </a:spcBef>
              <a:buClrTx/>
              <a:buSzTx/>
              <a:buFontTx/>
              <a:defRPr/>
            </a:pPr>
            <a:r>
              <a:rPr lang="zh-CN" altLang="en-US" sz="1200" kern="0" dirty="0">
                <a:solidFill>
                  <a:schemeClr val="bg1"/>
                </a:solidFill>
                <a:latin typeface="微软雅黑" panose="020B0503020204020204" pitchFamily="34" charset="-122"/>
                <a:ea typeface="微软雅黑" panose="020B0503020204020204" pitchFamily="34" charset="-122"/>
              </a:rPr>
              <a:t>主要评估政策是否属于财政支持范围，财权与事权是否匹配，支持方式是否合理，资金分配依据和投入产出比是否合理等。</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93" name="TextBox 39"/>
          <p:cNvSpPr txBox="1"/>
          <p:nvPr/>
        </p:nvSpPr>
        <p:spPr>
          <a:xfrm>
            <a:off x="7033685" y="4010187"/>
            <a:ext cx="1992353" cy="1418590"/>
          </a:xfrm>
          <a:prstGeom prst="rect">
            <a:avLst/>
          </a:prstGeom>
          <a:noFill/>
        </p:spPr>
        <p:txBody>
          <a:bodyPr wrap="square" rtlCol="0">
            <a:spAutoFit/>
          </a:bodyPr>
          <a:p>
            <a:pPr lvl="0" algn="just" defTabSz="1375410">
              <a:lnSpc>
                <a:spcPct val="120000"/>
              </a:lnSpc>
              <a:spcBef>
                <a:spcPts val="535"/>
              </a:spcBef>
              <a:buClrTx/>
              <a:buSzTx/>
              <a:buFontTx/>
              <a:defRPr/>
            </a:pPr>
            <a:r>
              <a:rPr lang="zh-CN" altLang="en-US" sz="1200" kern="0" dirty="0">
                <a:solidFill>
                  <a:schemeClr val="bg1"/>
                </a:solidFill>
                <a:latin typeface="微软雅黑" panose="020B0503020204020204" pitchFamily="34" charset="-122"/>
                <a:ea typeface="微软雅黑" panose="020B0503020204020204" pitchFamily="34" charset="-122"/>
              </a:rPr>
              <a:t>主要评估政策组织架构、运行机制、技术路线选择、计划进度安排等是否能保障政策有效落实，风险分析是否全面深入、应对措施是否有效等。</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94" name="TextBox 39"/>
          <p:cNvSpPr txBox="1"/>
          <p:nvPr/>
        </p:nvSpPr>
        <p:spPr>
          <a:xfrm>
            <a:off x="9200429" y="4010187"/>
            <a:ext cx="2008799" cy="1418590"/>
          </a:xfrm>
          <a:prstGeom prst="rect">
            <a:avLst/>
          </a:prstGeom>
          <a:noFill/>
        </p:spPr>
        <p:txBody>
          <a:bodyPr wrap="square" rtlCol="0">
            <a:spAutoFit/>
          </a:bodyPr>
          <a:p>
            <a:pPr lvl="0" algn="just" defTabSz="1375410">
              <a:lnSpc>
                <a:spcPct val="120000"/>
              </a:lnSpc>
              <a:spcBef>
                <a:spcPts val="535"/>
              </a:spcBef>
              <a:buClrTx/>
              <a:buSzTx/>
              <a:buFontTx/>
              <a:defRPr/>
            </a:pPr>
            <a:r>
              <a:rPr lang="zh-CN" altLang="en-US" sz="1200" kern="0" dirty="0">
                <a:solidFill>
                  <a:schemeClr val="bg1"/>
                </a:solidFill>
                <a:latin typeface="微软雅黑" panose="020B0503020204020204" pitchFamily="34" charset="-122"/>
                <a:ea typeface="微软雅黑" panose="020B0503020204020204" pitchFamily="34" charset="-122"/>
              </a:rPr>
              <a:t>主要评估政策实施是否有可持续的组织保障环境，是否考虑了政策后续执行的相关风险，政策实施是否具备可持续的人员、资金、技术等条件和能力。</a:t>
            </a:r>
            <a:endParaRPr lang="zh-CN" altLang="en-US" sz="1200" kern="0" dirty="0">
              <a:solidFill>
                <a:schemeClr val="bg1"/>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533450" y="2013975"/>
            <a:ext cx="2007287" cy="977265"/>
          </a:xfrm>
          <a:prstGeom prst="rect">
            <a:avLst/>
          </a:prstGeom>
          <a:noFill/>
        </p:spPr>
        <p:txBody>
          <a:bodyPr wrap="square" rtlCol="0">
            <a:spAutoFit/>
          </a:bodyPr>
          <a:p>
            <a:pPr algn="ctr">
              <a:lnSpc>
                <a:spcPct val="120000"/>
              </a:lnSpc>
            </a:pPr>
            <a:r>
              <a:rPr lang="zh-CN" altLang="en-US" sz="2400" b="1" dirty="0" smtClean="0">
                <a:solidFill>
                  <a:schemeClr val="bg1"/>
                </a:solidFill>
                <a:latin typeface="微软雅黑" panose="020B0503020204020204" pitchFamily="34" charset="-122"/>
                <a:ea typeface="微软雅黑" panose="020B0503020204020204" pitchFamily="34" charset="-122"/>
              </a:rPr>
              <a:t>政策设立必要性</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2700573" y="2004450"/>
            <a:ext cx="2007287" cy="977265"/>
          </a:xfrm>
          <a:prstGeom prst="rect">
            <a:avLst/>
          </a:prstGeom>
          <a:noFill/>
        </p:spPr>
        <p:txBody>
          <a:bodyPr wrap="square" rtlCol="0">
            <a:spAutoFit/>
          </a:bodyPr>
          <a:p>
            <a:pPr algn="ctr">
              <a:lnSpc>
                <a:spcPct val="120000"/>
              </a:lnSpc>
            </a:pPr>
            <a:r>
              <a:rPr lang="zh-CN" altLang="en-US" sz="2400" b="1" dirty="0" smtClean="0">
                <a:solidFill>
                  <a:schemeClr val="bg1"/>
                </a:solidFill>
                <a:latin typeface="微软雅黑" panose="020B0503020204020204" pitchFamily="34" charset="-122"/>
                <a:ea typeface="微软雅黑" panose="020B0503020204020204" pitchFamily="34" charset="-122"/>
              </a:rPr>
              <a:t>政策目标合理性</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4800386" y="2009530"/>
            <a:ext cx="2007287" cy="977265"/>
          </a:xfrm>
          <a:prstGeom prst="rect">
            <a:avLst/>
          </a:prstGeom>
          <a:noFill/>
        </p:spPr>
        <p:txBody>
          <a:bodyPr wrap="square" rtlCol="0">
            <a:spAutoFit/>
          </a:bodyPr>
          <a:p>
            <a:pPr algn="ctr">
              <a:lnSpc>
                <a:spcPct val="120000"/>
              </a:lnSpc>
            </a:pPr>
            <a:r>
              <a:rPr lang="zh-CN" altLang="en-US" sz="2400" b="1" dirty="0" smtClean="0">
                <a:solidFill>
                  <a:schemeClr val="bg1"/>
                </a:solidFill>
                <a:latin typeface="微软雅黑" panose="020B0503020204020204" pitchFamily="34" charset="-122"/>
                <a:ea typeface="微软雅黑" panose="020B0503020204020204" pitchFamily="34" charset="-122"/>
              </a:rPr>
              <a:t>政策资金合规性</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7055139" y="1998735"/>
            <a:ext cx="2007287" cy="977265"/>
          </a:xfrm>
          <a:prstGeom prst="rect">
            <a:avLst/>
          </a:prstGeom>
          <a:noFill/>
        </p:spPr>
        <p:txBody>
          <a:bodyPr wrap="square" rtlCol="0">
            <a:spAutoFit/>
          </a:bodyPr>
          <a:p>
            <a:pPr algn="ctr">
              <a:lnSpc>
                <a:spcPct val="120000"/>
              </a:lnSpc>
            </a:pPr>
            <a:r>
              <a:rPr lang="zh-CN" altLang="en-US" sz="2400" b="1" dirty="0" smtClean="0">
                <a:solidFill>
                  <a:schemeClr val="bg1"/>
                </a:solidFill>
                <a:latin typeface="微软雅黑" panose="020B0503020204020204" pitchFamily="34" charset="-122"/>
                <a:ea typeface="微软雅黑" panose="020B0503020204020204" pitchFamily="34" charset="-122"/>
              </a:rPr>
              <a:t>政策保障充分性</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9200671" y="2057155"/>
            <a:ext cx="2007287" cy="977265"/>
          </a:xfrm>
          <a:prstGeom prst="rect">
            <a:avLst/>
          </a:prstGeom>
          <a:noFill/>
        </p:spPr>
        <p:txBody>
          <a:bodyPr wrap="square" rtlCol="0">
            <a:spAutoFit/>
          </a:bodyPr>
          <a:p>
            <a:pPr algn="ctr">
              <a:lnSpc>
                <a:spcPct val="120000"/>
              </a:lnSpc>
            </a:pPr>
            <a:r>
              <a:rPr lang="zh-CN" altLang="en-US" sz="2400" b="1" dirty="0" smtClean="0">
                <a:solidFill>
                  <a:schemeClr val="bg1"/>
                </a:solidFill>
                <a:latin typeface="微软雅黑" panose="020B0503020204020204" pitchFamily="34" charset="-122"/>
                <a:ea typeface="微软雅黑" panose="020B0503020204020204" pitchFamily="34" charset="-122"/>
              </a:rPr>
              <a:t>政策的可持续性</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PA_组合 26"/>
          <p:cNvGrpSpPr/>
          <p:nvPr>
            <p:custDataLst>
              <p:tags r:id="rId1"/>
            </p:custDataLst>
          </p:nvPr>
        </p:nvGrpSpPr>
        <p:grpSpPr bwMode="auto">
          <a:xfrm>
            <a:off x="3070870" y="2636912"/>
            <a:ext cx="8791992" cy="854075"/>
            <a:chOff x="5285739" y="4464556"/>
            <a:chExt cx="5324916" cy="854823"/>
          </a:xfrm>
        </p:grpSpPr>
        <p:sp>
          <p:nvSpPr>
            <p:cNvPr id="7" name="矩形 6"/>
            <p:cNvSpPr/>
            <p:nvPr/>
          </p:nvSpPr>
          <p:spPr>
            <a:xfrm>
              <a:off x="5285739" y="4464556"/>
              <a:ext cx="4870978" cy="8548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dirty="0"/>
            </a:p>
          </p:txBody>
        </p:sp>
        <p:sp>
          <p:nvSpPr>
            <p:cNvPr id="18439" name="文本框 7"/>
            <p:cNvSpPr txBox="1">
              <a:spLocks noChangeArrowheads="1"/>
            </p:cNvSpPr>
            <p:nvPr/>
          </p:nvSpPr>
          <p:spPr bwMode="auto">
            <a:xfrm>
              <a:off x="5634635" y="4538024"/>
              <a:ext cx="4976020" cy="707374"/>
            </a:xfrm>
            <a:prstGeom prst="rect">
              <a:avLst/>
            </a:prstGeom>
            <a:noFill/>
            <a:ln w="9525">
              <a:noFill/>
              <a:miter lim="800000"/>
            </a:ln>
          </p:spPr>
          <p:txBody>
            <a:bodyPr wrap="square">
              <a:spAutoFit/>
            </a:bodyPr>
            <a:p>
              <a:pPr algn="l" defTabSz="866775"/>
              <a:r>
                <a:rPr lang="zh-CN" altLang="en-US" sz="4000" b="1" dirty="0">
                  <a:solidFill>
                    <a:srgbClr val="FFFFFF"/>
                  </a:solidFill>
                  <a:ea typeface="微软雅黑" panose="020B0503020204020204" pitchFamily="34" charset="-122"/>
                </a:rPr>
                <a:t>事前绩效评估工作</a:t>
              </a:r>
              <a:r>
                <a:rPr lang="zh-CN" altLang="en-US" sz="4000" b="1" dirty="0">
                  <a:solidFill>
                    <a:srgbClr val="FFFFFF"/>
                  </a:solidFill>
                  <a:ea typeface="微软雅黑" panose="020B0503020204020204" pitchFamily="34" charset="-122"/>
                </a:rPr>
                <a:t>流程</a:t>
              </a:r>
              <a:endParaRPr lang="zh-CN" altLang="en-US" sz="4000" b="1" dirty="0">
                <a:solidFill>
                  <a:srgbClr val="FFFFFF"/>
                </a:solidFill>
                <a:ea typeface="微软雅黑" panose="020B0503020204020204" pitchFamily="34" charset="-122"/>
              </a:endParaRPr>
            </a:p>
          </p:txBody>
        </p:sp>
      </p:grpSp>
      <p:sp>
        <p:nvSpPr>
          <p:cNvPr id="11" name="矩形 10"/>
          <p:cNvSpPr/>
          <p:nvPr/>
        </p:nvSpPr>
        <p:spPr>
          <a:xfrm>
            <a:off x="1" y="4826000"/>
            <a:ext cx="12190413" cy="2032000"/>
          </a:xfrm>
          <a:prstGeom prst="rect">
            <a:avLst/>
          </a:prstGeom>
          <a:blipFill dpi="0" rotWithShape="1">
            <a:blip r:embed="rId2" cstate="print">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8" name="矩形 7"/>
          <p:cNvSpPr/>
          <p:nvPr/>
        </p:nvSpPr>
        <p:spPr>
          <a:xfrm>
            <a:off x="275468" y="1286841"/>
            <a:ext cx="2719070" cy="3476625"/>
          </a:xfrm>
          <a:prstGeom prst="rect">
            <a:avLst/>
          </a:prstGeom>
          <a:noFill/>
        </p:spPr>
        <p:txBody>
          <a:bodyPr wrap="none">
            <a:spAutoFit/>
            <a:scene3d>
              <a:camera prst="orthographicFront"/>
              <a:lightRig rig="threePt" dir="t"/>
            </a:scene3d>
          </a:bodyPr>
          <a:p>
            <a:pPr algn="ctr" fontAlgn="auto">
              <a:spcBef>
                <a:spcPts val="0"/>
              </a:spcBef>
              <a:spcAft>
                <a:spcPts val="0"/>
              </a:spcAft>
              <a:defRPr/>
            </a:pPr>
            <a:r>
              <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rPr>
              <a:t>02</a:t>
            </a:r>
            <a:endPar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1" name="图示 20"/>
          <p:cNvGraphicFramePr/>
          <p:nvPr/>
        </p:nvGraphicFramePr>
        <p:xfrm>
          <a:off x="457200" y="1266190"/>
          <a:ext cx="11419840" cy="212661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22" name="图示 21"/>
          <p:cNvGraphicFramePr/>
          <p:nvPr/>
        </p:nvGraphicFramePr>
        <p:xfrm>
          <a:off x="3048000" y="4495800"/>
          <a:ext cx="5250815" cy="16605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graphicFrame>
        <p:nvGraphicFramePr>
          <p:cNvPr id="42" name="图示 41"/>
          <p:cNvGraphicFramePr/>
          <p:nvPr/>
        </p:nvGraphicFramePr>
        <p:xfrm>
          <a:off x="1524000" y="2952115"/>
          <a:ext cx="8324215" cy="184848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事前绩效评估的开展</a:t>
            </a:r>
            <a:r>
              <a:rPr lang="zh-CN" altLang="en-US" sz="2400" dirty="0">
                <a:latin typeface="微软雅黑" panose="020B0503020204020204" pitchFamily="34" charset="-122"/>
                <a:ea typeface="微软雅黑" panose="020B0503020204020204" pitchFamily="34" charset="-122"/>
                <a:sym typeface="+mn-ea"/>
              </a:rPr>
              <a:t>时点</a:t>
            </a:r>
            <a:endParaRPr lang="zh-CN" altLang="en-US" sz="2400" dirty="0">
              <a:latin typeface="微软雅黑" panose="020B0503020204020204" pitchFamily="34" charset="-122"/>
              <a:ea typeface="微软雅黑" panose="020B0503020204020204" pitchFamily="34" charset="-122"/>
              <a:sym typeface="+mn-ea"/>
            </a:endParaRPr>
          </a:p>
        </p:txBody>
      </p:sp>
      <p:sp>
        <p:nvSpPr>
          <p:cNvPr id="21" name="Freeform 21"/>
          <p:cNvSpPr>
            <a:spLocks noEditPoints="1"/>
          </p:cNvSpPr>
          <p:nvPr/>
        </p:nvSpPr>
        <p:spPr bwMode="auto">
          <a:xfrm>
            <a:off x="1066483" y="2361884"/>
            <a:ext cx="1055688" cy="1036638"/>
          </a:xfrm>
          <a:custGeom>
            <a:avLst/>
            <a:gdLst>
              <a:gd name="T0" fmla="*/ 297 w 593"/>
              <a:gd name="T1" fmla="*/ 0 h 582"/>
              <a:gd name="T2" fmla="*/ 593 w 593"/>
              <a:gd name="T3" fmla="*/ 291 h 582"/>
              <a:gd name="T4" fmla="*/ 297 w 593"/>
              <a:gd name="T5" fmla="*/ 582 h 582"/>
              <a:gd name="T6" fmla="*/ 0 w 593"/>
              <a:gd name="T7" fmla="*/ 291 h 582"/>
              <a:gd name="T8" fmla="*/ 297 w 593"/>
              <a:gd name="T9" fmla="*/ 0 h 582"/>
              <a:gd name="T10" fmla="*/ 328 w 593"/>
              <a:gd name="T11" fmla="*/ 309 h 582"/>
              <a:gd name="T12" fmla="*/ 291 w 593"/>
              <a:gd name="T13" fmla="*/ 327 h 582"/>
              <a:gd name="T14" fmla="*/ 262 w 593"/>
              <a:gd name="T15" fmla="*/ 285 h 582"/>
              <a:gd name="T16" fmla="*/ 304 w 593"/>
              <a:gd name="T17" fmla="*/ 255 h 582"/>
              <a:gd name="T18" fmla="*/ 313 w 593"/>
              <a:gd name="T19" fmla="*/ 259 h 582"/>
              <a:gd name="T20" fmla="*/ 316 w 593"/>
              <a:gd name="T21" fmla="*/ 258 h 582"/>
              <a:gd name="T22" fmla="*/ 423 w 593"/>
              <a:gd name="T23" fmla="*/ 158 h 582"/>
              <a:gd name="T24" fmla="*/ 439 w 593"/>
              <a:gd name="T25" fmla="*/ 174 h 582"/>
              <a:gd name="T26" fmla="*/ 331 w 593"/>
              <a:gd name="T27" fmla="*/ 275 h 582"/>
              <a:gd name="T28" fmla="*/ 331 w 593"/>
              <a:gd name="T29" fmla="*/ 278 h 582"/>
              <a:gd name="T30" fmla="*/ 333 w 593"/>
              <a:gd name="T31" fmla="*/ 286 h 582"/>
              <a:gd name="T32" fmla="*/ 334 w 593"/>
              <a:gd name="T33" fmla="*/ 287 h 582"/>
              <a:gd name="T34" fmla="*/ 428 w 593"/>
              <a:gd name="T35" fmla="*/ 304 h 582"/>
              <a:gd name="T36" fmla="*/ 424 w 593"/>
              <a:gd name="T37" fmla="*/ 325 h 582"/>
              <a:gd name="T38" fmla="*/ 331 w 593"/>
              <a:gd name="T39" fmla="*/ 308 h 582"/>
              <a:gd name="T40" fmla="*/ 328 w 593"/>
              <a:gd name="T41" fmla="*/ 309 h 582"/>
              <a:gd name="T42" fmla="*/ 294 w 593"/>
              <a:gd name="T43" fmla="*/ 309 h 582"/>
              <a:gd name="T44" fmla="*/ 300 w 593"/>
              <a:gd name="T45" fmla="*/ 273 h 582"/>
              <a:gd name="T46" fmla="*/ 294 w 593"/>
              <a:gd name="T47" fmla="*/ 309 h 582"/>
              <a:gd name="T48" fmla="*/ 297 w 593"/>
              <a:gd name="T49" fmla="*/ 39 h 582"/>
              <a:gd name="T50" fmla="*/ 554 w 593"/>
              <a:gd name="T51" fmla="*/ 291 h 582"/>
              <a:gd name="T52" fmla="*/ 297 w 593"/>
              <a:gd name="T53" fmla="*/ 544 h 582"/>
              <a:gd name="T54" fmla="*/ 40 w 593"/>
              <a:gd name="T55" fmla="*/ 291 h 582"/>
              <a:gd name="T56" fmla="*/ 297 w 593"/>
              <a:gd name="T57" fmla="*/ 39 h 582"/>
              <a:gd name="T58" fmla="*/ 297 w 593"/>
              <a:gd name="T59" fmla="*/ 451 h 582"/>
              <a:gd name="T60" fmla="*/ 326 w 593"/>
              <a:gd name="T61" fmla="*/ 479 h 582"/>
              <a:gd name="T62" fmla="*/ 297 w 593"/>
              <a:gd name="T63" fmla="*/ 508 h 582"/>
              <a:gd name="T64" fmla="*/ 268 w 593"/>
              <a:gd name="T65" fmla="*/ 479 h 582"/>
              <a:gd name="T66" fmla="*/ 297 w 593"/>
              <a:gd name="T67" fmla="*/ 451 h 582"/>
              <a:gd name="T68" fmla="*/ 297 w 593"/>
              <a:gd name="T69" fmla="*/ 74 h 582"/>
              <a:gd name="T70" fmla="*/ 337 w 593"/>
              <a:gd name="T71" fmla="*/ 114 h 582"/>
              <a:gd name="T72" fmla="*/ 297 w 593"/>
              <a:gd name="T73" fmla="*/ 154 h 582"/>
              <a:gd name="T74" fmla="*/ 256 w 593"/>
              <a:gd name="T75" fmla="*/ 114 h 582"/>
              <a:gd name="T76" fmla="*/ 297 w 593"/>
              <a:gd name="T77" fmla="*/ 74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3" h="582">
                <a:moveTo>
                  <a:pt x="297" y="0"/>
                </a:moveTo>
                <a:cubicBezTo>
                  <a:pt x="461" y="0"/>
                  <a:pt x="593" y="130"/>
                  <a:pt x="593" y="291"/>
                </a:cubicBezTo>
                <a:cubicBezTo>
                  <a:pt x="593" y="452"/>
                  <a:pt x="461" y="582"/>
                  <a:pt x="297" y="582"/>
                </a:cubicBezTo>
                <a:cubicBezTo>
                  <a:pt x="133" y="582"/>
                  <a:pt x="0" y="452"/>
                  <a:pt x="0" y="291"/>
                </a:cubicBezTo>
                <a:cubicBezTo>
                  <a:pt x="0" y="130"/>
                  <a:pt x="133" y="0"/>
                  <a:pt x="297" y="0"/>
                </a:cubicBezTo>
                <a:close/>
                <a:moveTo>
                  <a:pt x="328" y="309"/>
                </a:moveTo>
                <a:cubicBezTo>
                  <a:pt x="321" y="322"/>
                  <a:pt x="306" y="330"/>
                  <a:pt x="291" y="327"/>
                </a:cubicBezTo>
                <a:cubicBezTo>
                  <a:pt x="271" y="323"/>
                  <a:pt x="258" y="304"/>
                  <a:pt x="262" y="285"/>
                </a:cubicBezTo>
                <a:cubicBezTo>
                  <a:pt x="266" y="265"/>
                  <a:pt x="284" y="252"/>
                  <a:pt x="304" y="255"/>
                </a:cubicBezTo>
                <a:cubicBezTo>
                  <a:pt x="307" y="256"/>
                  <a:pt x="311" y="257"/>
                  <a:pt x="313" y="259"/>
                </a:cubicBezTo>
                <a:cubicBezTo>
                  <a:pt x="314" y="259"/>
                  <a:pt x="315" y="259"/>
                  <a:pt x="316" y="258"/>
                </a:cubicBezTo>
                <a:cubicBezTo>
                  <a:pt x="351" y="225"/>
                  <a:pt x="387" y="191"/>
                  <a:pt x="423" y="158"/>
                </a:cubicBezTo>
                <a:cubicBezTo>
                  <a:pt x="434" y="147"/>
                  <a:pt x="450" y="164"/>
                  <a:pt x="439" y="174"/>
                </a:cubicBezTo>
                <a:cubicBezTo>
                  <a:pt x="403" y="208"/>
                  <a:pt x="367" y="242"/>
                  <a:pt x="331" y="275"/>
                </a:cubicBezTo>
                <a:cubicBezTo>
                  <a:pt x="330" y="276"/>
                  <a:pt x="330" y="277"/>
                  <a:pt x="331" y="278"/>
                </a:cubicBezTo>
                <a:cubicBezTo>
                  <a:pt x="332" y="280"/>
                  <a:pt x="332" y="283"/>
                  <a:pt x="333" y="286"/>
                </a:cubicBezTo>
                <a:cubicBezTo>
                  <a:pt x="333" y="287"/>
                  <a:pt x="333" y="287"/>
                  <a:pt x="334" y="287"/>
                </a:cubicBezTo>
                <a:cubicBezTo>
                  <a:pt x="365" y="292"/>
                  <a:pt x="397" y="299"/>
                  <a:pt x="428" y="304"/>
                </a:cubicBezTo>
                <a:cubicBezTo>
                  <a:pt x="445" y="307"/>
                  <a:pt x="441" y="328"/>
                  <a:pt x="424" y="325"/>
                </a:cubicBezTo>
                <a:cubicBezTo>
                  <a:pt x="393" y="319"/>
                  <a:pt x="361" y="314"/>
                  <a:pt x="331" y="308"/>
                </a:cubicBezTo>
                <a:cubicBezTo>
                  <a:pt x="330" y="308"/>
                  <a:pt x="329" y="308"/>
                  <a:pt x="328" y="309"/>
                </a:cubicBezTo>
                <a:close/>
                <a:moveTo>
                  <a:pt x="294" y="309"/>
                </a:moveTo>
                <a:cubicBezTo>
                  <a:pt x="271" y="305"/>
                  <a:pt x="277" y="269"/>
                  <a:pt x="300" y="273"/>
                </a:cubicBezTo>
                <a:cubicBezTo>
                  <a:pt x="324" y="277"/>
                  <a:pt x="317" y="313"/>
                  <a:pt x="294" y="309"/>
                </a:cubicBezTo>
                <a:close/>
                <a:moveTo>
                  <a:pt x="297" y="39"/>
                </a:moveTo>
                <a:cubicBezTo>
                  <a:pt x="439" y="39"/>
                  <a:pt x="554" y="152"/>
                  <a:pt x="554" y="291"/>
                </a:cubicBezTo>
                <a:cubicBezTo>
                  <a:pt x="554" y="430"/>
                  <a:pt x="439" y="544"/>
                  <a:pt x="297" y="544"/>
                </a:cubicBezTo>
                <a:cubicBezTo>
                  <a:pt x="155" y="544"/>
                  <a:pt x="40" y="430"/>
                  <a:pt x="40" y="291"/>
                </a:cubicBezTo>
                <a:cubicBezTo>
                  <a:pt x="40" y="152"/>
                  <a:pt x="155" y="39"/>
                  <a:pt x="297" y="39"/>
                </a:cubicBezTo>
                <a:close/>
                <a:moveTo>
                  <a:pt x="297" y="451"/>
                </a:moveTo>
                <a:cubicBezTo>
                  <a:pt x="313" y="451"/>
                  <a:pt x="326" y="463"/>
                  <a:pt x="326" y="479"/>
                </a:cubicBezTo>
                <a:cubicBezTo>
                  <a:pt x="326" y="495"/>
                  <a:pt x="313" y="508"/>
                  <a:pt x="297" y="508"/>
                </a:cubicBezTo>
                <a:cubicBezTo>
                  <a:pt x="281" y="508"/>
                  <a:pt x="268" y="495"/>
                  <a:pt x="268" y="479"/>
                </a:cubicBezTo>
                <a:cubicBezTo>
                  <a:pt x="268" y="463"/>
                  <a:pt x="281" y="451"/>
                  <a:pt x="297" y="451"/>
                </a:cubicBezTo>
                <a:close/>
                <a:moveTo>
                  <a:pt x="297" y="74"/>
                </a:moveTo>
                <a:cubicBezTo>
                  <a:pt x="319" y="74"/>
                  <a:pt x="337" y="92"/>
                  <a:pt x="337" y="114"/>
                </a:cubicBezTo>
                <a:cubicBezTo>
                  <a:pt x="337" y="136"/>
                  <a:pt x="319" y="154"/>
                  <a:pt x="297" y="154"/>
                </a:cubicBezTo>
                <a:cubicBezTo>
                  <a:pt x="274" y="154"/>
                  <a:pt x="256" y="136"/>
                  <a:pt x="256" y="114"/>
                </a:cubicBezTo>
                <a:cubicBezTo>
                  <a:pt x="256" y="92"/>
                  <a:pt x="274" y="74"/>
                  <a:pt x="297" y="74"/>
                </a:cubicBezTo>
                <a:close/>
              </a:path>
            </a:pathLst>
          </a:custGeom>
          <a:solidFill>
            <a:srgbClr val="5357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 name="文本框 99"/>
          <p:cNvSpPr txBox="1"/>
          <p:nvPr/>
        </p:nvSpPr>
        <p:spPr>
          <a:xfrm>
            <a:off x="2590800" y="2667000"/>
            <a:ext cx="8134985" cy="2861310"/>
          </a:xfrm>
          <a:prstGeom prst="rect">
            <a:avLst/>
          </a:prstGeom>
          <a:noFill/>
          <a:ln w="9525">
            <a:noFill/>
          </a:ln>
        </p:spPr>
        <p:txBody>
          <a:bodyPr wrap="square">
            <a:spAutoFit/>
          </a:bodyPr>
          <a:p>
            <a:pPr indent="720090" fontAlgn="auto">
              <a:lnSpc>
                <a:spcPct val="15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事前绩效评估应当是在</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预算编制阶段</a:t>
            </a:r>
            <a:r>
              <a:rPr lang="zh-CN" sz="2400" b="0">
                <a:latin typeface="微软雅黑" panose="020B0503020204020204" pitchFamily="34" charset="-122"/>
                <a:ea typeface="微软雅黑" panose="020B0503020204020204" pitchFamily="34" charset="-122"/>
                <a:cs typeface="微软雅黑" panose="020B0503020204020204" pitchFamily="34" charset="-122"/>
              </a:rPr>
              <a:t>或者确定</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项目（政策）入库前</a:t>
            </a:r>
            <a:r>
              <a:rPr lang="zh-CN" sz="2400" b="0">
                <a:latin typeface="微软雅黑" panose="020B0503020204020204" pitchFamily="34" charset="-122"/>
                <a:ea typeface="微软雅黑" panose="020B0503020204020204" pitchFamily="34" charset="-122"/>
                <a:cs typeface="微软雅黑" panose="020B0503020204020204" pitchFamily="34" charset="-122"/>
              </a:rPr>
              <a:t>开展的，一般</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预算部门</a:t>
            </a:r>
            <a:r>
              <a:rPr lang="zh-CN" sz="2400" b="0">
                <a:latin typeface="微软雅黑" panose="020B0503020204020204" pitchFamily="34" charset="-122"/>
                <a:ea typeface="微软雅黑" panose="020B0503020204020204" pitchFamily="34" charset="-122"/>
                <a:cs typeface="微软雅黑" panose="020B0503020204020204" pitchFamily="34" charset="-122"/>
              </a:rPr>
              <a:t>组织实施的事前绩效评估应当于每年</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“一上”之前完成</a:t>
            </a:r>
            <a:r>
              <a:rPr lang="zh-CN" sz="2400" b="0">
                <a:latin typeface="微软雅黑" panose="020B0503020204020204" pitchFamily="34" charset="-122"/>
                <a:ea typeface="微软雅黑" panose="020B0503020204020204" pitchFamily="34" charset="-122"/>
                <a:cs typeface="微软雅黑" panose="020B0503020204020204" pitchFamily="34" charset="-122"/>
              </a:rPr>
              <a:t>，评估结果报财政部门，必要时财政部门直接组织事前绩效评估，</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财政部门</a:t>
            </a:r>
            <a:r>
              <a:rPr lang="zh-CN" sz="2400" b="0">
                <a:latin typeface="微软雅黑" panose="020B0503020204020204" pitchFamily="34" charset="-122"/>
                <a:ea typeface="微软雅黑" panose="020B0503020204020204" pitchFamily="34" charset="-122"/>
                <a:cs typeface="微软雅黑" panose="020B0503020204020204" pitchFamily="34" charset="-122"/>
              </a:rPr>
              <a:t>组织实施的事前评估应当于在</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“一上”后开始，“二下”前完成</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PA_组合 26"/>
          <p:cNvGrpSpPr/>
          <p:nvPr>
            <p:custDataLst>
              <p:tags r:id="rId1"/>
            </p:custDataLst>
          </p:nvPr>
        </p:nvGrpSpPr>
        <p:grpSpPr bwMode="auto">
          <a:xfrm>
            <a:off x="3070870" y="2636912"/>
            <a:ext cx="8791992" cy="854075"/>
            <a:chOff x="5285739" y="4464556"/>
            <a:chExt cx="5324916" cy="854823"/>
          </a:xfrm>
        </p:grpSpPr>
        <p:sp>
          <p:nvSpPr>
            <p:cNvPr id="7" name="矩形 6"/>
            <p:cNvSpPr/>
            <p:nvPr/>
          </p:nvSpPr>
          <p:spPr>
            <a:xfrm>
              <a:off x="5285739" y="4464556"/>
              <a:ext cx="4870978" cy="8548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dirty="0"/>
            </a:p>
          </p:txBody>
        </p:sp>
        <p:sp>
          <p:nvSpPr>
            <p:cNvPr id="18439" name="文本框 7"/>
            <p:cNvSpPr txBox="1">
              <a:spLocks noChangeArrowheads="1"/>
            </p:cNvSpPr>
            <p:nvPr/>
          </p:nvSpPr>
          <p:spPr bwMode="auto">
            <a:xfrm>
              <a:off x="5634635" y="4538024"/>
              <a:ext cx="4976020" cy="707374"/>
            </a:xfrm>
            <a:prstGeom prst="rect">
              <a:avLst/>
            </a:prstGeom>
            <a:noFill/>
            <a:ln w="9525">
              <a:noFill/>
              <a:miter lim="800000"/>
            </a:ln>
          </p:spPr>
          <p:txBody>
            <a:bodyPr wrap="square">
              <a:spAutoFit/>
            </a:bodyPr>
            <a:p>
              <a:pPr algn="l" defTabSz="866775"/>
              <a:r>
                <a:rPr lang="zh-CN" altLang="en-US" sz="4000" dirty="0">
                  <a:solidFill>
                    <a:schemeClr val="bg1"/>
                  </a:solidFill>
                  <a:latin typeface="微软雅黑" panose="020B0503020204020204" pitchFamily="34" charset="-122"/>
                  <a:ea typeface="微软雅黑" panose="020B0503020204020204" pitchFamily="34" charset="-122"/>
                  <a:sym typeface="+mn-ea"/>
                </a:rPr>
                <a:t>事前绩效评估</a:t>
              </a:r>
              <a:r>
                <a:rPr lang="zh-CN" altLang="en-US" sz="4000" dirty="0">
                  <a:solidFill>
                    <a:schemeClr val="bg1"/>
                  </a:solidFill>
                  <a:latin typeface="微软雅黑" panose="020B0503020204020204" pitchFamily="34" charset="-122"/>
                  <a:ea typeface="微软雅黑" panose="020B0503020204020204" pitchFamily="34" charset="-122"/>
                  <a:sym typeface="+mn-ea"/>
                </a:rPr>
                <a:t>概述</a:t>
              </a:r>
              <a:endParaRPr lang="zh-CN" altLang="en-US" sz="4000" dirty="0">
                <a:solidFill>
                  <a:schemeClr val="bg1"/>
                </a:solidFill>
                <a:latin typeface="微软雅黑" panose="020B0503020204020204" pitchFamily="34" charset="-122"/>
                <a:ea typeface="微软雅黑" panose="020B0503020204020204" pitchFamily="34" charset="-122"/>
                <a:sym typeface="+mn-ea"/>
              </a:endParaRPr>
            </a:p>
          </p:txBody>
        </p:sp>
      </p:grpSp>
      <p:sp>
        <p:nvSpPr>
          <p:cNvPr id="11" name="矩形 10"/>
          <p:cNvSpPr/>
          <p:nvPr/>
        </p:nvSpPr>
        <p:spPr>
          <a:xfrm>
            <a:off x="1" y="4826000"/>
            <a:ext cx="12190413" cy="2032000"/>
          </a:xfrm>
          <a:prstGeom prst="rect">
            <a:avLst/>
          </a:prstGeom>
          <a:blipFill dpi="0" rotWithShape="1">
            <a:blip r:embed="rId2" cstate="print">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8" name="矩形 7"/>
          <p:cNvSpPr/>
          <p:nvPr/>
        </p:nvSpPr>
        <p:spPr>
          <a:xfrm>
            <a:off x="563441" y="1286841"/>
            <a:ext cx="2143125" cy="3476625"/>
          </a:xfrm>
          <a:prstGeom prst="rect">
            <a:avLst/>
          </a:prstGeom>
          <a:noFill/>
        </p:spPr>
        <p:txBody>
          <a:bodyPr wrap="none">
            <a:spAutoFit/>
            <a:scene3d>
              <a:camera prst="orthographicFront"/>
              <a:lightRig rig="threePt" dir="t"/>
            </a:scene3d>
          </a:bodyPr>
          <a:p>
            <a:pPr algn="ctr" fontAlgn="auto">
              <a:spcBef>
                <a:spcPts val="0"/>
              </a:spcBef>
              <a:spcAft>
                <a:spcPts val="0"/>
              </a:spcAft>
              <a:defRPr/>
            </a:pPr>
            <a:r>
              <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rPr>
              <a:t>01</a:t>
            </a:r>
            <a:endPar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895600"/>
            <a:ext cx="10029825" cy="2602230"/>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部门事前评估对象：部门根据职能，按照中央和地方党委、政府决策部署，依据中长期工作规划、年度工作任务和预算编制管理有关要求，在项目入库前，确定纳入事前评估的对象。主要是本部门单位</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拟新增安排的重大政策和项目</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（一）确定评估</a:t>
            </a:r>
            <a:r>
              <a:rPr lang="zh-CN" altLang="en-US" sz="2400" dirty="0" smtClean="0">
                <a:latin typeface="微软雅黑" panose="020B0503020204020204" pitchFamily="34" charset="-122"/>
                <a:ea typeface="微软雅黑" panose="020B0503020204020204" pitchFamily="34" charset="-122"/>
              </a:rPr>
              <a:t>对象</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895600"/>
            <a:ext cx="10029825" cy="1346835"/>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财政事前评估对象：财政部门在财政项目库</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入库项目审核</a:t>
            </a:r>
            <a:r>
              <a:rPr lang="zh-CN" sz="2400" b="0">
                <a:latin typeface="微软雅黑" panose="020B0503020204020204" pitchFamily="34" charset="-122"/>
                <a:ea typeface="微软雅黑" panose="020B0503020204020204" pitchFamily="34" charset="-122"/>
                <a:cs typeface="微软雅黑" panose="020B0503020204020204" pitchFamily="34" charset="-122"/>
              </a:rPr>
              <a:t>阶段，结合</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部门事前评估</a:t>
            </a:r>
            <a:r>
              <a:rPr lang="zh-CN" sz="2400" b="0">
                <a:latin typeface="微软雅黑" panose="020B0503020204020204" pitchFamily="34" charset="-122"/>
                <a:ea typeface="微软雅黑" panose="020B0503020204020204" pitchFamily="34" charset="-122"/>
                <a:cs typeface="微软雅黑" panose="020B0503020204020204" pitchFamily="34" charset="-122"/>
              </a:rPr>
              <a:t>情况，确定财政事前评估对象。</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（一）确定评估</a:t>
            </a:r>
            <a:r>
              <a:rPr lang="zh-CN" altLang="en-US" sz="2400" dirty="0" smtClean="0">
                <a:latin typeface="微软雅黑" panose="020B0503020204020204" pitchFamily="34" charset="-122"/>
                <a:ea typeface="微软雅黑" panose="020B0503020204020204" pitchFamily="34" charset="-122"/>
              </a:rPr>
              <a:t>对象</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工作组人员数量、专业结构及业务能力应满足评估工作需要，并充分考虑利益关系回避、成员稳定性等因素。根据评估工作需要，工作组可聘请相关领域专家以及人大代表、政协委员等参与。</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二）成立评估组</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事前绩效评估工作组依据项目内容遴选评估专家，原则上专家组成员数量为</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不少于5人的奇数</a:t>
            </a:r>
            <a:r>
              <a:rPr lang="zh-CN" sz="2400" b="0">
                <a:latin typeface="微软雅黑" panose="020B0503020204020204" pitchFamily="34" charset="-122"/>
                <a:ea typeface="微软雅黑" panose="020B0503020204020204" pitchFamily="34" charset="-122"/>
                <a:cs typeface="微软雅黑" panose="020B0503020204020204" pitchFamily="34" charset="-122"/>
              </a:rPr>
              <a:t>，包括</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业务专家、财务专家和绩效专家</a:t>
            </a:r>
            <a:r>
              <a:rPr lang="zh-CN" sz="2400" b="0">
                <a:latin typeface="微软雅黑" panose="020B0503020204020204" pitchFamily="34" charset="-122"/>
                <a:ea typeface="微软雅黑" panose="020B0503020204020204" pitchFamily="34" charset="-122"/>
                <a:cs typeface="微软雅黑" panose="020B0503020204020204" pitchFamily="34" charset="-122"/>
              </a:rPr>
              <a:t>。事前绩效评估工作组应与专家签署专家承诺书，并适时对专家进行业务培训。</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（二）成立</a:t>
            </a:r>
            <a:r>
              <a:rPr lang="zh-CN" altLang="en-US" sz="2400" dirty="0" smtClean="0">
                <a:latin typeface="微软雅黑" panose="020B0503020204020204" pitchFamily="34" charset="-122"/>
                <a:ea typeface="微软雅黑" panose="020B0503020204020204" pitchFamily="34" charset="-122"/>
              </a:rPr>
              <a:t>评估组</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通过调研等方式了解被评估对象的情况，收集相关资料，充分了解</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政策设立、项目立项、预算、实施内容、组织管理、绩效目标设置</a:t>
            </a:r>
            <a:r>
              <a:rPr lang="zh-CN" sz="2400" b="0">
                <a:latin typeface="微软雅黑" panose="020B0503020204020204" pitchFamily="34" charset="-122"/>
                <a:ea typeface="微软雅黑" panose="020B0503020204020204" pitchFamily="34" charset="-122"/>
                <a:cs typeface="微软雅黑" panose="020B0503020204020204" pitchFamily="34" charset="-122"/>
              </a:rPr>
              <a:t>等情况，为编制工作方案奠定基础。</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三）开展前期</a:t>
            </a:r>
            <a:r>
              <a:rPr lang="zh-CN" altLang="en-US" sz="2400" dirty="0" smtClean="0">
                <a:latin typeface="微软雅黑" panose="020B0503020204020204" pitchFamily="34" charset="-122"/>
                <a:ea typeface="微软雅黑" panose="020B0503020204020204" pitchFamily="34" charset="-122"/>
              </a:rPr>
              <a:t>调研</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85800" y="2743200"/>
            <a:ext cx="10029825" cy="718820"/>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包括</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评估指标、评估标准和指标权重</a:t>
            </a:r>
            <a:r>
              <a:rPr lang="zh-CN" sz="2400" b="0">
                <a:latin typeface="微软雅黑" panose="020B0503020204020204" pitchFamily="34" charset="-122"/>
                <a:ea typeface="微软雅黑" panose="020B0503020204020204" pitchFamily="34" charset="-122"/>
                <a:cs typeface="微软雅黑" panose="020B0503020204020204" pitchFamily="34" charset="-122"/>
              </a:rPr>
              <a:t>等内容。（以项目为</a:t>
            </a:r>
            <a:r>
              <a:rPr lang="zh-CN" sz="2400" b="0">
                <a:latin typeface="微软雅黑" panose="020B0503020204020204" pitchFamily="34" charset="-122"/>
                <a:ea typeface="微软雅黑" panose="020B0503020204020204" pitchFamily="34" charset="-122"/>
                <a:cs typeface="微软雅黑" panose="020B0503020204020204" pitchFamily="34" charset="-122"/>
              </a:rPr>
              <a:t>例）</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四）制定评估指标体系</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826135" y="3505073"/>
          <a:ext cx="9889490" cy="2808605"/>
        </p:xfrm>
        <a:graphic>
          <a:graphicData uri="http://schemas.openxmlformats.org/drawingml/2006/table">
            <a:tbl>
              <a:tblPr firstRow="1" bandRow="1">
                <a:tableStyleId>{5940675A-B579-460E-94D1-54222C63F5DA}</a:tableStyleId>
              </a:tblPr>
              <a:tblGrid>
                <a:gridCol w="1482725"/>
                <a:gridCol w="1767840"/>
                <a:gridCol w="5895975"/>
                <a:gridCol w="742950"/>
              </a:tblGrid>
              <a:tr h="530225">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a:t>
                      </a:r>
                      <a:r>
                        <a:rPr lang="zh-CN" altLang="en-US" sz="1800" b="0">
                          <a:latin typeface="微软雅黑" panose="020B0503020204020204" pitchFamily="34" charset="-122"/>
                          <a:ea typeface="微软雅黑" panose="020B0503020204020204" pitchFamily="34" charset="-122"/>
                        </a:rPr>
                        <a:t>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权重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rowSpan="4">
                  <a:txBody>
                    <a:bodyPr/>
                    <a:p>
                      <a:pPr algn="ctr">
                        <a:buClrTx/>
                        <a:buSzTx/>
                        <a:buFontTx/>
                        <a:buNone/>
                      </a:pPr>
                      <a:r>
                        <a:rPr lang="zh-CN" altLang="en-US" sz="1800" b="0">
                          <a:latin typeface="微软雅黑" panose="020B0503020204020204" pitchFamily="34" charset="-122"/>
                          <a:ea typeface="微软雅黑" panose="020B0503020204020204" pitchFamily="34" charset="-122"/>
                        </a:rPr>
                        <a:t>立项必要性（20）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政策相关性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是否与国家、地方、相关行业宏观政策相关。</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职能相关性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是否与主管部门职能、规划及当年重点工作相关。</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需求相关性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①是否具有现实需求，需求是否迫切；②是否有可替代性；</a:t>
                      </a:r>
                      <a:endParaRPr lang="zh-CN" altLang="en-US" sz="18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③是否有确定的服务对象或受益对象。</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财政投入相关性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800" b="0">
                          <a:latin typeface="微软雅黑" panose="020B0503020204020204" pitchFamily="34" charset="-122"/>
                          <a:ea typeface="微软雅黑" panose="020B0503020204020204" pitchFamily="34" charset="-122"/>
                        </a:rPr>
                        <a:t>是否具有公共性，是否属于公共财政支持范围。</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四）制定评估指标体系</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794385" y="2871978"/>
          <a:ext cx="9921875" cy="3313680"/>
        </p:xfrm>
        <a:graphic>
          <a:graphicData uri="http://schemas.openxmlformats.org/drawingml/2006/table">
            <a:tbl>
              <a:tblPr firstRow="1" bandRow="1">
                <a:tableStyleId>{5940675A-B579-460E-94D1-54222C63F5DA}</a:tableStyleId>
              </a:tblPr>
              <a:tblGrid>
                <a:gridCol w="1373505"/>
                <a:gridCol w="1506855"/>
                <a:gridCol w="6379845"/>
                <a:gridCol w="661670"/>
              </a:tblGrid>
              <a:tr h="540000">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评估</a:t>
                      </a:r>
                      <a:r>
                        <a:rPr lang="zh-CN" altLang="en-US" sz="1800" b="0">
                          <a:latin typeface="微软雅黑" panose="020B0503020204020204" pitchFamily="34" charset="-122"/>
                          <a:ea typeface="微软雅黑" panose="020B0503020204020204" pitchFamily="34" charset="-122"/>
                        </a:rPr>
                        <a:t>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权重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56995">
                <a:tc rowSpan="2">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投入经济性（20）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投入合理性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①项目投入资源及成本是否与预期产出及效果相匹配；</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②投入成本是否合理，成本测算依据是否充分；</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③其他渠道是否有充分投入。</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41668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成本控制措施有效性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项目是否采取相关成本控制措施，成本控制措施是否有效。</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30000"/>
                        </a:lnSpc>
                        <a:buClrTx/>
                        <a:buSzTx/>
                        <a:buFontTx/>
                        <a:buNone/>
                      </a:pPr>
                      <a:r>
                        <a:rPr lang="zh-CN" altLang="en-US" sz="1800" b="0">
                          <a:latin typeface="微软雅黑" panose="020B0503020204020204" pitchFamily="34" charset="-122"/>
                          <a:ea typeface="微软雅黑" panose="020B0503020204020204" pitchFamily="34" charset="-122"/>
                        </a:rPr>
                        <a:t>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四）制定评估指标体系</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759460" y="2871978"/>
          <a:ext cx="9956800" cy="9866630"/>
        </p:xfrm>
        <a:graphic>
          <a:graphicData uri="http://schemas.openxmlformats.org/drawingml/2006/table">
            <a:tbl>
              <a:tblPr firstRow="1" bandRow="1">
                <a:tableStyleId>{5940675A-B579-460E-94D1-54222C63F5DA}</a:tableStyleId>
              </a:tblPr>
              <a:tblGrid>
                <a:gridCol w="1605280"/>
                <a:gridCol w="1402715"/>
                <a:gridCol w="6287135"/>
                <a:gridCol w="661670"/>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a:t>
                      </a:r>
                      <a:r>
                        <a:rPr lang="zh-CN" altLang="en-US" sz="1800" b="0">
                          <a:latin typeface="微软雅黑" panose="020B0503020204020204" pitchFamily="34" charset="-122"/>
                          <a:ea typeface="微软雅黑" panose="020B0503020204020204" pitchFamily="34" charset="-122"/>
                        </a:rPr>
                        <a:t>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权重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7280">
                <a:tc rowSpan="2">
                  <a:txBody>
                    <a:bodyPr/>
                    <a:p>
                      <a:pPr algn="ctr">
                        <a:buClrTx/>
                        <a:buSzTx/>
                        <a:buFontTx/>
                        <a:buNone/>
                      </a:pPr>
                      <a:r>
                        <a:rPr lang="zh-CN" altLang="en-US" sz="1800" b="0">
                          <a:latin typeface="微软雅黑" panose="020B0503020204020204" pitchFamily="34" charset="-122"/>
                          <a:ea typeface="微软雅黑" panose="020B0503020204020204" pitchFamily="34" charset="-122"/>
                        </a:rPr>
                        <a:t>绩效目标合理性（20）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目标明确性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①绩效目标设定是否明确；</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②与部门长期规划目标、年度工作目标是否一致；</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③项目受益群体定位是否准确；</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④绩效目标和指标设置是否与项目高度相关。</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目标合理性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①绩效目标与项目预计解决的问题是否匹配；</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②绩效目标与现实需求是否匹配；</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③绩效目标是否具有一定的前瞻性和挑战性；</a:t>
                      </a:r>
                      <a:endParaRPr lang="zh-CN" altLang="en-US" sz="1800" b="0">
                        <a:latin typeface="微软雅黑" panose="020B0503020204020204" pitchFamily="34" charset="-122"/>
                        <a:ea typeface="微软雅黑" panose="020B0503020204020204" pitchFamily="34" charset="-122"/>
                      </a:endParaRPr>
                    </a:p>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④绩效指标是否细化、量化，指标值是否合理、可考核。</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四）制定评估指标体系</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768985" y="2743073"/>
          <a:ext cx="9956800" cy="3580130"/>
        </p:xfrm>
        <a:graphic>
          <a:graphicData uri="http://schemas.openxmlformats.org/drawingml/2006/table">
            <a:tbl>
              <a:tblPr firstRow="1" bandRow="1">
                <a:tableStyleId>{5940675A-B579-460E-94D1-54222C63F5DA}</a:tableStyleId>
              </a:tblPr>
              <a:tblGrid>
                <a:gridCol w="1397635"/>
                <a:gridCol w="1598930"/>
                <a:gridCol w="6298565"/>
                <a:gridCol w="661670"/>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a:t>
                      </a:r>
                      <a:r>
                        <a:rPr lang="zh-CN" altLang="en-US" sz="1800" b="0">
                          <a:latin typeface="微软雅黑" panose="020B0503020204020204" pitchFamily="34" charset="-122"/>
                          <a:ea typeface="微软雅黑" panose="020B0503020204020204" pitchFamily="34" charset="-122"/>
                        </a:rPr>
                        <a:t>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权重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rowSpan="3">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实施方案有效性（20）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实施内容明确性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400" b="0">
                          <a:latin typeface="微软雅黑" panose="020B0503020204020204" pitchFamily="34" charset="-122"/>
                          <a:ea typeface="微软雅黑" panose="020B0503020204020204" pitchFamily="34" charset="-122"/>
                        </a:rPr>
                        <a:t>项目内容是否明确、具体，与绩效目标是否匹配。</a:t>
                      </a:r>
                      <a:endParaRPr lang="zh-CN" altLang="en-US" sz="14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6</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实施方案可行性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400" b="0">
                          <a:latin typeface="微软雅黑" panose="020B0503020204020204" pitchFamily="34" charset="-122"/>
                          <a:ea typeface="微软雅黑" panose="020B0503020204020204" pitchFamily="34" charset="-122"/>
                        </a:rPr>
                        <a:t>①项目技术路线是否完整、先进、可行、合理，与项目内容及绩效目标是否匹配；②项目组织、进度安排是否合理；③与项目有关的基础设施条件是否能够得以有效保障。</a:t>
                      </a:r>
                      <a:endParaRPr lang="zh-CN" altLang="en-US" sz="14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7</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过程控制有效性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400" b="0">
                          <a:latin typeface="微软雅黑" panose="020B0503020204020204" pitchFamily="34" charset="-122"/>
                          <a:ea typeface="微软雅黑" panose="020B0503020204020204" pitchFamily="34" charset="-122"/>
                        </a:rPr>
                        <a:t>①项目申报、审批、调整及项目资金申请、审批、拨付等方面已履行或计划履行的程序是否规范；②项目组织机构是否健全、职责分工是否明确、项目人员条件是否与项目有关并得以有效保障；③业务管理制度、技术规程、标准是否健全、完善，以前年度业务制度执行是否出现过问题，相关业务方面问题是否得到有效解决并配有相应的保障措施；④项目执行过程是否设立管控措施、机制等，相关措施、机制是否能够保证项目顺利实施。</a:t>
                      </a:r>
                      <a:endParaRPr lang="zh-CN" altLang="en-US" sz="14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7</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四）制定评估指标体系</a:t>
            </a:r>
            <a:endParaRPr lang="zh-CN" altLang="en-US" sz="2400" dirty="0" smtClean="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722630" y="2819273"/>
          <a:ext cx="9956800" cy="3493135"/>
        </p:xfrm>
        <a:graphic>
          <a:graphicData uri="http://schemas.openxmlformats.org/drawingml/2006/table">
            <a:tbl>
              <a:tblPr firstRow="1" bandRow="1">
                <a:tableStyleId>{5940675A-B579-460E-94D1-54222C63F5DA}</a:tableStyleId>
              </a:tblPr>
              <a:tblGrid>
                <a:gridCol w="1605280"/>
                <a:gridCol w="1402715"/>
                <a:gridCol w="6287135"/>
                <a:gridCol w="661670"/>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a:t>
                      </a:r>
                      <a:r>
                        <a:rPr lang="zh-CN" altLang="en-US" sz="1800" b="0">
                          <a:latin typeface="微软雅黑" panose="020B0503020204020204" pitchFamily="34" charset="-122"/>
                          <a:ea typeface="微软雅黑" panose="020B0503020204020204" pitchFamily="34" charset="-122"/>
                        </a:rPr>
                        <a:t>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权重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149350">
                <a:tc rowSpan="3">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筹资合规性（20）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筹资合规性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①资金来源渠道是否符合相关规定；②资金筹措程序是否科学规范，是否经过相关论证，论证资料是否齐全；③资金筹措是否体现权责对等，财权和事权是否匹配。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156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财政投入能力</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①市、区财政资金配套方式和承受能力是否科学合理；②各级财政部门和其他部门是否有类似项目资金重复投入；③财政资金支持方式是否科学合理。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筹资风险可控性</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①对筹资风险认识是否全面；②是否针对预期风险设定应对措施；③应对措施是否可行、有效。</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grpSp>
        <p:nvGrpSpPr>
          <p:cNvPr id="2" name="组合 1"/>
          <p:cNvGrpSpPr/>
          <p:nvPr/>
        </p:nvGrpSpPr>
        <p:grpSpPr>
          <a:xfrm>
            <a:off x="0" y="381000"/>
            <a:ext cx="609600" cy="457200"/>
            <a:chOff x="0" y="600"/>
            <a:chExt cx="960" cy="720"/>
          </a:xfrm>
        </p:grpSpPr>
        <p:sp>
          <p:nvSpPr>
            <p:cNvPr id="12" name="矩形 11"/>
            <p:cNvSpPr/>
            <p:nvPr/>
          </p:nvSpPr>
          <p:spPr>
            <a:xfrm>
              <a:off x="0" y="600"/>
              <a:ext cx="7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840" y="600"/>
              <a:ext cx="120" cy="720"/>
            </a:xfrm>
            <a:prstGeom prst="rect">
              <a:avLst/>
            </a:prstGeom>
            <a:solidFill>
              <a:srgbClr val="C8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sp>
        <p:nvSpPr>
          <p:cNvPr id="4" name="灯片编号占位符 3"/>
          <p:cNvSpPr>
            <a:spLocks noGrp="1"/>
          </p:cNvSpPr>
          <p:nvPr/>
        </p:nvSpPr>
        <p:spPr>
          <a:xfrm>
            <a:off x="10801632" y="6405440"/>
            <a:ext cx="1390686" cy="365125"/>
          </a:xfrm>
          <a:prstGeom prst="rect">
            <a:avLst/>
          </a:prstGeom>
        </p:spPr>
        <p:txBody>
          <a:bodyPr vert="horz" lIns="91440" tIns="45720" rIns="91440" bIns="45720" rtlCol="0" anchor="ctr">
            <a:normAutofit fontScale="92500" lnSpcReduction="20000"/>
          </a:bodyPr>
          <a:lstStyle>
            <a:defPPr>
              <a:defRPr lang="zh-CN"/>
            </a:defPPr>
            <a:lvl1pPr marL="0" algn="ctr" defTabSz="914400" rtl="0" eaLnBrk="1" latinLnBrk="0" hangingPunct="1">
              <a:defRPr sz="2000" b="1" kern="1200" baseline="0">
                <a:solidFill>
                  <a:schemeClr val="bg1"/>
                </a:solidFill>
                <a:latin typeface="Arial" panose="020B0604020202020204" pitchFamily="34" charset="0"/>
                <a:ea typeface="微软雅黑" panose="020B0503020204020204"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1D91E7F-84B6-4064-9D4E-CC7D244BCA04}" type="slidenum">
              <a:rPr lang="zh-CN" altLang="en-US" smtClean="0"/>
            </a:fld>
            <a:endParaRPr lang="zh-CN" altLang="en-US" dirty="0"/>
          </a:p>
        </p:txBody>
      </p:sp>
      <p:sp>
        <p:nvSpPr>
          <p:cNvPr id="19" name="TextBox 18"/>
          <p:cNvSpPr txBox="1">
            <a:spLocks noChangeArrowheads="1"/>
          </p:cNvSpPr>
          <p:nvPr/>
        </p:nvSpPr>
        <p:spPr bwMode="auto">
          <a:xfrm>
            <a:off x="10130383" y="2765834"/>
            <a:ext cx="1158272"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评估对象</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34" name="TextBox 26"/>
          <p:cNvSpPr txBox="1">
            <a:spLocks noChangeArrowheads="1"/>
          </p:cNvSpPr>
          <p:nvPr/>
        </p:nvSpPr>
        <p:spPr bwMode="auto">
          <a:xfrm>
            <a:off x="1066800" y="1981200"/>
            <a:ext cx="9568180" cy="3046095"/>
          </a:xfrm>
          <a:prstGeom prst="rect">
            <a:avLst/>
          </a:prstGeom>
          <a:noFill/>
          <a:ln>
            <a:noFill/>
          </a:ln>
          <a:extLst>
            <a:ext uri="{909E8E84-426E-40DD-AFC4-6F175D3DCCD1}">
              <a14:hiddenFill xmlns:a14="http://schemas.microsoft.com/office/drawing/2010/main">
                <a:solidFill>
                  <a:schemeClr val="bg2">
                    <a:lumMod val="90000"/>
                  </a:schemeClr>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200000"/>
              </a:lnSpc>
            </a:pPr>
            <a:r>
              <a:rPr lang="en-US" altLang="zh-CN" sz="2400" dirty="0">
                <a:latin typeface="微软雅黑" panose="020B0503020204020204" pitchFamily="34" charset="-122"/>
                <a:ea typeface="微软雅黑" panose="020B0503020204020204" pitchFamily="34" charset="-122"/>
                <a:sym typeface="+mn-ea"/>
              </a:rPr>
              <a:t>        </a:t>
            </a:r>
            <a:r>
              <a:rPr sz="2400" dirty="0">
                <a:latin typeface="微软雅黑" panose="020B0503020204020204" pitchFamily="34" charset="-122"/>
                <a:ea typeface="微软雅黑" panose="020B0503020204020204" pitchFamily="34" charset="-122"/>
                <a:sym typeface="+mn-ea"/>
              </a:rPr>
              <a:t>事前绩效评估是指财政部门、预算部门或单位，依据国家战略、部门规划等内容，运用科学、合理的方法，对</a:t>
            </a:r>
            <a:r>
              <a:rPr sz="2400" dirty="0">
                <a:solidFill>
                  <a:srgbClr val="FF0000"/>
                </a:solidFill>
                <a:latin typeface="微软雅黑" panose="020B0503020204020204" pitchFamily="34" charset="-122"/>
                <a:ea typeface="微软雅黑" panose="020B0503020204020204" pitchFamily="34" charset="-122"/>
                <a:sym typeface="+mn-ea"/>
              </a:rPr>
              <a:t>新出台重大政策、项目</a:t>
            </a:r>
            <a:r>
              <a:rPr sz="2400" dirty="0">
                <a:latin typeface="微软雅黑" panose="020B0503020204020204" pitchFamily="34" charset="-122"/>
                <a:ea typeface="微软雅黑" panose="020B0503020204020204" pitchFamily="34" charset="-122"/>
                <a:sym typeface="+mn-ea"/>
              </a:rPr>
              <a:t>的</a:t>
            </a:r>
            <a:r>
              <a:rPr sz="2400" dirty="0">
                <a:solidFill>
                  <a:srgbClr val="FF0000"/>
                </a:solidFill>
                <a:latin typeface="微软雅黑" panose="020B0503020204020204" pitchFamily="34" charset="-122"/>
                <a:ea typeface="微软雅黑" panose="020B0503020204020204" pitchFamily="34" charset="-122"/>
                <a:sym typeface="+mn-ea"/>
              </a:rPr>
              <a:t>设立必要性、投入经济性、绩效目标合理性、实施方案可行性、筹资合规性</a:t>
            </a:r>
            <a:r>
              <a:rPr sz="2400" dirty="0">
                <a:latin typeface="微软雅黑" panose="020B0503020204020204" pitchFamily="34" charset="-122"/>
                <a:ea typeface="微软雅黑" panose="020B0503020204020204" pitchFamily="34" charset="-122"/>
                <a:sym typeface="+mn-ea"/>
              </a:rPr>
              <a:t>等进行客观、公正的评估</a:t>
            </a:r>
            <a:r>
              <a:rPr lang="zh-CN" altLang="en-US" sz="2400" dirty="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92150" y="1219200"/>
            <a:ext cx="10019665"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1.</a:t>
            </a:r>
            <a:r>
              <a:rPr lang="zh-CN" altLang="en-US" sz="2400" dirty="0">
                <a:solidFill>
                  <a:schemeClr val="bg1"/>
                </a:solidFill>
                <a:latin typeface="微软雅黑" panose="020B0503020204020204" pitchFamily="34" charset="-122"/>
                <a:ea typeface="微软雅黑" panose="020B0503020204020204" pitchFamily="34" charset="-122"/>
                <a:sym typeface="+mn-ea"/>
              </a:rPr>
              <a:t>事前绩效评估的定义</a:t>
            </a:r>
            <a:endParaRPr lang="zh-CN" altLang="en-US" sz="24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32" name="Freeform 255"/>
          <p:cNvSpPr>
            <a:spLocks noEditPoints="1"/>
          </p:cNvSpPr>
          <p:nvPr/>
        </p:nvSpPr>
        <p:spPr bwMode="auto">
          <a:xfrm>
            <a:off x="533129" y="2057160"/>
            <a:ext cx="548947" cy="524729"/>
          </a:xfrm>
          <a:custGeom>
            <a:avLst/>
            <a:gdLst>
              <a:gd name="T0" fmla="*/ 224 w 260"/>
              <a:gd name="T1" fmla="*/ 0 h 248"/>
              <a:gd name="T2" fmla="*/ 36 w 260"/>
              <a:gd name="T3" fmla="*/ 0 h 248"/>
              <a:gd name="T4" fmla="*/ 0 w 260"/>
              <a:gd name="T5" fmla="*/ 36 h 248"/>
              <a:gd name="T6" fmla="*/ 0 w 260"/>
              <a:gd name="T7" fmla="*/ 166 h 248"/>
              <a:gd name="T8" fmla="*/ 29 w 260"/>
              <a:gd name="T9" fmla="*/ 203 h 248"/>
              <a:gd name="T10" fmla="*/ 68 w 260"/>
              <a:gd name="T11" fmla="*/ 203 h 248"/>
              <a:gd name="T12" fmla="*/ 84 w 260"/>
              <a:gd name="T13" fmla="*/ 210 h 248"/>
              <a:gd name="T14" fmla="*/ 110 w 260"/>
              <a:gd name="T15" fmla="*/ 239 h 248"/>
              <a:gd name="T16" fmla="*/ 130 w 260"/>
              <a:gd name="T17" fmla="*/ 248 h 248"/>
              <a:gd name="T18" fmla="*/ 150 w 260"/>
              <a:gd name="T19" fmla="*/ 239 h 248"/>
              <a:gd name="T20" fmla="*/ 176 w 260"/>
              <a:gd name="T21" fmla="*/ 210 h 248"/>
              <a:gd name="T22" fmla="*/ 188 w 260"/>
              <a:gd name="T23" fmla="*/ 203 h 248"/>
              <a:gd name="T24" fmla="*/ 228 w 260"/>
              <a:gd name="T25" fmla="*/ 203 h 248"/>
              <a:gd name="T26" fmla="*/ 260 w 260"/>
              <a:gd name="T27" fmla="*/ 166 h 248"/>
              <a:gd name="T28" fmla="*/ 260 w 260"/>
              <a:gd name="T29" fmla="*/ 36 h 248"/>
              <a:gd name="T30" fmla="*/ 224 w 260"/>
              <a:gd name="T31" fmla="*/ 0 h 248"/>
              <a:gd name="T32" fmla="*/ 239 w 260"/>
              <a:gd name="T33" fmla="*/ 166 h 248"/>
              <a:gd name="T34" fmla="*/ 228 w 260"/>
              <a:gd name="T35" fmla="*/ 181 h 248"/>
              <a:gd name="T36" fmla="*/ 188 w 260"/>
              <a:gd name="T37" fmla="*/ 181 h 248"/>
              <a:gd name="T38" fmla="*/ 158 w 260"/>
              <a:gd name="T39" fmla="*/ 197 h 248"/>
              <a:gd name="T40" fmla="*/ 134 w 260"/>
              <a:gd name="T41" fmla="*/ 224 h 248"/>
              <a:gd name="T42" fmla="*/ 130 w 260"/>
              <a:gd name="T43" fmla="*/ 226 h 248"/>
              <a:gd name="T44" fmla="*/ 126 w 260"/>
              <a:gd name="T45" fmla="*/ 224 h 248"/>
              <a:gd name="T46" fmla="*/ 102 w 260"/>
              <a:gd name="T47" fmla="*/ 197 h 248"/>
              <a:gd name="T48" fmla="*/ 68 w 260"/>
              <a:gd name="T49" fmla="*/ 181 h 248"/>
              <a:gd name="T50" fmla="*/ 29 w 260"/>
              <a:gd name="T51" fmla="*/ 181 h 248"/>
              <a:gd name="T52" fmla="*/ 21 w 260"/>
              <a:gd name="T53" fmla="*/ 166 h 248"/>
              <a:gd name="T54" fmla="*/ 21 w 260"/>
              <a:gd name="T55" fmla="*/ 36 h 248"/>
              <a:gd name="T56" fmla="*/ 36 w 260"/>
              <a:gd name="T57" fmla="*/ 22 h 248"/>
              <a:gd name="T58" fmla="*/ 224 w 260"/>
              <a:gd name="T59" fmla="*/ 22 h 248"/>
              <a:gd name="T60" fmla="*/ 239 w 260"/>
              <a:gd name="T61" fmla="*/ 36 h 248"/>
              <a:gd name="T62" fmla="*/ 239 w 260"/>
              <a:gd name="T63" fmla="*/ 16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48">
                <a:moveTo>
                  <a:pt x="224" y="0"/>
                </a:moveTo>
                <a:cubicBezTo>
                  <a:pt x="36" y="0"/>
                  <a:pt x="36" y="0"/>
                  <a:pt x="36" y="0"/>
                </a:cubicBezTo>
                <a:cubicBezTo>
                  <a:pt x="16" y="0"/>
                  <a:pt x="0" y="16"/>
                  <a:pt x="0" y="36"/>
                </a:cubicBezTo>
                <a:cubicBezTo>
                  <a:pt x="0" y="166"/>
                  <a:pt x="0" y="166"/>
                  <a:pt x="0" y="166"/>
                </a:cubicBezTo>
                <a:cubicBezTo>
                  <a:pt x="0" y="186"/>
                  <a:pt x="13" y="203"/>
                  <a:pt x="29" y="203"/>
                </a:cubicBezTo>
                <a:cubicBezTo>
                  <a:pt x="45" y="203"/>
                  <a:pt x="62" y="203"/>
                  <a:pt x="68" y="203"/>
                </a:cubicBezTo>
                <a:cubicBezTo>
                  <a:pt x="74" y="203"/>
                  <a:pt x="82" y="206"/>
                  <a:pt x="84" y="210"/>
                </a:cubicBezTo>
                <a:cubicBezTo>
                  <a:pt x="87" y="214"/>
                  <a:pt x="99" y="227"/>
                  <a:pt x="110" y="239"/>
                </a:cubicBezTo>
                <a:cubicBezTo>
                  <a:pt x="115" y="245"/>
                  <a:pt x="123" y="248"/>
                  <a:pt x="130" y="248"/>
                </a:cubicBezTo>
                <a:cubicBezTo>
                  <a:pt x="137" y="248"/>
                  <a:pt x="145" y="245"/>
                  <a:pt x="150" y="239"/>
                </a:cubicBezTo>
                <a:cubicBezTo>
                  <a:pt x="161" y="227"/>
                  <a:pt x="173" y="214"/>
                  <a:pt x="176" y="210"/>
                </a:cubicBezTo>
                <a:cubicBezTo>
                  <a:pt x="178" y="206"/>
                  <a:pt x="184" y="203"/>
                  <a:pt x="188" y="203"/>
                </a:cubicBezTo>
                <a:cubicBezTo>
                  <a:pt x="192" y="203"/>
                  <a:pt x="210" y="203"/>
                  <a:pt x="228" y="203"/>
                </a:cubicBezTo>
                <a:cubicBezTo>
                  <a:pt x="246" y="203"/>
                  <a:pt x="260" y="186"/>
                  <a:pt x="260" y="166"/>
                </a:cubicBezTo>
                <a:cubicBezTo>
                  <a:pt x="260" y="36"/>
                  <a:pt x="260" y="36"/>
                  <a:pt x="260" y="36"/>
                </a:cubicBezTo>
                <a:cubicBezTo>
                  <a:pt x="260" y="16"/>
                  <a:pt x="244" y="0"/>
                  <a:pt x="224" y="0"/>
                </a:cubicBezTo>
                <a:close/>
                <a:moveTo>
                  <a:pt x="239" y="166"/>
                </a:moveTo>
                <a:cubicBezTo>
                  <a:pt x="239" y="174"/>
                  <a:pt x="233" y="181"/>
                  <a:pt x="228" y="181"/>
                </a:cubicBezTo>
                <a:cubicBezTo>
                  <a:pt x="188" y="181"/>
                  <a:pt x="188" y="181"/>
                  <a:pt x="188" y="181"/>
                </a:cubicBezTo>
                <a:cubicBezTo>
                  <a:pt x="177" y="181"/>
                  <a:pt x="165" y="188"/>
                  <a:pt x="158" y="197"/>
                </a:cubicBezTo>
                <a:cubicBezTo>
                  <a:pt x="156" y="200"/>
                  <a:pt x="146" y="212"/>
                  <a:pt x="134" y="224"/>
                </a:cubicBezTo>
                <a:cubicBezTo>
                  <a:pt x="133" y="226"/>
                  <a:pt x="131" y="226"/>
                  <a:pt x="130" y="226"/>
                </a:cubicBezTo>
                <a:cubicBezTo>
                  <a:pt x="129" y="226"/>
                  <a:pt x="127" y="226"/>
                  <a:pt x="126" y="224"/>
                </a:cubicBezTo>
                <a:cubicBezTo>
                  <a:pt x="114" y="212"/>
                  <a:pt x="104" y="200"/>
                  <a:pt x="102" y="197"/>
                </a:cubicBezTo>
                <a:cubicBezTo>
                  <a:pt x="95" y="188"/>
                  <a:pt x="81" y="181"/>
                  <a:pt x="68" y="181"/>
                </a:cubicBezTo>
                <a:cubicBezTo>
                  <a:pt x="29" y="181"/>
                  <a:pt x="29" y="181"/>
                  <a:pt x="29" y="181"/>
                </a:cubicBezTo>
                <a:cubicBezTo>
                  <a:pt x="26" y="181"/>
                  <a:pt x="21" y="175"/>
                  <a:pt x="21" y="166"/>
                </a:cubicBezTo>
                <a:cubicBezTo>
                  <a:pt x="21" y="36"/>
                  <a:pt x="21" y="36"/>
                  <a:pt x="21" y="36"/>
                </a:cubicBezTo>
                <a:cubicBezTo>
                  <a:pt x="21" y="28"/>
                  <a:pt x="28" y="22"/>
                  <a:pt x="36" y="22"/>
                </a:cubicBezTo>
                <a:cubicBezTo>
                  <a:pt x="224" y="22"/>
                  <a:pt x="224" y="22"/>
                  <a:pt x="224" y="22"/>
                </a:cubicBezTo>
                <a:cubicBezTo>
                  <a:pt x="232" y="22"/>
                  <a:pt x="239" y="28"/>
                  <a:pt x="239" y="36"/>
                </a:cubicBezTo>
                <a:lnTo>
                  <a:pt x="239" y="166"/>
                </a:lnTo>
                <a:close/>
              </a:path>
            </a:pathLst>
          </a:custGeom>
          <a:solidFill>
            <a:srgbClr val="424953"/>
          </a:solidFill>
          <a:ln>
            <a:noFill/>
          </a:ln>
        </p:spPr>
        <p:txBody>
          <a:bodyPr vert="horz" wrap="square" lIns="91440" tIns="45720" rIns="91440" bIns="45720" numCol="1" anchor="t" anchorCtr="0" compatLnSpc="1"/>
          <a:p>
            <a:endParaRPr lang="en-US"/>
          </a:p>
        </p:txBody>
      </p:sp>
      <p:sp>
        <p:nvSpPr>
          <p:cNvPr id="3" name="Rectangle 257"/>
          <p:cNvSpPr>
            <a:spLocks noChangeArrowheads="1"/>
          </p:cNvSpPr>
          <p:nvPr/>
        </p:nvSpPr>
        <p:spPr bwMode="auto">
          <a:xfrm>
            <a:off x="692151" y="2305208"/>
            <a:ext cx="244874" cy="29600"/>
          </a:xfrm>
          <a:prstGeom prst="rect">
            <a:avLst/>
          </a:prstGeom>
          <a:solidFill>
            <a:srgbClr val="424953"/>
          </a:solidFill>
          <a:ln>
            <a:noFill/>
          </a:ln>
        </p:spPr>
        <p:txBody>
          <a:bodyPr vert="horz" wrap="square" lIns="91440" tIns="45720" rIns="91440" bIns="45720" numCol="1" anchor="t" anchorCtr="0" compatLnSpc="1"/>
          <a:p>
            <a:endParaRPr lang="en-US"/>
          </a:p>
        </p:txBody>
      </p:sp>
      <p:sp>
        <p:nvSpPr>
          <p:cNvPr id="33" name="Rectangle 256"/>
          <p:cNvSpPr>
            <a:spLocks noChangeArrowheads="1"/>
          </p:cNvSpPr>
          <p:nvPr/>
        </p:nvSpPr>
        <p:spPr bwMode="auto">
          <a:xfrm>
            <a:off x="685166" y="2209542"/>
            <a:ext cx="244874" cy="29600"/>
          </a:xfrm>
          <a:prstGeom prst="rect">
            <a:avLst/>
          </a:prstGeom>
          <a:solidFill>
            <a:srgbClr val="424953"/>
          </a:solidFill>
          <a:ln>
            <a:noFill/>
          </a:ln>
        </p:spPr>
        <p:txBody>
          <a:bodyPr vert="horz" wrap="square" lIns="91440" tIns="45720" rIns="91440" bIns="45720" numCol="1" anchor="t" anchorCtr="0" compatLnSpc="1"/>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9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34" grpId="0" bldLvl="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（五）确定评估方法和</a:t>
            </a:r>
            <a:r>
              <a:rPr lang="zh-CN" altLang="en-US" sz="2400" dirty="0" smtClean="0">
                <a:latin typeface="微软雅黑" panose="020B0503020204020204" pitchFamily="34" charset="-122"/>
                <a:ea typeface="微软雅黑" panose="020B0503020204020204" pitchFamily="34" charset="-122"/>
              </a:rPr>
              <a:t>方式</a:t>
            </a:r>
            <a:endParaRPr lang="zh-CN" altLang="en-US" sz="2400" dirty="0" smtClean="0">
              <a:latin typeface="微软雅黑" panose="020B0503020204020204" pitchFamily="34" charset="-122"/>
              <a:ea typeface="微软雅黑" panose="020B0503020204020204" pitchFamily="34" charset="-122"/>
            </a:endParaRPr>
          </a:p>
        </p:txBody>
      </p:sp>
      <p:sp>
        <p:nvSpPr>
          <p:cNvPr id="100" name="文本框 99"/>
          <p:cNvSpPr txBox="1"/>
          <p:nvPr/>
        </p:nvSpPr>
        <p:spPr>
          <a:xfrm>
            <a:off x="676275" y="2895600"/>
            <a:ext cx="10029825" cy="2602230"/>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应根据政策和项目</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具体情况</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r>
              <a:rPr lang="zh-CN" sz="2400" b="0">
                <a:latin typeface="微软雅黑" panose="020B0503020204020204" pitchFamily="34" charset="-122"/>
                <a:ea typeface="微软雅黑" panose="020B0503020204020204" pitchFamily="34" charset="-122"/>
                <a:cs typeface="微软雅黑" panose="020B0503020204020204" pitchFamily="34" charset="-122"/>
              </a:rPr>
              <a:t>选择评估方法。</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应当结合评估对象</a:t>
            </a:r>
            <a:r>
              <a:rPr lang="zh-CN" sz="24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具体情况</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，按照</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简捷高效</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原则，采用</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一种或多种</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方式进行评估。</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项目单位需填报的资料包括事前绩效评估项目申报书、事前绩效评估</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绩效目标申报表</a:t>
            </a:r>
            <a:r>
              <a:rPr lang="zh-CN" sz="2400" b="0">
                <a:latin typeface="微软雅黑" panose="020B0503020204020204" pitchFamily="34" charset="-122"/>
                <a:ea typeface="微软雅黑" panose="020B0503020204020204" pitchFamily="34" charset="-122"/>
                <a:cs typeface="微软雅黑" panose="020B0503020204020204" pitchFamily="34" charset="-122"/>
              </a:rPr>
              <a:t>和事前绩效评估</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预期绩效报告</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762000" y="3810000"/>
            <a:ext cx="4224655" cy="718820"/>
          </a:xfrm>
          <a:prstGeom prst="rect">
            <a:avLst/>
          </a:prstGeom>
          <a:noFill/>
          <a:ln w="9525">
            <a:noFill/>
          </a:ln>
        </p:spPr>
        <p:txBody>
          <a:bodyPr wrap="square">
            <a:spAutoFit/>
          </a:bodyPr>
          <a:p>
            <a:pPr indent="720090" fontAlgn="auto">
              <a:lnSpc>
                <a:spcPct val="170000"/>
              </a:lnSpc>
            </a:pP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绩效目标申报表</a:t>
            </a:r>
            <a:endPar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6" name="表格 5"/>
          <p:cNvGraphicFramePr/>
          <p:nvPr>
            <p:custDataLst>
              <p:tags r:id="rId1"/>
            </p:custDataLst>
          </p:nvPr>
        </p:nvGraphicFramePr>
        <p:xfrm>
          <a:off x="4900930" y="1905000"/>
          <a:ext cx="5777865" cy="4325620"/>
        </p:xfrm>
        <a:graphic>
          <a:graphicData uri="http://schemas.openxmlformats.org/drawingml/2006/table">
            <a:tbl>
              <a:tblPr firstRow="1" bandRow="1">
                <a:tableStyleId>{5940675A-B579-460E-94D1-54222C63F5DA}</a:tableStyleId>
              </a:tblPr>
              <a:tblGrid>
                <a:gridCol w="1017905"/>
                <a:gridCol w="1743710"/>
                <a:gridCol w="1103630"/>
                <a:gridCol w="728345"/>
                <a:gridCol w="1184275"/>
              </a:tblGrid>
              <a:tr h="287020">
                <a:tc gridSpan="5">
                  <a:txBody>
                    <a:bodyPr/>
                    <a:p>
                      <a:pPr indent="0" algn="ctr">
                        <a:buNone/>
                      </a:pPr>
                      <a:r>
                        <a:rPr lang="en-US" sz="1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项目绩效目标表（**年度）</a:t>
                      </a:r>
                      <a:endParaRPr lang="en-US" altLang="en-US" sz="18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13360">
                <a:tc gridSpan="2">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rPr>
                        <a:t>项目名称</a:t>
                      </a:r>
                      <a:endParaRPr lang="en-US" alt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13360">
                <a:tc gridSpan="2">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rPr>
                        <a:t>部门名称</a:t>
                      </a:r>
                      <a:endParaRPr lang="en-US" alt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13360">
                <a:tc gridSpan="2">
                  <a:txBody>
                    <a:bodyPr/>
                    <a:p>
                      <a:pPr indent="0" algn="ctr">
                        <a:buNone/>
                      </a:pPr>
                      <a:r>
                        <a:rPr 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rPr>
                        <a:t>单位名称</a:t>
                      </a:r>
                      <a:endParaRPr lang="en-US" altLang="en-US" sz="1400" b="1">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82880">
                <a:tc rowSpan="3">
                  <a:txBody>
                    <a:bodyPr/>
                    <a:p>
                      <a:pPr indent="0" algn="ctr">
                        <a:buNone/>
                      </a:pPr>
                      <a:r>
                        <a:rPr 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rPr>
                        <a:t>项目资金</a:t>
                      </a:r>
                      <a:endParaRPr 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indent="0" algn="ctr">
                        <a:buNone/>
                      </a:pPr>
                      <a:r>
                        <a:rPr 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rPr>
                        <a:t>（万元）</a:t>
                      </a:r>
                      <a:endParaRPr lang="en-US" alt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年度资金总额</a:t>
                      </a:r>
                      <a:endParaRPr lang="en-US"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828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r">
                        <a:buNone/>
                      </a:pPr>
                      <a:r>
                        <a:rPr 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其中：财政性资金</a:t>
                      </a:r>
                      <a:endParaRPr lang="en-US"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828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r">
                        <a:buNone/>
                      </a:pPr>
                      <a:r>
                        <a:rPr 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其他资金</a:t>
                      </a:r>
                      <a:endParaRPr lang="en-US"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59080">
                <a:tc>
                  <a:txBody>
                    <a:bodyPr/>
                    <a:p>
                      <a:pPr indent="0" algn="ctr">
                        <a:buNone/>
                      </a:pPr>
                      <a:r>
                        <a:rPr 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rPr>
                        <a:t>年度目标</a:t>
                      </a:r>
                      <a:endParaRPr lang="en-US" altLang="en-US" sz="1200" b="1">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4">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43840">
                <a:tc gridSpan="5">
                  <a:txBody>
                    <a:bodyPr/>
                    <a:p>
                      <a:pPr indent="0" algn="ctr">
                        <a:buNone/>
                      </a:pPr>
                      <a:r>
                        <a:rPr lang="en-US" sz="1600" b="1">
                          <a:solidFill>
                            <a:srgbClr val="000000"/>
                          </a:solidFill>
                          <a:latin typeface="微软雅黑" panose="020B0503020204020204" pitchFamily="34" charset="-122"/>
                          <a:ea typeface="微软雅黑" panose="020B0503020204020204" pitchFamily="34" charset="-122"/>
                          <a:cs typeface="Times New Roman" panose="02020603050405020304" charset="0"/>
                        </a:rPr>
                        <a:t>分解目标</a:t>
                      </a:r>
                      <a:endParaRPr lang="en-US" altLang="en-US" sz="1600" b="1">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13360">
                <a:tc>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一级指标</a:t>
                      </a:r>
                      <a:endParaRPr lang="en-US" altLang="en-US" sz="12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二级指标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三级指标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指标值</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指标值说明</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rowSpan="3">
                  <a:txBody>
                    <a:bodyPr/>
                    <a:p>
                      <a:pPr indent="0" algn="ctr">
                        <a:buNone/>
                      </a:pPr>
                      <a:r>
                        <a:rPr lang="zh-CN"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成本指标</a:t>
                      </a:r>
                      <a:endParaRPr lang="zh-CN"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经济成本指标</a:t>
                      </a:r>
                      <a:endPar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社会成本指标</a:t>
                      </a:r>
                      <a:endPar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生态成本指标</a:t>
                      </a:r>
                      <a:endParaRPr lang="zh-CN"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rowSpan="3">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产出指标</a:t>
                      </a:r>
                      <a:endParaRPr lang="en-US"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数量指标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质量指标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时效指标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rowSpan="3">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效益指标</a:t>
                      </a:r>
                      <a:endParaRPr lang="en-US" altLang="en-US" sz="12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社会效益指标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经济效益指标</a:t>
                      </a:r>
                      <a:endParaRPr lang="en-US" altLang="en-US" sz="14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宋体" panose="02010600030101010101" pitchFamily="2" charset="-122"/>
                        </a:rPr>
                        <a:t>生态效益指标</a:t>
                      </a:r>
                      <a:endParaRPr lang="en-US" altLang="en-US" sz="1400" b="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a:txBody>
                    <a:bodyPr/>
                    <a:p>
                      <a:pPr indent="0" algn="ctr">
                        <a:buNone/>
                      </a:pPr>
                      <a:r>
                        <a:rPr 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rPr>
                        <a:t>满意度指标</a:t>
                      </a:r>
                      <a:endParaRPr lang="en-US" altLang="en-US" sz="12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rPr>
                        <a:t>服务对象满意度指标</a:t>
                      </a:r>
                      <a:endParaRPr lang="en-US" altLang="en-US" sz="1400" b="0">
                        <a:solidFill>
                          <a:srgbClr val="000000"/>
                        </a:solidFill>
                        <a:latin typeface="微软雅黑" panose="020B0503020204020204" pitchFamily="34" charset="-122"/>
                        <a:ea typeface="微软雅黑" panose="020B0503020204020204" pitchFamily="34" charset="-122"/>
                        <a:cs typeface="Times New Roman" panose="0202060305040502030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600" b="0">
                          <a:latin typeface="微软雅黑" panose="020B0503020204020204" pitchFamily="34" charset="-122"/>
                          <a:ea typeface="微软雅黑" panose="020B0503020204020204" pitchFamily="34" charset="-122"/>
                          <a:cs typeface="宋体" panose="02010600030101010101" pitchFamily="2" charset="-122"/>
                        </a:rPr>
                        <a:t> </a:t>
                      </a:r>
                      <a:endParaRPr lang="en-US" altLang="en-US" sz="600" b="0">
                        <a:latin typeface="微软雅黑" panose="020B0503020204020204" pitchFamily="34" charset="-122"/>
                        <a:ea typeface="微软雅黑" panose="020B0503020204020204" pitchFamily="34"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600" b="0">
                          <a:latin typeface="微软雅黑" panose="020B0503020204020204" pitchFamily="34" charset="-122"/>
                          <a:ea typeface="微软雅黑" panose="020B0503020204020204" pitchFamily="34" charset="-122"/>
                          <a:cs typeface="Calibri" panose="020F0502020204030204" pitchFamily="34" charset="0"/>
                        </a:rPr>
                        <a:t> </a:t>
                      </a: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600" b="0">
                        <a:latin typeface="微软雅黑" panose="020B0503020204020204" pitchFamily="34" charset="-122"/>
                        <a:ea typeface="微软雅黑" panose="020B0503020204020204" pitchFamily="34" charset="-122"/>
                        <a:cs typeface="Calibri" panose="020F0502020204030204" pitchFamily="34"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95600"/>
            <a:ext cx="10354945" cy="1974215"/>
          </a:xfrm>
          <a:prstGeom prst="rect">
            <a:avLst/>
          </a:prstGeom>
          <a:noFill/>
          <a:ln w="9525">
            <a:noFill/>
          </a:ln>
        </p:spPr>
        <p:txBody>
          <a:bodyPr wrap="square">
            <a:spAutoFit/>
          </a:bodyPr>
          <a:p>
            <a:pPr indent="720090" fontAlgn="auto">
              <a:lnSpc>
                <a:spcPct val="170000"/>
              </a:lnSpc>
            </a:pP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预期绩效报告</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:是被评估部门（单位）对政策或项目的计划内容、绩效目标、实施方案和预期效益等进行</a:t>
            </a:r>
            <a:r>
              <a:rPr lang="en-US" alt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自我评估</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，按一定格式要求撰写的报告文本。</a:t>
            </a:r>
            <a:endParaRPr lang="en-US" alt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743200"/>
            <a:ext cx="10354945" cy="3192145"/>
          </a:xfrm>
          <a:prstGeom prst="rect">
            <a:avLst/>
          </a:prstGeom>
          <a:noFill/>
          <a:ln w="9525">
            <a:noFill/>
          </a:ln>
        </p:spPr>
        <p:txBody>
          <a:bodyPr wrap="square">
            <a:spAutoFit/>
          </a:bodyPr>
          <a:p>
            <a:pPr indent="720090" algn="ctr" fontAlgn="auto">
              <a:lnSpc>
                <a:spcPct val="210000"/>
              </a:lnSpc>
            </a:pPr>
            <a:r>
              <a:rPr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预期绩效报告的格式</a:t>
            </a:r>
            <a:r>
              <a:rPr lang="zh-CN" altLang="en-US"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参考</a:t>
            </a:r>
            <a:endPar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10000"/>
              </a:lnSpc>
            </a:pPr>
            <a:r>
              <a:rPr sz="2400" b="0">
                <a:latin typeface="微软雅黑" panose="020B0503020204020204" pitchFamily="34" charset="-122"/>
                <a:ea typeface="微软雅黑" panose="020B0503020204020204" pitchFamily="34" charset="-122"/>
                <a:cs typeface="微软雅黑" panose="020B0503020204020204" pitchFamily="34" charset="-122"/>
              </a:rPr>
              <a:t>（1）</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政策项目基本情况</a:t>
            </a:r>
            <a:r>
              <a:rPr sz="2400" b="0">
                <a:latin typeface="微软雅黑" panose="020B0503020204020204" pitchFamily="34" charset="-122"/>
                <a:ea typeface="微软雅黑" panose="020B0503020204020204" pitchFamily="34" charset="-122"/>
                <a:cs typeface="微软雅黑" panose="020B0503020204020204" pitchFamily="34" charset="-122"/>
              </a:rPr>
              <a:t>。说明项目政策背景、项目主要内容等。</a:t>
            </a:r>
            <a:endParaRPr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10000"/>
              </a:lnSpc>
            </a:pPr>
            <a:r>
              <a:rPr sz="2400" b="0">
                <a:latin typeface="微软雅黑" panose="020B0503020204020204" pitchFamily="34" charset="-122"/>
                <a:ea typeface="微软雅黑" panose="020B0503020204020204" pitchFamily="34" charset="-122"/>
                <a:cs typeface="微软雅黑" panose="020B0503020204020204" pitchFamily="34" charset="-122"/>
              </a:rPr>
              <a:t>（2）政策项目实施的</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相关性</a:t>
            </a:r>
            <a:r>
              <a:rPr sz="2400" b="0">
                <a:latin typeface="微软雅黑" panose="020B0503020204020204" pitchFamily="34" charset="-122"/>
                <a:ea typeface="微软雅黑" panose="020B0503020204020204" pitchFamily="34" charset="-122"/>
                <a:cs typeface="微软雅黑" panose="020B0503020204020204" pitchFamily="34" charset="-122"/>
              </a:rPr>
              <a:t>。说明项目政策的立项依据，包括项目与部门职能、相关政策及规划、现实需求等方面的相关性。</a:t>
            </a:r>
            <a:endParaRPr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85800" y="2611120"/>
            <a:ext cx="10354945" cy="4485640"/>
          </a:xfrm>
          <a:prstGeom prst="rect">
            <a:avLst/>
          </a:prstGeom>
          <a:noFill/>
          <a:ln w="9525">
            <a:noFill/>
          </a:ln>
        </p:spPr>
        <p:txBody>
          <a:bodyPr wrap="square">
            <a:spAutoFit/>
          </a:bodyPr>
          <a:p>
            <a:pPr indent="720090" fontAlgn="auto">
              <a:lnSpc>
                <a:spcPct val="170000"/>
              </a:lnSpc>
            </a:pPr>
            <a:r>
              <a:rPr sz="2400" b="0">
                <a:latin typeface="微软雅黑" panose="020B0503020204020204" pitchFamily="34" charset="-122"/>
                <a:ea typeface="微软雅黑" panose="020B0503020204020204" pitchFamily="34" charset="-122"/>
                <a:cs typeface="微软雅黑" panose="020B0503020204020204" pitchFamily="34" charset="-122"/>
              </a:rPr>
              <a:t>（3）政策项目</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绩效目标</a:t>
            </a:r>
            <a:r>
              <a:rPr sz="2400" b="0">
                <a:latin typeface="微软雅黑" panose="020B0503020204020204" pitchFamily="34" charset="-122"/>
                <a:ea typeface="微软雅黑" panose="020B0503020204020204" pitchFamily="34" charset="-122"/>
                <a:cs typeface="微软雅黑" panose="020B0503020204020204" pitchFamily="34" charset="-122"/>
              </a:rPr>
              <a:t>。说明项目政策的总体绩效目标以及绩效指标，绩效目标内容应具体明确、符合项目现实需求及部门长期规划和年度工作目标，绩效指标应具体细化、量化，并且要有可衡量的评价标准。</a:t>
            </a:r>
            <a:endParaRPr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sz="2400" b="0">
                <a:latin typeface="微软雅黑" panose="020B0503020204020204" pitchFamily="34" charset="-122"/>
                <a:ea typeface="微软雅黑" panose="020B0503020204020204" pitchFamily="34" charset="-122"/>
                <a:cs typeface="微软雅黑" panose="020B0503020204020204" pitchFamily="34" charset="-122"/>
              </a:rPr>
              <a:t>（4）政策项目</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实施方案的有效性</a:t>
            </a:r>
            <a:r>
              <a:rPr sz="2400" b="0">
                <a:latin typeface="微软雅黑" panose="020B0503020204020204" pitchFamily="34" charset="-122"/>
                <a:ea typeface="微软雅黑" panose="020B0503020204020204" pitchFamily="34" charset="-122"/>
                <a:cs typeface="微软雅黑" panose="020B0503020204020204" pitchFamily="34" charset="-122"/>
              </a:rPr>
              <a:t>。说明项目政策的具体实施方案，包括项目决策程序、实施程序，人、财、物等基础条件保障情况，相关管理制度建设情况，以及对不确定因素和风险的控制措施等。</a:t>
            </a:r>
            <a:endParaRPr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14320"/>
            <a:ext cx="10354945" cy="3857625"/>
          </a:xfrm>
          <a:prstGeom prst="rect">
            <a:avLst/>
          </a:prstGeom>
          <a:noFill/>
          <a:ln w="9525">
            <a:noFill/>
          </a:ln>
        </p:spPr>
        <p:txBody>
          <a:bodyPr wrap="square">
            <a:spAutoFit/>
          </a:bodyPr>
          <a:p>
            <a:pPr indent="720090" fontAlgn="auto">
              <a:lnSpc>
                <a:spcPct val="170000"/>
              </a:lnSpc>
            </a:pPr>
            <a:r>
              <a:rPr sz="2400" b="0">
                <a:latin typeface="微软雅黑" panose="020B0503020204020204" pitchFamily="34" charset="-122"/>
                <a:ea typeface="微软雅黑" panose="020B0503020204020204" pitchFamily="34" charset="-122"/>
                <a:cs typeface="微软雅黑" panose="020B0503020204020204" pitchFamily="34" charset="-122"/>
              </a:rPr>
              <a:t>（5）政策项目预期绩效的</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可持续性</a:t>
            </a:r>
            <a:r>
              <a:rPr sz="2400" b="0">
                <a:latin typeface="微软雅黑" panose="020B0503020204020204" pitchFamily="34" charset="-122"/>
                <a:ea typeface="微软雅黑" panose="020B0503020204020204" pitchFamily="34" charset="-122"/>
                <a:cs typeface="微软雅黑" panose="020B0503020204020204" pitchFamily="34" charset="-122"/>
              </a:rPr>
              <a:t>。说明与项目政策相关的政策、行业环境等方面的可持续性，预期产出及效果的可持续性，组织管理机构、运行机制的可持续性。</a:t>
            </a:r>
            <a:endParaRPr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sz="2400" b="0">
                <a:latin typeface="微软雅黑" panose="020B0503020204020204" pitchFamily="34" charset="-122"/>
                <a:ea typeface="微软雅黑" panose="020B0503020204020204" pitchFamily="34" charset="-122"/>
                <a:cs typeface="微软雅黑" panose="020B0503020204020204" pitchFamily="34" charset="-122"/>
              </a:rPr>
              <a:t>（6）政策项目</a:t>
            </a:r>
            <a:r>
              <a:rPr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预算</a:t>
            </a:r>
            <a:r>
              <a:rPr sz="2400" b="0">
                <a:latin typeface="微软雅黑" panose="020B0503020204020204" pitchFamily="34" charset="-122"/>
                <a:ea typeface="微软雅黑" panose="020B0503020204020204" pitchFamily="34" charset="-122"/>
                <a:cs typeface="微软雅黑" panose="020B0503020204020204" pitchFamily="34" charset="-122"/>
              </a:rPr>
              <a:t>。说明项目政策的预算构成、预算测算依据和标准、财政支持的范围和方式、市县财政经费保障渠道和方式等。</a:t>
            </a:r>
            <a:endParaRPr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95600"/>
            <a:ext cx="10029825" cy="3229610"/>
          </a:xfrm>
          <a:prstGeom prst="rect">
            <a:avLst/>
          </a:prstGeom>
          <a:noFill/>
          <a:ln w="9525">
            <a:noFill/>
          </a:ln>
        </p:spPr>
        <p:txBody>
          <a:bodyPr wrap="square">
            <a:spAutoFit/>
          </a:bodyPr>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项目单位需准备的资料有：</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一是</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项目背景及发展规划</a:t>
            </a:r>
            <a:r>
              <a:rPr lang="zh-CN" sz="2400" b="0">
                <a:latin typeface="微软雅黑" panose="020B0503020204020204" pitchFamily="34" charset="-122"/>
                <a:ea typeface="微软雅黑" panose="020B0503020204020204" pitchFamily="34" charset="-122"/>
                <a:cs typeface="微软雅黑" panose="020B0503020204020204" pitchFamily="34" charset="-122"/>
              </a:rPr>
              <a:t>资料，包括国家及省市相关法律、法规和规章制度，国家及省市确定的大政方针、政策，部门或行业的发展规划（计划）。</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二是项目申请材料包括</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实施方案、可行性研究报告、立项专家论证意见、初步设计</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资料或设计图纸等</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（六）</a:t>
            </a:r>
            <a:r>
              <a:rPr lang="zh-CN" altLang="en-US" sz="2400" dirty="0" smtClean="0">
                <a:latin typeface="微软雅黑" panose="020B0503020204020204" pitchFamily="34" charset="-122"/>
                <a:ea typeface="微软雅黑" panose="020B0503020204020204" pitchFamily="34" charset="-122"/>
                <a:sym typeface="+mn-ea"/>
              </a:rPr>
              <a:t>制作资料清单</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895600"/>
            <a:ext cx="10029825" cy="2602230"/>
          </a:xfrm>
          <a:prstGeom prst="rect">
            <a:avLst/>
          </a:prstGeom>
          <a:noFill/>
          <a:ln w="9525">
            <a:noFill/>
          </a:ln>
        </p:spPr>
        <p:txBody>
          <a:bodyPr wrap="square">
            <a:spAutoFit/>
          </a:bodyPr>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三是</a:t>
            </a:r>
            <a:r>
              <a:rPr lang="zh-CN" sz="24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预算测算材料</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，包括</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项目预算及明细、项目预算测算说明</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，主要材料、设备的名称、型号、规格品牌、生产厂家、价格及依据，工程预算定额、取费标准及行业主管部门制定的相关专业定额等</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712470" y="1219200"/>
            <a:ext cx="9985375"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solidFill>
                  <a:schemeClr val="bg1"/>
                </a:solidFill>
                <a:latin typeface="微软雅黑" panose="020B0503020204020204" pitchFamily="34" charset="-122"/>
                <a:ea typeface="微软雅黑" panose="020B0503020204020204" pitchFamily="34" charset="-122"/>
                <a:sym typeface="+mn-ea"/>
              </a:rPr>
              <a:t>事前绩效评估的</a:t>
            </a:r>
            <a:r>
              <a:rPr lang="zh-CN" altLang="en-US" sz="2400" dirty="0">
                <a:solidFill>
                  <a:schemeClr val="bg1"/>
                </a:solidFill>
                <a:latin typeface="微软雅黑" panose="020B0503020204020204" pitchFamily="34" charset="-122"/>
                <a:ea typeface="微软雅黑" panose="020B0503020204020204" pitchFamily="34" charset="-122"/>
                <a:sym typeface="+mn-ea"/>
              </a:rPr>
              <a:t>意义</a:t>
            </a:r>
            <a:endParaRPr lang="zh-CN" altLang="en-US" sz="2400" dirty="0">
              <a:solidFill>
                <a:schemeClr val="bg1"/>
              </a:solidFill>
              <a:latin typeface="微软雅黑" panose="020B0503020204020204" pitchFamily="34" charset="-122"/>
              <a:ea typeface="微软雅黑" panose="020B0503020204020204" pitchFamily="34" charset="-122"/>
              <a:sym typeface="+mn-ea"/>
            </a:endParaRPr>
          </a:p>
        </p:txBody>
      </p:sp>
      <p:graphicFrame>
        <p:nvGraphicFramePr>
          <p:cNvPr id="70" name="表格 69"/>
          <p:cNvGraphicFramePr/>
          <p:nvPr>
            <p:custDataLst>
              <p:tags r:id="rId1"/>
            </p:custDataLst>
          </p:nvPr>
        </p:nvGraphicFramePr>
        <p:xfrm>
          <a:off x="1295400" y="2133600"/>
          <a:ext cx="6104890" cy="3063875"/>
        </p:xfrm>
        <a:graphic>
          <a:graphicData uri="http://schemas.openxmlformats.org/drawingml/2006/table">
            <a:tbl>
              <a:tblPr firstRow="1" bandRow="1">
                <a:tableStyleId>{5C22544A-7EE6-4342-B048-85BDC9FD1C3A}</a:tableStyleId>
              </a:tblPr>
              <a:tblGrid>
                <a:gridCol w="1910080"/>
                <a:gridCol w="2090420"/>
                <a:gridCol w="2104390"/>
              </a:tblGrid>
              <a:tr h="686435">
                <a:tc>
                  <a:txBody>
                    <a:bodyPr/>
                    <a:p>
                      <a:pPr indent="457200" algn="l" fontAlgn="auto">
                        <a:lnSpc>
                          <a:spcPct val="150000"/>
                        </a:lnSpc>
                        <a:buNone/>
                      </a:pP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noFill/>
                  </a:tcPr>
                </a:tc>
                <a:tc>
                  <a:txBody>
                    <a:bodyPr/>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自己的事</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tx2">
                        <a:lumMod val="60000"/>
                        <a:lumOff val="40000"/>
                      </a:schemeClr>
                    </a:solidFill>
                  </a:tcPr>
                </a:tc>
                <a:tc>
                  <a:txBody>
                    <a:bodyPr/>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别人的事</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tx2">
                        <a:lumMod val="60000"/>
                        <a:lumOff val="40000"/>
                      </a:schemeClr>
                    </a:solidFill>
                  </a:tcPr>
                </a:tc>
              </a:tr>
              <a:tr h="1170305">
                <a:tc>
                  <a:txBody>
                    <a:bodyPr/>
                    <a:p>
                      <a:pPr indent="457200" algn="l" fontAlgn="t">
                        <a:lnSpc>
                          <a:spcPct val="10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自己的钱</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tx2">
                        <a:lumMod val="60000"/>
                        <a:lumOff val="40000"/>
                      </a:schemeClr>
                    </a:solidFill>
                  </a:tcPr>
                </a:tc>
                <a:tc>
                  <a:txBody>
                    <a:bodyPr/>
                    <a:p>
                      <a:pPr indent="457200" algn="l" fontAlgn="auto">
                        <a:lnSpc>
                          <a:spcPct val="150000"/>
                        </a:lnSpc>
                        <a:buNone/>
                      </a:pPr>
                      <a:r>
                        <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既讲效果</a:t>
                      </a:r>
                      <a:endPar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p>
                      <a:pPr indent="457200" algn="l" fontAlgn="auto">
                        <a:lnSpc>
                          <a:spcPct val="150000"/>
                        </a:lnSpc>
                        <a:buNone/>
                      </a:pPr>
                      <a:r>
                        <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又讲节约</a:t>
                      </a:r>
                      <a:endPar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accent2">
                        <a:lumMod val="40000"/>
                        <a:lumOff val="60000"/>
                      </a:schemeClr>
                    </a:solidFill>
                  </a:tcPr>
                </a:tc>
                <a:tc>
                  <a:txBody>
                    <a:bodyPr/>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不讲</a:t>
                      </a: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效果</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只讲</a:t>
                      </a: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节约</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accent2">
                        <a:lumMod val="40000"/>
                        <a:lumOff val="60000"/>
                      </a:schemeClr>
                    </a:solidFill>
                  </a:tcPr>
                </a:tc>
              </a:tr>
              <a:tr h="365760">
                <a:tc>
                  <a:txBody>
                    <a:bodyPr/>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别人的钱</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tx2">
                        <a:lumMod val="60000"/>
                        <a:lumOff val="40000"/>
                      </a:schemeClr>
                    </a:solidFill>
                  </a:tcPr>
                </a:tc>
                <a:tc>
                  <a:txBody>
                    <a:bodyPr/>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只讲</a:t>
                      </a: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效果</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p>
                      <a:pPr indent="457200" algn="l" fontAlgn="auto">
                        <a:lnSpc>
                          <a:spcPct val="150000"/>
                        </a:lnSpc>
                        <a:buNone/>
                      </a:pP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不讲</a:t>
                      </a:r>
                      <a:r>
                        <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节约</a:t>
                      </a:r>
                      <a:endParaRPr lang="zh-CN" altLang="en-US" sz="2400" b="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accent2">
                        <a:lumMod val="40000"/>
                        <a:lumOff val="60000"/>
                      </a:schemeClr>
                    </a:solidFill>
                  </a:tcPr>
                </a:tc>
                <a:tc>
                  <a:txBody>
                    <a:bodyPr/>
                    <a:p>
                      <a:pPr indent="457200" algn="l" fontAlgn="auto">
                        <a:lnSpc>
                          <a:spcPct val="150000"/>
                        </a:lnSpc>
                        <a:buNone/>
                      </a:pPr>
                      <a:r>
                        <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不讲效果</a:t>
                      </a:r>
                      <a:endPar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p>
                      <a:pPr indent="457200" algn="l" fontAlgn="auto">
                        <a:lnSpc>
                          <a:spcPct val="150000"/>
                        </a:lnSpc>
                        <a:buNone/>
                      </a:pPr>
                      <a:r>
                        <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不讲节约</a:t>
                      </a:r>
                      <a:endParaRPr lang="zh-CN" altLang="en-US" sz="2400" b="0">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a:txBody>
                  <a:tcPr anchor="ctr" anchorCtr="0">
                    <a:solidFill>
                      <a:schemeClr val="accent2">
                        <a:lumMod val="40000"/>
                        <a:lumOff val="60000"/>
                      </a:schemeClr>
                    </a:solidFill>
                  </a:tcPr>
                </a:tc>
              </a:tr>
            </a:tbl>
          </a:graphicData>
        </a:graphic>
      </p:graphicFrame>
      <p:sp>
        <p:nvSpPr>
          <p:cNvPr id="4" name="燕尾形箭头 3"/>
          <p:cNvSpPr/>
          <p:nvPr/>
        </p:nvSpPr>
        <p:spPr>
          <a:xfrm rot="12840000">
            <a:off x="4958715" y="3805555"/>
            <a:ext cx="982980" cy="59436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等腰三角形 2"/>
          <p:cNvSpPr/>
          <p:nvPr/>
        </p:nvSpPr>
        <p:spPr bwMode="auto">
          <a:xfrm rot="17747878">
            <a:off x="7848745" y="4502413"/>
            <a:ext cx="1282199" cy="1481953"/>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1"/>
          </a:solidFill>
          <a:ln>
            <a:noFill/>
          </a:ln>
        </p:spPr>
        <p:txBody>
          <a:bodyPr wrap="none" anchor="ctr"/>
          <a:p>
            <a:endParaRPr lang="zh-CN" altLang="en-US"/>
          </a:p>
        </p:txBody>
      </p:sp>
      <p:sp>
        <p:nvSpPr>
          <p:cNvPr id="14" name="TextBox 15"/>
          <p:cNvSpPr txBox="1">
            <a:spLocks noChangeArrowheads="1"/>
          </p:cNvSpPr>
          <p:nvPr/>
        </p:nvSpPr>
        <p:spPr bwMode="auto">
          <a:xfrm>
            <a:off x="8153699" y="5029306"/>
            <a:ext cx="908476" cy="585404"/>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制度</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style.rotation</p:attrName>
                                        </p:attrNameLst>
                                      </p:cBhvr>
                                      <p:tavLst>
                                        <p:tav tm="0">
                                          <p:val>
                                            <p:fltVal val="90"/>
                                          </p:val>
                                        </p:tav>
                                        <p:tav tm="100000">
                                          <p:val>
                                            <p:fltVal val="0"/>
                                          </p:val>
                                        </p:tav>
                                      </p:tavLst>
                                    </p:anim>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4"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（七）</a:t>
            </a:r>
            <a:r>
              <a:rPr lang="zh-CN" altLang="en-US" sz="2400" dirty="0" smtClean="0">
                <a:latin typeface="微软雅黑" panose="020B0503020204020204" pitchFamily="34" charset="-122"/>
                <a:ea typeface="微软雅黑" panose="020B0503020204020204" pitchFamily="34" charset="-122"/>
                <a:sym typeface="+mn-ea"/>
              </a:rPr>
              <a:t>制定评估工作方案</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1974215"/>
          </a:xfrm>
          <a:prstGeom prst="rect">
            <a:avLst/>
          </a:prstGeom>
          <a:noFill/>
          <a:ln w="9525">
            <a:noFill/>
          </a:ln>
        </p:spPr>
        <p:txBody>
          <a:bodyPr wrap="square">
            <a:spAutoFit/>
          </a:bodyPr>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事前绩效评估方案内容包括但不限于：</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政策和项目的概况、评估对象、评估内容、评估方法、评估程序、评估人员及措施保障</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等</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（七）</a:t>
            </a:r>
            <a:r>
              <a:rPr lang="zh-CN" altLang="en-US" sz="2400" dirty="0" smtClean="0">
                <a:latin typeface="微软雅黑" panose="020B0503020204020204" pitchFamily="34" charset="-122"/>
                <a:ea typeface="微软雅黑" panose="020B0503020204020204" pitchFamily="34" charset="-122"/>
                <a:sym typeface="+mn-ea"/>
              </a:rPr>
              <a:t>制定评估工作方案</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3857625"/>
          </a:xfrm>
          <a:prstGeom prst="rect">
            <a:avLst/>
          </a:prstGeom>
          <a:noFill/>
          <a:ln w="9525">
            <a:noFill/>
          </a:ln>
        </p:spPr>
        <p:txBody>
          <a:bodyPr wrap="square">
            <a:spAutoFit/>
          </a:bodyPr>
          <a:p>
            <a:pPr indent="720090" algn="ctr" fontAlgn="auto">
              <a:lnSpc>
                <a:spcPct val="17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事前绩效评估方案框架</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1.事前绩效评估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目的</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2.事前绩效评估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对象</a:t>
            </a:r>
            <a:r>
              <a:rPr lang="zh-CN" sz="2400">
                <a:latin typeface="微软雅黑" panose="020B0503020204020204" pitchFamily="34" charset="-122"/>
                <a:ea typeface="微软雅黑" panose="020B0503020204020204" pitchFamily="34" charset="-122"/>
                <a:cs typeface="微软雅黑" panose="020B0503020204020204" pitchFamily="34" charset="-122"/>
              </a:rPr>
              <a:t>（要求：明确事前绩效评估项目或政策概况，包括主管部门、实施单位、项目或政策名称、预算等基本信息。）</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3.事前绩效评估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依据</a:t>
            </a:r>
            <a:r>
              <a:rPr lang="zh-CN" sz="2400">
                <a:latin typeface="微软雅黑" panose="020B0503020204020204" pitchFamily="34" charset="-122"/>
                <a:ea typeface="微软雅黑" panose="020B0503020204020204" pitchFamily="34" charset="-122"/>
                <a:cs typeface="微软雅黑" panose="020B0503020204020204" pitchFamily="34" charset="-122"/>
              </a:rPr>
              <a:t>（要求：列示考评依据的文件和材料）</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（七）</a:t>
            </a:r>
            <a:r>
              <a:rPr lang="zh-CN" altLang="en-US" sz="2400" dirty="0" smtClean="0">
                <a:latin typeface="微软雅黑" panose="020B0503020204020204" pitchFamily="34" charset="-122"/>
                <a:ea typeface="微软雅黑" panose="020B0503020204020204" pitchFamily="34" charset="-122"/>
                <a:sym typeface="+mn-ea"/>
              </a:rPr>
              <a:t>制定评估工作方案</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896870"/>
          </a:xfrm>
          <a:prstGeom prst="rect">
            <a:avLst/>
          </a:prstGeom>
          <a:noFill/>
          <a:ln w="9525">
            <a:noFill/>
          </a:ln>
        </p:spPr>
        <p:txBody>
          <a:bodyPr wrap="square">
            <a:spAutoFit/>
          </a:bodyPr>
          <a:p>
            <a:pPr indent="720090" fontAlgn="auto">
              <a:lnSpc>
                <a:spcPct val="19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4.事前绩效评估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原则</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9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5.事前绩效评估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方式方法</a:t>
            </a:r>
            <a:r>
              <a:rPr lang="zh-CN" sz="2400">
                <a:latin typeface="微软雅黑" panose="020B0503020204020204" pitchFamily="34" charset="-122"/>
                <a:ea typeface="微软雅黑" panose="020B0503020204020204" pitchFamily="34" charset="-122"/>
                <a:cs typeface="微软雅黑" panose="020B0503020204020204" pitchFamily="34" charset="-122"/>
              </a:rPr>
              <a:t>（要求：明确拟运用的评估方式和方法）</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9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6.事前绩效评估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内容及重点</a:t>
            </a:r>
            <a:r>
              <a:rPr lang="zh-CN" sz="2400">
                <a:latin typeface="微软雅黑" panose="020B0503020204020204" pitchFamily="34" charset="-122"/>
                <a:ea typeface="微软雅黑" panose="020B0503020204020204" pitchFamily="34" charset="-122"/>
                <a:cs typeface="微软雅黑" panose="020B0503020204020204" pitchFamily="34" charset="-122"/>
              </a:rPr>
              <a:t>（要求：对评估的主要内容及评估重点进行简要描述）</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（七）</a:t>
            </a:r>
            <a:r>
              <a:rPr lang="zh-CN" altLang="en-US" sz="2400" dirty="0" smtClean="0">
                <a:latin typeface="微软雅黑" panose="020B0503020204020204" pitchFamily="34" charset="-122"/>
                <a:ea typeface="微软雅黑" panose="020B0503020204020204" pitchFamily="34" charset="-122"/>
                <a:sym typeface="+mn-ea"/>
              </a:rPr>
              <a:t>制定评估工作方案</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3376295"/>
          </a:xfrm>
          <a:prstGeom prst="rect">
            <a:avLst/>
          </a:prstGeom>
          <a:noFill/>
          <a:ln w="9525">
            <a:noFill/>
          </a:ln>
        </p:spPr>
        <p:txBody>
          <a:bodyPr wrap="square">
            <a:spAutoFit/>
          </a:bodyPr>
          <a:p>
            <a:pPr indent="720090" fontAlgn="auto">
              <a:lnSpc>
                <a:spcPct val="18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7.事前绩效评估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程序及时间安排</a:t>
            </a:r>
            <a:r>
              <a:rPr lang="zh-CN" sz="2400">
                <a:latin typeface="微软雅黑" panose="020B0503020204020204" pitchFamily="34" charset="-122"/>
                <a:ea typeface="微软雅黑" panose="020B0503020204020204" pitchFamily="34" charset="-122"/>
                <a:cs typeface="微软雅黑" panose="020B0503020204020204" pitchFamily="34" charset="-122"/>
              </a:rPr>
              <a:t>（要求：明确本次评估的详细进度安排）</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8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8.评估</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人员及措施保障</a:t>
            </a:r>
            <a:r>
              <a:rPr lang="zh-CN" sz="2400">
                <a:latin typeface="微软雅黑" panose="020B0503020204020204" pitchFamily="34" charset="-122"/>
                <a:ea typeface="微软雅黑" panose="020B0503020204020204" pitchFamily="34" charset="-122"/>
                <a:cs typeface="微软雅黑" panose="020B0503020204020204" pitchFamily="34" charset="-122"/>
              </a:rPr>
              <a:t>（要求：明确参与评估的相关人员和职责；明确评估工作的保障措施）</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事前绩效评估的准备</a:t>
            </a:r>
            <a:r>
              <a:rPr lang="zh-CN" altLang="en-US" sz="2400" dirty="0">
                <a:latin typeface="微软雅黑" panose="020B0503020204020204" pitchFamily="34" charset="-122"/>
                <a:ea typeface="微软雅黑" panose="020B0503020204020204" pitchFamily="34" charset="-122"/>
                <a:sym typeface="+mn-ea"/>
              </a:rPr>
              <a:t>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（八）</a:t>
            </a:r>
            <a:r>
              <a:rPr lang="zh-CN" altLang="en-US" sz="2400" dirty="0" smtClean="0">
                <a:latin typeface="微软雅黑" panose="020B0503020204020204" pitchFamily="34" charset="-122"/>
                <a:ea typeface="微软雅黑" panose="020B0503020204020204" pitchFamily="34" charset="-122"/>
                <a:sym typeface="+mn-ea"/>
              </a:rPr>
              <a:t>评估工作方案论证</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93497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评估工作方案初稿完成后，组织召开论证会，征求有关部门和相关专家的意见建议，并根据论证会形成的意见</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进一步修改完善</a:t>
            </a:r>
            <a:r>
              <a:rPr lang="zh-CN" sz="2400">
                <a:latin typeface="微软雅黑" panose="020B0503020204020204" pitchFamily="34" charset="-122"/>
                <a:ea typeface="微软雅黑" panose="020B0503020204020204" pitchFamily="34" charset="-122"/>
                <a:cs typeface="微软雅黑" panose="020B0503020204020204" pitchFamily="34" charset="-122"/>
              </a:rPr>
              <a:t>，最终</a:t>
            </a:r>
            <a:r>
              <a:rPr lang="zh-CN" sz="24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委托方同意</a:t>
            </a:r>
            <a:r>
              <a:rPr lang="zh-CN" sz="2400">
                <a:latin typeface="微软雅黑" panose="020B0503020204020204" pitchFamily="34" charset="-122"/>
                <a:ea typeface="微软雅黑" panose="020B0503020204020204" pitchFamily="34" charset="-122"/>
                <a:cs typeface="微软雅黑" panose="020B0503020204020204" pitchFamily="34" charset="-122"/>
              </a:rPr>
              <a:t>后组织实施。</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a:t>
            </a:r>
            <a:r>
              <a:rPr lang="zh-CN" altLang="en-US" sz="2400" dirty="0" smtClean="0">
                <a:latin typeface="微软雅黑" panose="020B0503020204020204" pitchFamily="34" charset="-122"/>
                <a:ea typeface="微软雅黑" panose="020B0503020204020204" pitchFamily="34" charset="-122"/>
                <a:sym typeface="+mn-ea"/>
              </a:rPr>
              <a:t>下达评估通知书</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93497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拟定事前评估通知书，</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明确评估任务、评估对象、评估内容、评估工作进程安排、需项目实施单位提供的资料</a:t>
            </a:r>
            <a:r>
              <a:rPr lang="zh-CN" sz="2400">
                <a:latin typeface="微软雅黑" panose="020B0503020204020204" pitchFamily="34" charset="-122"/>
                <a:ea typeface="微软雅黑" panose="020B0503020204020204" pitchFamily="34" charset="-122"/>
                <a:cs typeface="微软雅黑" panose="020B0503020204020204" pitchFamily="34" charset="-122"/>
              </a:rPr>
              <a:t>等,通过委托方或被评估项目业务主管部门</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下达各项目申报单位</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sym typeface="+mn-ea"/>
              </a:rPr>
              <a:t>收集审核资料</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93497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工作组通过</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咨询专业人士、查阅资料、问卷调查、电话采访、集中座谈</a:t>
            </a:r>
            <a:r>
              <a:rPr lang="zh-CN" sz="2400">
                <a:latin typeface="微软雅黑" panose="020B0503020204020204" pitchFamily="34" charset="-122"/>
                <a:ea typeface="微软雅黑" panose="020B0503020204020204" pitchFamily="34" charset="-122"/>
                <a:cs typeface="微软雅黑" panose="020B0503020204020204" pitchFamily="34" charset="-122"/>
              </a:rPr>
              <a:t>等方式，多渠道获取相关信息。对搜集到的资料和信息</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审核、整理</a:t>
            </a:r>
            <a:r>
              <a:rPr lang="zh-CN" sz="2400">
                <a:latin typeface="微软雅黑" panose="020B0503020204020204" pitchFamily="34" charset="-122"/>
                <a:ea typeface="微软雅黑" panose="020B0503020204020204" pitchFamily="34" charset="-122"/>
                <a:cs typeface="微软雅黑" panose="020B0503020204020204" pitchFamily="34" charset="-122"/>
              </a:rPr>
              <a:t>，进行</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交叉比对</a:t>
            </a:r>
            <a:r>
              <a:rPr lang="zh-CN" sz="2400">
                <a:latin typeface="微软雅黑" panose="020B0503020204020204" pitchFamily="34" charset="-122"/>
                <a:ea typeface="微软雅黑" panose="020B0503020204020204" pitchFamily="34" charset="-122"/>
                <a:cs typeface="微软雅黑" panose="020B0503020204020204" pitchFamily="34" charset="-122"/>
              </a:rPr>
              <a:t>，形成对评估对象</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多层次、多角度</a:t>
            </a:r>
            <a:r>
              <a:rPr lang="zh-CN" sz="2400">
                <a:latin typeface="微软雅黑" panose="020B0503020204020204" pitchFamily="34" charset="-122"/>
                <a:ea typeface="微软雅黑" panose="020B0503020204020204" pitchFamily="34" charset="-122"/>
                <a:cs typeface="微软雅黑" panose="020B0503020204020204" pitchFamily="34" charset="-122"/>
              </a:rPr>
              <a:t>的数据资料支持。</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a:t>
            </a:r>
            <a:r>
              <a:rPr lang="zh-CN" altLang="en-US" sz="2400" dirty="0" smtClean="0">
                <a:latin typeface="微软雅黑" panose="020B0503020204020204" pitchFamily="34" charset="-122"/>
                <a:ea typeface="微软雅黑" panose="020B0503020204020204" pitchFamily="34" charset="-122"/>
                <a:sym typeface="+mn-ea"/>
              </a:rPr>
              <a:t>进行现场调研</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93497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根据工作需要开展现场调研，</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实地勘测、核实、了解</a:t>
            </a:r>
            <a:r>
              <a:rPr lang="zh-CN" sz="2400">
                <a:latin typeface="微软雅黑" panose="020B0503020204020204" pitchFamily="34" charset="-122"/>
                <a:ea typeface="微软雅黑" panose="020B0503020204020204" pitchFamily="34" charset="-122"/>
                <a:cs typeface="微软雅黑" panose="020B0503020204020204" pitchFamily="34" charset="-122"/>
              </a:rPr>
              <a:t>评估对象的具体内容、申报理由和具体做法、依据等，</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将现场情况与申报材料进行对比</a:t>
            </a:r>
            <a:r>
              <a:rPr lang="zh-CN" sz="2400">
                <a:latin typeface="微软雅黑" panose="020B0503020204020204" pitchFamily="34" charset="-122"/>
                <a:ea typeface="微软雅黑" panose="020B0503020204020204" pitchFamily="34" charset="-122"/>
                <a:cs typeface="微软雅黑" panose="020B0503020204020204" pitchFamily="34" charset="-122"/>
              </a:rPr>
              <a:t>，对</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疑点</a:t>
            </a:r>
            <a:r>
              <a:rPr lang="zh-CN" sz="2400">
                <a:latin typeface="微软雅黑" panose="020B0503020204020204" pitchFamily="34" charset="-122"/>
                <a:ea typeface="微软雅黑" panose="020B0503020204020204" pitchFamily="34" charset="-122"/>
                <a:cs typeface="微软雅黑" panose="020B0503020204020204" pitchFamily="34" charset="-122"/>
              </a:rPr>
              <a:t>问题进行</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询问</a:t>
            </a:r>
            <a:r>
              <a:rPr lang="zh-CN" sz="2400">
                <a:latin typeface="微软雅黑" panose="020B0503020204020204" pitchFamily="34" charset="-122"/>
                <a:ea typeface="微软雅黑" panose="020B0503020204020204" pitchFamily="34" charset="-122"/>
                <a:cs typeface="微软雅黑" panose="020B0503020204020204" pitchFamily="34" charset="-122"/>
              </a:rPr>
              <a:t>，听取并记录</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申报单位</a:t>
            </a:r>
            <a:r>
              <a:rPr lang="zh-CN" sz="2400">
                <a:latin typeface="微软雅黑" panose="020B0503020204020204" pitchFamily="34" charset="-122"/>
                <a:ea typeface="微软雅黑" panose="020B0503020204020204" pitchFamily="34" charset="-122"/>
                <a:cs typeface="微软雅黑" panose="020B0503020204020204" pitchFamily="34" charset="-122"/>
              </a:rPr>
              <a:t>对有关问题的</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解释和答复</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四）</a:t>
            </a:r>
            <a:r>
              <a:rPr lang="zh-CN" altLang="en-US" sz="2400" dirty="0" smtClean="0">
                <a:latin typeface="微软雅黑" panose="020B0503020204020204" pitchFamily="34" charset="-122"/>
                <a:ea typeface="微软雅黑" panose="020B0503020204020204" pitchFamily="34" charset="-122"/>
                <a:sym typeface="+mn-ea"/>
              </a:rPr>
              <a:t>初步汇总分析</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895600"/>
            <a:ext cx="10029825" cy="293497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根据确定的</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评估指标体系</a:t>
            </a:r>
            <a:r>
              <a:rPr lang="zh-CN" sz="2400">
                <a:latin typeface="微软雅黑" panose="020B0503020204020204" pitchFamily="34" charset="-122"/>
                <a:ea typeface="微软雅黑" panose="020B0503020204020204" pitchFamily="34" charset="-122"/>
                <a:cs typeface="微软雅黑" panose="020B0503020204020204" pitchFamily="34" charset="-122"/>
              </a:rPr>
              <a:t>，从申报材料、收集资料、现场调研资料中</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选择、摘录有关信息</a:t>
            </a:r>
            <a:r>
              <a:rPr lang="zh-CN" sz="2400">
                <a:latin typeface="微软雅黑" panose="020B0503020204020204" pitchFamily="34" charset="-122"/>
                <a:ea typeface="微软雅黑" panose="020B0503020204020204" pitchFamily="34" charset="-122"/>
                <a:cs typeface="微软雅黑" panose="020B0503020204020204" pitchFamily="34" charset="-122"/>
              </a:rPr>
              <a:t>，并进行</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初步分析</a:t>
            </a:r>
            <a:r>
              <a:rPr lang="zh-CN" sz="2400">
                <a:latin typeface="微软雅黑" panose="020B0503020204020204" pitchFamily="34" charset="-122"/>
                <a:ea typeface="微软雅黑" panose="020B0503020204020204" pitchFamily="34" charset="-122"/>
                <a:cs typeface="微软雅黑" panose="020B0503020204020204" pitchFamily="34" charset="-122"/>
              </a:rPr>
              <a:t>。对于资料不全或提供资料不符合要求的，由申报单位及时补充报送。</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五）</a:t>
            </a:r>
            <a:r>
              <a:rPr lang="zh-CN" altLang="en-US" sz="2400" dirty="0" smtClean="0">
                <a:latin typeface="微软雅黑" panose="020B0503020204020204" pitchFamily="34" charset="-122"/>
                <a:ea typeface="微软雅黑" panose="020B0503020204020204" pitchFamily="34" charset="-122"/>
                <a:sym typeface="+mn-ea"/>
              </a:rPr>
              <a:t>开展正式评估</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95960" y="2667000"/>
            <a:ext cx="10029825" cy="334073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首先，评估指标评分</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汇总分析所收集资料和信息，对照评估指标对收集的资料和信息逐条进行研判和分析，并</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初步评分</a:t>
            </a:r>
            <a:r>
              <a:rPr lang="zh-CN" sz="2400" b="0">
                <a:latin typeface="微软雅黑" panose="020B0503020204020204" pitchFamily="34" charset="-122"/>
                <a:ea typeface="微软雅黑" panose="020B0503020204020204" pitchFamily="34" charset="-122"/>
                <a:cs typeface="微软雅黑" panose="020B0503020204020204" pitchFamily="34" charset="-122"/>
              </a:rPr>
              <a:t>，对需要进行专家论证才能评分的要点提出论证需求。事前评估得分要</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详细列明评分依据、评分要点及证明资料及评分原因</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事前绩效评估与预算评审的区别</a:t>
            </a:r>
            <a:endParaRPr lang="zh-CN" altLang="en-US" sz="2400" dirty="0">
              <a:solidFill>
                <a:schemeClr val="bg1"/>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701675" y="2275205"/>
            <a:ext cx="4807585" cy="1568450"/>
          </a:xfrm>
          <a:prstGeom prst="rect">
            <a:avLst/>
          </a:prstGeom>
          <a:noFill/>
        </p:spPr>
        <p:txBody>
          <a:bodyPr wrap="square" rtlCol="0" anchor="t">
            <a:spAutoFit/>
          </a:bodyPr>
          <a:p>
            <a:pPr algn="just" eaLnBrk="1" fontAlgn="auto" hangingPunct="1">
              <a:lnSpc>
                <a:spcPct val="200000"/>
              </a:lnSpc>
            </a:pPr>
            <a:r>
              <a:rPr lang="zh-CN" altLang="en-US" sz="2400" dirty="0">
                <a:latin typeface="微软雅黑" panose="020B0503020204020204" pitchFamily="34" charset="-122"/>
                <a:ea typeface="微软雅黑" panose="020B0503020204020204" pitchFamily="34" charset="-122"/>
                <a:sym typeface="+mn-ea"/>
              </a:rPr>
              <a:t>事前</a:t>
            </a:r>
            <a:r>
              <a:rPr lang="zh-CN" altLang="en-US" sz="2400" dirty="0">
                <a:solidFill>
                  <a:srgbClr val="FF0000"/>
                </a:solidFill>
                <a:latin typeface="微软雅黑" panose="020B0503020204020204" pitchFamily="34" charset="-122"/>
                <a:ea typeface="微软雅黑" panose="020B0503020204020204" pitchFamily="34" charset="-122"/>
                <a:sym typeface="+mn-ea"/>
              </a:rPr>
              <a:t>绩效评估</a:t>
            </a:r>
            <a:r>
              <a:rPr lang="zh-CN" altLang="en-US" sz="2400" dirty="0">
                <a:latin typeface="微软雅黑" panose="020B0503020204020204" pitchFamily="34" charset="-122"/>
                <a:ea typeface="微软雅黑" panose="020B0503020204020204" pitchFamily="34" charset="-122"/>
                <a:sym typeface="+mn-ea"/>
              </a:rPr>
              <a:t>决定</a:t>
            </a:r>
            <a:r>
              <a:rPr lang="zh-CN" altLang="en-US" sz="2400" dirty="0">
                <a:solidFill>
                  <a:srgbClr val="FF0000"/>
                </a:solidFill>
                <a:latin typeface="微软雅黑" panose="020B0503020204020204" pitchFamily="34" charset="-122"/>
                <a:ea typeface="微软雅黑" panose="020B0503020204020204" pitchFamily="34" charset="-122"/>
                <a:sym typeface="+mn-ea"/>
              </a:rPr>
              <a:t>是否支持</a:t>
            </a:r>
            <a:r>
              <a:rPr lang="zh-CN" altLang="en-US" sz="2400" dirty="0">
                <a:latin typeface="微软雅黑" panose="020B0503020204020204" pitchFamily="34" charset="-122"/>
                <a:ea typeface="微软雅黑" panose="020B0503020204020204" pitchFamily="34" charset="-122"/>
                <a:sym typeface="+mn-ea"/>
              </a:rPr>
              <a:t>项目</a:t>
            </a:r>
            <a:endParaRPr lang="zh-CN" altLang="en-US" sz="2400" dirty="0">
              <a:solidFill>
                <a:schemeClr val="tx1"/>
              </a:solidFill>
              <a:latin typeface="微软雅黑" panose="020B0503020204020204" pitchFamily="34" charset="-122"/>
              <a:ea typeface="微软雅黑" panose="020B0503020204020204" pitchFamily="34" charset="-122"/>
            </a:endParaRPr>
          </a:p>
          <a:p>
            <a:pPr algn="just" eaLnBrk="1" fontAlgn="auto" hangingPunct="1">
              <a:lnSpc>
                <a:spcPct val="200000"/>
              </a:lnSpc>
            </a:pPr>
            <a:r>
              <a:rPr lang="zh-CN" altLang="en-US" sz="2400" dirty="0">
                <a:solidFill>
                  <a:srgbClr val="FF0000"/>
                </a:solidFill>
                <a:latin typeface="微软雅黑" panose="020B0503020204020204" pitchFamily="34" charset="-122"/>
                <a:ea typeface="微软雅黑" panose="020B0503020204020204" pitchFamily="34" charset="-122"/>
                <a:sym typeface="+mn-ea"/>
              </a:rPr>
              <a:t>预算评审</a:t>
            </a:r>
            <a:r>
              <a:rPr lang="zh-CN" altLang="en-US" sz="2400" dirty="0">
                <a:latin typeface="微软雅黑" panose="020B0503020204020204" pitchFamily="34" charset="-122"/>
                <a:ea typeface="微软雅黑" panose="020B0503020204020204" pitchFamily="34" charset="-122"/>
                <a:sym typeface="+mn-ea"/>
              </a:rPr>
              <a:t>决定</a:t>
            </a:r>
            <a:r>
              <a:rPr lang="zh-CN" altLang="en-US" sz="2400" dirty="0">
                <a:solidFill>
                  <a:srgbClr val="FF0000"/>
                </a:solidFill>
                <a:latin typeface="微软雅黑" panose="020B0503020204020204" pitchFamily="34" charset="-122"/>
                <a:ea typeface="微软雅黑" panose="020B0503020204020204" pitchFamily="34" charset="-122"/>
                <a:sym typeface="+mn-ea"/>
              </a:rPr>
              <a:t>支持多少</a:t>
            </a:r>
            <a:r>
              <a:rPr lang="zh-CN" altLang="en-US" sz="2400" dirty="0">
                <a:latin typeface="微软雅黑" panose="020B0503020204020204" pitchFamily="34" charset="-122"/>
                <a:ea typeface="微软雅黑" panose="020B0503020204020204" pitchFamily="34" charset="-122"/>
                <a:sym typeface="+mn-ea"/>
              </a:rPr>
              <a:t>预算资金</a:t>
            </a:r>
            <a:endParaRPr lang="zh-CN" altLang="en-US" sz="2400" dirty="0">
              <a:latin typeface="微软雅黑" panose="020B0503020204020204" pitchFamily="34" charset="-122"/>
              <a:ea typeface="微软雅黑" panose="020B0503020204020204" pitchFamily="34" charset="-122"/>
              <a:sym typeface="+mn-ea"/>
            </a:endParaRPr>
          </a:p>
        </p:txBody>
      </p:sp>
      <p:pic>
        <p:nvPicPr>
          <p:cNvPr id="3" name="图片 2"/>
          <p:cNvPicPr/>
          <p:nvPr>
            <p:custDataLst>
              <p:tags r:id="rId1"/>
            </p:custDataLst>
          </p:nvPr>
        </p:nvPicPr>
        <p:blipFill>
          <a:blip r:embed="rId2" r:link="rId3"/>
          <a:stretch>
            <a:fillRect/>
          </a:stretch>
        </p:blipFill>
        <p:spPr>
          <a:xfrm>
            <a:off x="5943600" y="2209800"/>
            <a:ext cx="4876800" cy="3657600"/>
          </a:xfrm>
          <a:prstGeom prst="rect">
            <a:avLst/>
          </a:prstGeom>
          <a:noFill/>
          <a:ln w="9525">
            <a:no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五）</a:t>
            </a:r>
            <a:r>
              <a:rPr lang="zh-CN" altLang="en-US" sz="2400" dirty="0" smtClean="0">
                <a:latin typeface="微软雅黑" panose="020B0503020204020204" pitchFamily="34" charset="-122"/>
                <a:ea typeface="微软雅黑" panose="020B0503020204020204" pitchFamily="34" charset="-122"/>
                <a:sym typeface="+mn-ea"/>
              </a:rPr>
              <a:t>开展正式评估</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86435" y="2743200"/>
            <a:ext cx="10029825" cy="334073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其次，召开评估会</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组织财政部门、申报单位、评估专家和人大代表、政协委员等参加的评估会。</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申报单位</a:t>
            </a:r>
            <a:r>
              <a:rPr lang="zh-CN" sz="2400" b="0">
                <a:latin typeface="微软雅黑" panose="020B0503020204020204" pitchFamily="34" charset="-122"/>
                <a:ea typeface="微软雅黑" panose="020B0503020204020204" pitchFamily="34" charset="-122"/>
                <a:cs typeface="微软雅黑" panose="020B0503020204020204" pitchFamily="34" charset="-122"/>
              </a:rPr>
              <a:t>汇报绩效目标、实施方案、预算编制等情况；</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评估工作组</a:t>
            </a:r>
            <a:r>
              <a:rPr lang="zh-CN" sz="2400" b="0">
                <a:latin typeface="微软雅黑" panose="020B0503020204020204" pitchFamily="34" charset="-122"/>
                <a:ea typeface="微软雅黑" panose="020B0503020204020204" pitchFamily="34" charset="-122"/>
                <a:cs typeface="微软雅黑" panose="020B0503020204020204" pitchFamily="34" charset="-122"/>
              </a:rPr>
              <a:t>介绍初步评估情况，并就评分依据等情况进行说明；</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评估专家、人大代表和政协委员</a:t>
            </a:r>
            <a:r>
              <a:rPr lang="zh-CN" sz="2400" b="0">
                <a:latin typeface="微软雅黑" panose="020B0503020204020204" pitchFamily="34" charset="-122"/>
                <a:ea typeface="微软雅黑" panose="020B0503020204020204" pitchFamily="34" charset="-122"/>
                <a:cs typeface="微软雅黑" panose="020B0503020204020204" pitchFamily="34" charset="-122"/>
              </a:rPr>
              <a:t>就具体问题和申报单位、评估工作组进行沟通交流。</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五）</a:t>
            </a:r>
            <a:r>
              <a:rPr lang="zh-CN" altLang="en-US" sz="2400" dirty="0" smtClean="0">
                <a:latin typeface="微软雅黑" panose="020B0503020204020204" pitchFamily="34" charset="-122"/>
                <a:ea typeface="微软雅黑" panose="020B0503020204020204" pitchFamily="34" charset="-122"/>
                <a:sym typeface="+mn-ea"/>
              </a:rPr>
              <a:t>开展正式评估</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667000"/>
            <a:ext cx="10029825" cy="334073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最后，出具专家评估意见</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17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评估专家就评估相关事项与申报单位充分交流，对评估对象进行打分，讨论形成事前绩效评估专家评估意见。</a:t>
            </a:r>
            <a:r>
              <a:rPr lang="zh-CN" sz="2400" b="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评估意见应当包含专家对不同评估指标的打分及结论性的意见</a:t>
            </a:r>
            <a:r>
              <a:rPr lang="zh-CN" sz="2400" b="0">
                <a:latin typeface="微软雅黑" panose="020B0503020204020204" pitchFamily="34" charset="-122"/>
                <a:ea typeface="微软雅黑" panose="020B0503020204020204" pitchFamily="34" charset="-122"/>
                <a:cs typeface="微软雅黑" panose="020B0503020204020204" pitchFamily="34" charset="-122"/>
              </a:rPr>
              <a:t>。人大代表、政协委员还应出具事前绩效评估人大代表（政协委员）评估意见。</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事前绩效评估的</a:t>
            </a:r>
            <a:r>
              <a:rPr lang="zh-CN" altLang="en-US" sz="2400" dirty="0">
                <a:latin typeface="微软雅黑" panose="020B0503020204020204" pitchFamily="34" charset="-122"/>
                <a:ea typeface="微软雅黑" panose="020B0503020204020204" pitchFamily="34" charset="-122"/>
                <a:sym typeface="+mn-ea"/>
              </a:rPr>
              <a:t>实施阶段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五）</a:t>
            </a:r>
            <a:r>
              <a:rPr lang="zh-CN" altLang="en-US" sz="2400" dirty="0" smtClean="0">
                <a:latin typeface="微软雅黑" panose="020B0503020204020204" pitchFamily="34" charset="-122"/>
                <a:ea typeface="微软雅黑" panose="020B0503020204020204" pitchFamily="34" charset="-122"/>
                <a:sym typeface="+mn-ea"/>
              </a:rPr>
              <a:t>开展正式评估</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76275" y="3733800"/>
            <a:ext cx="4041140" cy="1198880"/>
          </a:xfrm>
          <a:prstGeom prst="rect">
            <a:avLst/>
          </a:prstGeom>
          <a:noFill/>
          <a:ln w="9525">
            <a:noFill/>
          </a:ln>
        </p:spPr>
        <p:txBody>
          <a:bodyPr wrap="square">
            <a:spAutoFit/>
          </a:bodyPr>
          <a:p>
            <a:pPr indent="0" algn="ctr"/>
            <a:r>
              <a:rPr lang="zh-CN" sz="2400" b="0">
                <a:latin typeface="微软雅黑" panose="020B0503020204020204" pitchFamily="34" charset="-122"/>
                <a:ea typeface="微软雅黑" panose="020B0503020204020204" pitchFamily="34" charset="-122"/>
              </a:rPr>
              <a:t>事前绩效评估专家组</a:t>
            </a:r>
            <a:endParaRPr lang="zh-CN" sz="2400" b="0">
              <a:latin typeface="微软雅黑" panose="020B0503020204020204" pitchFamily="34" charset="-122"/>
              <a:ea typeface="微软雅黑" panose="020B0503020204020204" pitchFamily="34" charset="-122"/>
            </a:endParaRPr>
          </a:p>
          <a:p>
            <a:pPr indent="0" algn="ctr"/>
            <a:r>
              <a:rPr lang="zh-CN" sz="2400" b="0">
                <a:latin typeface="微软雅黑" panose="020B0503020204020204" pitchFamily="34" charset="-122"/>
                <a:ea typeface="微软雅黑" panose="020B0503020204020204" pitchFamily="34" charset="-122"/>
              </a:rPr>
              <a:t>评估意见</a:t>
            </a:r>
            <a:endParaRPr lang="zh-CN" sz="2400" b="0">
              <a:latin typeface="微软雅黑" panose="020B0503020204020204" pitchFamily="34" charset="-122"/>
              <a:ea typeface="微软雅黑" panose="020B0503020204020204" pitchFamily="34" charset="-122"/>
            </a:endParaRPr>
          </a:p>
          <a:p>
            <a:pPr indent="0" algn="ctr"/>
            <a:r>
              <a:rPr lang="zh-CN" sz="2400" b="0">
                <a:latin typeface="微软雅黑" panose="020B0503020204020204" pitchFamily="34" charset="-122"/>
                <a:ea typeface="微软雅黑" panose="020B0503020204020204" pitchFamily="34" charset="-122"/>
              </a:rPr>
              <a:t>（简表）</a:t>
            </a:r>
            <a:endParaRPr lang="zh-CN" sz="2400" b="0">
              <a:latin typeface="微软雅黑" panose="020B0503020204020204" pitchFamily="34" charset="-122"/>
              <a:ea typeface="微软雅黑" panose="020B0503020204020204" pitchFamily="34" charset="-122"/>
            </a:endParaRPr>
          </a:p>
        </p:txBody>
      </p:sp>
      <p:graphicFrame>
        <p:nvGraphicFramePr>
          <p:cNvPr id="6" name="表格 5"/>
          <p:cNvGraphicFramePr/>
          <p:nvPr>
            <p:custDataLst>
              <p:tags r:id="rId1"/>
            </p:custDataLst>
          </p:nvPr>
        </p:nvGraphicFramePr>
        <p:xfrm>
          <a:off x="5145405" y="1981200"/>
          <a:ext cx="5580063" cy="4140200"/>
        </p:xfrm>
        <a:graphic>
          <a:graphicData uri="http://schemas.openxmlformats.org/drawingml/2006/table">
            <a:tbl>
              <a:tblPr firstRow="1" bandRow="1">
                <a:tableStyleId>{5940675A-B579-460E-94D1-54222C63F5DA}</a:tableStyleId>
              </a:tblPr>
              <a:tblGrid>
                <a:gridCol w="777875"/>
                <a:gridCol w="615950"/>
                <a:gridCol w="696913"/>
                <a:gridCol w="696912"/>
                <a:gridCol w="698500"/>
                <a:gridCol w="696913"/>
                <a:gridCol w="696912"/>
                <a:gridCol w="700088"/>
              </a:tblGrid>
              <a:tr h="342900">
                <a:tc gridSpan="2">
                  <a:txBody>
                    <a:bodyPr/>
                    <a:p>
                      <a:pPr indent="0" algn="ctr">
                        <a:buNone/>
                      </a:pPr>
                      <a:r>
                        <a:rPr lang="en-US" sz="1200" b="0">
                          <a:latin typeface="Times New Roman" panose="02020603050405020304" charset="0"/>
                          <a:cs typeface="Times New Roman" panose="02020603050405020304" charset="0"/>
                        </a:rPr>
                        <a:t>评估指标及分值</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6">
                  <a:txBody>
                    <a:bodyPr/>
                    <a:p>
                      <a:pPr indent="0" algn="ctr">
                        <a:buNone/>
                      </a:pPr>
                      <a:r>
                        <a:rPr lang="en-US" sz="1200" b="0">
                          <a:latin typeface="Times New Roman" panose="02020603050405020304" charset="0"/>
                          <a:cs typeface="Times New Roman" panose="02020603050405020304" charset="0"/>
                        </a:rPr>
                        <a:t>专家评估计分</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81000">
                <a:tc>
                  <a:txBody>
                    <a:bodyPr/>
                    <a:p>
                      <a:pPr indent="0" algn="ctr">
                        <a:buNone/>
                      </a:pPr>
                      <a:r>
                        <a:rPr lang="en-US" sz="1200" b="0">
                          <a:latin typeface="Times New Roman" panose="02020603050405020304" charset="0"/>
                          <a:cs typeface="Times New Roman" panose="02020603050405020304" charset="0"/>
                        </a:rPr>
                        <a:t>评估指标</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分值</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专家1</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专家2</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专家3</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专家4</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专家5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平均</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lgn="ctr">
                        <a:buNone/>
                      </a:pPr>
                      <a:r>
                        <a:rPr lang="en-US" sz="1200" b="0">
                          <a:latin typeface="Times New Roman" panose="02020603050405020304" charset="0"/>
                          <a:cs typeface="Times New Roman" panose="02020603050405020304" charset="0"/>
                        </a:rPr>
                        <a:t>合计</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Times New Roman" panose="02020603050405020304" charset="0"/>
                          <a:cs typeface="Times New Roman" panose="02020603050405020304" charset="0"/>
                        </a:rPr>
                        <a:t>100</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0200">
                <a:tc>
                  <a:txBody>
                    <a:bodyPr/>
                    <a:p>
                      <a:pPr indent="0">
                        <a:buNone/>
                      </a:pPr>
                      <a:r>
                        <a:rPr lang="en-US" sz="1200" b="0">
                          <a:latin typeface="Times New Roman" panose="02020603050405020304" charset="0"/>
                          <a:cs typeface="Times New Roman" panose="02020603050405020304" charset="0"/>
                        </a:rPr>
                        <a:t>评估得分</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7">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42900">
                <a:tc>
                  <a:txBody>
                    <a:bodyPr/>
                    <a:p>
                      <a:pPr indent="0">
                        <a:buNone/>
                      </a:pPr>
                      <a:r>
                        <a:rPr lang="en-US" sz="1200" b="0">
                          <a:latin typeface="Times New Roman" panose="02020603050405020304" charset="0"/>
                          <a:cs typeface="Times New Roman" panose="02020603050405020304" charset="0"/>
                        </a:rPr>
                        <a:t>评估结论</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7">
                  <a:txBody>
                    <a:bodyPr/>
                    <a:p>
                      <a:pPr indent="0">
                        <a:buNone/>
                      </a:pPr>
                      <a:r>
                        <a:rPr lang="en-US" sz="1200" b="0">
                          <a:latin typeface="Times New Roman" panose="02020603050405020304" charset="0"/>
                          <a:cs typeface="Times New Roman" panose="02020603050405020304" charset="0"/>
                        </a:rPr>
                        <a:t>予以支持□ 部分支持□ 不予支持□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4290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分项意见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7">
                  <a:txBody>
                    <a:bodyPr/>
                    <a:p>
                      <a:pPr indent="0">
                        <a:buNone/>
                      </a:pPr>
                      <a:r>
                        <a:rPr lang="en-US" sz="1200" b="0">
                          <a:latin typeface="Times New Roman" panose="02020603050405020304" charset="0"/>
                          <a:cs typeface="Times New Roman" panose="02020603050405020304" charset="0"/>
                        </a:rPr>
                        <a:t> </a:t>
                      </a: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42900">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总体意见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7">
                  <a:txBody>
                    <a:bodyPr/>
                    <a:p>
                      <a:pPr indent="0">
                        <a:buNone/>
                      </a:pPr>
                      <a:endParaRPr lang="en-US" altLang="en-US" sz="12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（一）撰写</a:t>
            </a:r>
            <a:r>
              <a:rPr lang="zh-CN" altLang="en-US" sz="2400" dirty="0" smtClean="0">
                <a:latin typeface="微软雅黑" panose="020B0503020204020204" pitchFamily="34" charset="-122"/>
                <a:ea typeface="微软雅黑" panose="020B0503020204020204" pitchFamily="34" charset="-122"/>
              </a:rPr>
              <a:t>报告</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评估组整理评估意见和事前评估资料，按照</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规定的文本格式和要求</a:t>
            </a:r>
            <a:r>
              <a:rPr lang="zh-CN" sz="2400">
                <a:latin typeface="微软雅黑" panose="020B0503020204020204" pitchFamily="34" charset="-122"/>
                <a:ea typeface="微软雅黑" panose="020B0503020204020204" pitchFamily="34" charset="-122"/>
                <a:cs typeface="微软雅黑" panose="020B0503020204020204" pitchFamily="34" charset="-122"/>
              </a:rPr>
              <a:t>撰写事前绩效评估报告，评估报告作为政策（项目）入库的重要依据。评估报告分为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正文和附件</a:t>
            </a:r>
            <a:r>
              <a:rPr lang="zh-CN" sz="2400">
                <a:latin typeface="微软雅黑" panose="020B0503020204020204" pitchFamily="34" charset="-122"/>
                <a:ea typeface="微软雅黑" panose="020B0503020204020204" pitchFamily="34" charset="-122"/>
                <a:cs typeface="微软雅黑" panose="020B0503020204020204" pitchFamily="34" charset="-122"/>
              </a:rPr>
              <a:t>两部分</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（一）撰写</a:t>
            </a:r>
            <a:r>
              <a:rPr lang="zh-CN" altLang="en-US" sz="2400" dirty="0" smtClean="0">
                <a:latin typeface="微软雅黑" panose="020B0503020204020204" pitchFamily="34" charset="-122"/>
                <a:ea typeface="微软雅黑" panose="020B0503020204020204" pitchFamily="34" charset="-122"/>
              </a:rPr>
              <a:t>报告</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正文</a:t>
            </a:r>
            <a:r>
              <a:rPr lang="zh-CN" sz="2400">
                <a:latin typeface="微软雅黑" panose="020B0503020204020204" pitchFamily="34" charset="-122"/>
                <a:ea typeface="微软雅黑" panose="020B0503020204020204" pitchFamily="34" charset="-122"/>
                <a:cs typeface="微软雅黑" panose="020B0503020204020204" pitchFamily="34" charset="-122"/>
              </a:rPr>
              <a:t>包括：评估对象基本情况、评估所采用的方式方法、评估的主要内容及结论、相关建议及有关问题的说明等内容</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附件</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包括：政策（项目）申报相关资料、</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评估专家意见</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等内容。</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（一）撰写</a:t>
            </a:r>
            <a:r>
              <a:rPr lang="zh-CN" altLang="en-US" sz="2400" dirty="0" smtClean="0">
                <a:latin typeface="微软雅黑" panose="020B0503020204020204" pitchFamily="34" charset="-122"/>
                <a:ea typeface="微软雅黑" panose="020B0503020204020204" pitchFamily="34" charset="-122"/>
              </a:rPr>
              <a:t>报告</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 评估报告应</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依据充分、真实完整、数据准确、分析透彻、逻辑清晰、客观公正</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评估报告应明确该政策（项目）的评估结论，评估结论分为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建议予以支持、建议调整完善后予以支持</a:t>
            </a:r>
            <a:r>
              <a:rPr lang="zh-CN" sz="24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和</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不予支持</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三种</a:t>
            </a:r>
            <a:r>
              <a:rPr 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需在结论中</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明确支持和不支持的具体内容</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，以便安排预算时参考使用。</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rPr>
              <a:t>形成报告</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156845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 评估组将评估报告和评估结论征求相关部门的意见，</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进行修订</a:t>
            </a:r>
            <a:r>
              <a:rPr lang="zh-CN" sz="2400">
                <a:latin typeface="微软雅黑" panose="020B0503020204020204" pitchFamily="34" charset="-122"/>
                <a:ea typeface="微软雅黑" panose="020B0503020204020204" pitchFamily="34" charset="-122"/>
                <a:cs typeface="微软雅黑" panose="020B0503020204020204" pitchFamily="34" charset="-122"/>
              </a:rPr>
              <a:t>，形成正式评估报告</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156845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对于</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立项必要性充分、实施方案可行性强、绩效目标明确合理、投入产出比较高</a:t>
            </a:r>
            <a:r>
              <a:rPr lang="zh-CN" sz="2400">
                <a:latin typeface="微软雅黑" panose="020B0503020204020204" pitchFamily="34" charset="-122"/>
                <a:ea typeface="微软雅黑" panose="020B0503020204020204" pitchFamily="34" charset="-122"/>
                <a:cs typeface="微软雅黑" panose="020B0503020204020204" pitchFamily="34" charset="-122"/>
              </a:rPr>
              <a:t>的项目（政策），应</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予以支持</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156845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对于项目（政策）在</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部分内容</a:t>
            </a:r>
            <a:r>
              <a:rPr lang="zh-CN" sz="2400">
                <a:latin typeface="微软雅黑" panose="020B0503020204020204" pitchFamily="34" charset="-122"/>
                <a:ea typeface="微软雅黑" panose="020B0503020204020204" pitchFamily="34" charset="-122"/>
                <a:cs typeface="微软雅黑" panose="020B0503020204020204" pitchFamily="34" charset="-122"/>
              </a:rPr>
              <a:t>上，立项必要性充分、实施方案可行性强、绩效目标明确合理、投入产出比高的，可予以</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部分支持</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对于</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立项必要性不够充分、实施方案可行性不强、绩效目标不够明确合理、投入产出比较低或不属于财政支持范围</a:t>
            </a:r>
            <a:r>
              <a:rPr lang="zh-CN" sz="2400">
                <a:latin typeface="微软雅黑" panose="020B0503020204020204" pitchFamily="34" charset="-122"/>
                <a:ea typeface="微软雅黑" panose="020B0503020204020204" pitchFamily="34" charset="-122"/>
                <a:cs typeface="微软雅黑" panose="020B0503020204020204" pitchFamily="34" charset="-122"/>
              </a:rPr>
              <a:t>的项目(政策)，应</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不予支持</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事前绩效评估与项目可行性研究论证的区别</a:t>
            </a:r>
            <a:endParaRPr lang="zh-CN" altLang="en-US" sz="2400" dirty="0">
              <a:latin typeface="微软雅黑" panose="020B0503020204020204" pitchFamily="34" charset="-122"/>
              <a:ea typeface="微软雅黑" panose="020B0503020204020204" pitchFamily="34" charset="-122"/>
              <a:sym typeface="+mn-ea"/>
            </a:endParaRPr>
          </a:p>
        </p:txBody>
      </p:sp>
      <p:sp>
        <p:nvSpPr>
          <p:cNvPr id="69" name="文本框 68"/>
          <p:cNvSpPr txBox="1"/>
          <p:nvPr/>
        </p:nvSpPr>
        <p:spPr>
          <a:xfrm>
            <a:off x="4038600" y="2438400"/>
            <a:ext cx="6722110" cy="977265"/>
          </a:xfrm>
          <a:prstGeom prst="rect">
            <a:avLst/>
          </a:prstGeom>
          <a:noFill/>
        </p:spPr>
        <p:txBody>
          <a:bodyPr wrap="square" rtlCol="0">
            <a:spAutoFit/>
          </a:bodyPr>
          <a:p>
            <a:pPr>
              <a:lnSpc>
                <a:spcPct val="120000"/>
              </a:lnSpc>
            </a:pPr>
            <a:r>
              <a:rPr lang="zh-CN" altLang="en-US" sz="2400" dirty="0" smtClean="0">
                <a:solidFill>
                  <a:schemeClr val="tx1"/>
                </a:solidFill>
                <a:latin typeface="微软雅黑" panose="020B0503020204020204" pitchFamily="34" charset="-122"/>
                <a:ea typeface="微软雅黑" panose="020B0503020204020204" pitchFamily="34" charset="-122"/>
              </a:rPr>
              <a:t>重新站在</a:t>
            </a:r>
            <a:r>
              <a:rPr lang="zh-CN" altLang="en-US" sz="2400" dirty="0" smtClean="0">
                <a:solidFill>
                  <a:srgbClr val="FF0000"/>
                </a:solidFill>
                <a:latin typeface="微软雅黑" panose="020B0503020204020204" pitchFamily="34" charset="-122"/>
                <a:ea typeface="微软雅黑" panose="020B0503020204020204" pitchFamily="34" charset="-122"/>
              </a:rPr>
              <a:t>项目整体</a:t>
            </a:r>
            <a:r>
              <a:rPr lang="zh-CN" altLang="en-US" sz="2400" dirty="0" smtClean="0">
                <a:solidFill>
                  <a:schemeClr val="tx1"/>
                </a:solidFill>
                <a:latin typeface="微软雅黑" panose="020B0503020204020204" pitchFamily="34" charset="-122"/>
                <a:ea typeface="微软雅黑" panose="020B0503020204020204" pitchFamily="34" charset="-122"/>
              </a:rPr>
              <a:t>的角度，全面客观的评估项目是否可行，从而促进</a:t>
            </a:r>
            <a:r>
              <a:rPr lang="zh-CN" altLang="en-US" sz="2400" dirty="0" smtClean="0">
                <a:solidFill>
                  <a:srgbClr val="FF0000"/>
                </a:solidFill>
                <a:latin typeface="微软雅黑" panose="020B0503020204020204" pitchFamily="34" charset="-122"/>
                <a:ea typeface="微软雅黑" panose="020B0503020204020204" pitchFamily="34" charset="-122"/>
              </a:rPr>
              <a:t>科学决策</a:t>
            </a:r>
            <a:r>
              <a:rPr lang="zh-CN" altLang="en-US" sz="2400" dirty="0" smtClean="0">
                <a:solidFill>
                  <a:schemeClr val="tx1"/>
                </a:solidFill>
                <a:latin typeface="微软雅黑" panose="020B0503020204020204" pitchFamily="34" charset="-122"/>
                <a:ea typeface="微软雅黑" panose="020B0503020204020204" pitchFamily="34" charset="-122"/>
              </a:rPr>
              <a:t>，减少投资风险。</a:t>
            </a:r>
            <a:endParaRPr lang="zh-CN" altLang="en-US" sz="2400" dirty="0" smtClean="0">
              <a:solidFill>
                <a:schemeClr val="tx1"/>
              </a:solidFill>
              <a:latin typeface="微软雅黑" panose="020B0503020204020204" pitchFamily="34" charset="-122"/>
              <a:ea typeface="微软雅黑" panose="020B0503020204020204" pitchFamily="34" charset="-122"/>
            </a:endParaRPr>
          </a:p>
        </p:txBody>
      </p:sp>
      <p:sp>
        <p:nvSpPr>
          <p:cNvPr id="3" name="Rounded Rectangle 15"/>
          <p:cNvSpPr/>
          <p:nvPr/>
        </p:nvSpPr>
        <p:spPr>
          <a:xfrm>
            <a:off x="762000" y="2590800"/>
            <a:ext cx="3089275" cy="711200"/>
          </a:xfrm>
          <a:prstGeom prst="roundRect">
            <a:avLst/>
          </a:prstGeom>
          <a:solidFill>
            <a:srgbClr val="546E7A"/>
          </a:solidFill>
          <a:ln>
            <a:noFill/>
          </a:ln>
        </p:spPr>
        <p:txBody>
          <a:bodyPr vert="horz" wrap="square" lIns="91440" tIns="45720" rIns="91440" bIns="45720" numCol="1" anchor="ctr" anchorCtr="0" compatLnSpc="1"/>
          <a:p>
            <a:pPr algn="ctr"/>
            <a:r>
              <a:rPr lang="zh-CN" altLang="en-US" sz="2400" dirty="0">
                <a:solidFill>
                  <a:schemeClr val="bg1"/>
                </a:solidFill>
                <a:latin typeface="微软雅黑" panose="020B0503020204020204" pitchFamily="34" charset="-122"/>
                <a:ea typeface="微软雅黑" panose="020B0503020204020204" pitchFamily="34" charset="-122"/>
              </a:rPr>
              <a:t>事前绩效评估</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 name="Rounded Rectangle 16"/>
          <p:cNvSpPr/>
          <p:nvPr/>
        </p:nvSpPr>
        <p:spPr>
          <a:xfrm>
            <a:off x="762000" y="3886200"/>
            <a:ext cx="3084830" cy="728345"/>
          </a:xfrm>
          <a:prstGeom prst="roundRect">
            <a:avLst/>
          </a:prstGeom>
          <a:solidFill>
            <a:srgbClr val="5EC6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r>
              <a:rPr lang="zh-CN" altLang="en-US" sz="2400" dirty="0">
                <a:solidFill>
                  <a:schemeClr val="bg1"/>
                </a:solidFill>
                <a:latin typeface="微软雅黑" panose="020B0503020204020204" pitchFamily="34" charset="-122"/>
                <a:ea typeface="微软雅黑" panose="020B0503020204020204" pitchFamily="34" charset="-122"/>
              </a:rPr>
              <a:t>可行性研究</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038600" y="3733800"/>
            <a:ext cx="6722110" cy="977265"/>
          </a:xfrm>
          <a:prstGeom prst="rect">
            <a:avLst/>
          </a:prstGeom>
          <a:noFill/>
        </p:spPr>
        <p:txBody>
          <a:bodyPr wrap="square" rtlCol="0">
            <a:spAutoFit/>
          </a:bodyPr>
          <a:p>
            <a:pPr>
              <a:lnSpc>
                <a:spcPct val="120000"/>
              </a:lnSpc>
            </a:pPr>
            <a:r>
              <a:rPr lang="zh-CN" altLang="en-US" sz="2400" dirty="0" smtClean="0">
                <a:solidFill>
                  <a:srgbClr val="FF0000"/>
                </a:solidFill>
                <a:latin typeface="微软雅黑" panose="020B0503020204020204" pitchFamily="34" charset="-122"/>
                <a:ea typeface="微软雅黑" panose="020B0503020204020204" pitchFamily="34" charset="-122"/>
              </a:rPr>
              <a:t>缺乏系统性的</a:t>
            </a:r>
            <a:r>
              <a:rPr lang="zh-CN" altLang="en-US" sz="2400" dirty="0" smtClean="0">
                <a:solidFill>
                  <a:schemeClr val="tx1"/>
                </a:solidFill>
                <a:latin typeface="微软雅黑" panose="020B0503020204020204" pitchFamily="34" charset="-122"/>
                <a:ea typeface="微软雅黑" panose="020B0503020204020204" pitchFamily="34" charset="-122"/>
              </a:rPr>
              <a:t>专业专用的</a:t>
            </a:r>
            <a:r>
              <a:rPr lang="zh-CN" altLang="en-US" sz="2400" dirty="0" smtClean="0">
                <a:solidFill>
                  <a:srgbClr val="FF0000"/>
                </a:solidFill>
                <a:latin typeface="微软雅黑" panose="020B0503020204020204" pitchFamily="34" charset="-122"/>
                <a:ea typeface="微软雅黑" panose="020B0503020204020204" pitchFamily="34" charset="-122"/>
              </a:rPr>
              <a:t>评价规范依据</a:t>
            </a:r>
            <a:r>
              <a:rPr lang="zh-CN" altLang="en-US" sz="2400" dirty="0" smtClean="0">
                <a:solidFill>
                  <a:schemeClr val="tx1"/>
                </a:solidFill>
                <a:latin typeface="微软雅黑" panose="020B0503020204020204" pitchFamily="34" charset="-122"/>
                <a:ea typeface="微软雅黑" panose="020B0503020204020204" pitchFamily="34" charset="-122"/>
              </a:rPr>
              <a:t>，一定程度上存在着</a:t>
            </a:r>
            <a:r>
              <a:rPr lang="zh-CN" altLang="en-US" sz="2400" dirty="0" smtClean="0">
                <a:solidFill>
                  <a:srgbClr val="FF0000"/>
                </a:solidFill>
                <a:latin typeface="微软雅黑" panose="020B0503020204020204" pitchFamily="34" charset="-122"/>
                <a:ea typeface="微软雅黑" panose="020B0503020204020204" pitchFamily="34" charset="-122"/>
              </a:rPr>
              <a:t>重可批、轻可行</a:t>
            </a:r>
            <a:r>
              <a:rPr lang="zh-CN" altLang="en-US" sz="2400" dirty="0" smtClean="0">
                <a:solidFill>
                  <a:schemeClr val="tx1"/>
                </a:solidFill>
                <a:latin typeface="微软雅黑" panose="020B0503020204020204" pitchFamily="34" charset="-122"/>
                <a:ea typeface="微软雅黑" panose="020B0503020204020204" pitchFamily="34" charset="-122"/>
              </a:rPr>
              <a:t>的问题。</a:t>
            </a:r>
            <a:endParaRPr lang="zh-CN" altLang="en-US" sz="2400" dirty="0" smtClean="0">
              <a:solidFill>
                <a:schemeClr val="tx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ctrTitle"/>
          </p:nvPr>
        </p:nvSpPr>
        <p:spPr>
          <a:xfrm>
            <a:off x="762000" y="5334000"/>
            <a:ext cx="10363200" cy="597535"/>
          </a:xfrm>
        </p:spPr>
        <p:txBody>
          <a:bodyPr/>
          <a:p>
            <a:r>
              <a:rPr lang="zh-CN" altLang="en-US" sz="2400">
                <a:solidFill>
                  <a:srgbClr val="FF0000"/>
                </a:solidFill>
                <a:latin typeface="微软雅黑" panose="020B0503020204020204" pitchFamily="34" charset="-122"/>
                <a:ea typeface="微软雅黑" panose="020B0503020204020204" pitchFamily="34" charset="-122"/>
              </a:rPr>
              <a:t>一定程度上，事前绩效评估可结合预算评审和项目可行性研究论证进行。</a:t>
            </a:r>
            <a:endParaRPr lang="zh-CN" altLang="en-US" sz="240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评估得分是专家组根据评估指标体系，对评估内容和要点进行评分得出的结果。评估得分</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在60分以上</a:t>
            </a:r>
            <a:r>
              <a:rPr lang="zh-CN" sz="2400">
                <a:latin typeface="微软雅黑" panose="020B0503020204020204" pitchFamily="34" charset="-122"/>
                <a:ea typeface="微软雅黑" panose="020B0503020204020204" pitchFamily="34" charset="-122"/>
                <a:cs typeface="微软雅黑" panose="020B0503020204020204" pitchFamily="34" charset="-122"/>
              </a:rPr>
              <a:t>的项目、政策，结合评价结论，予以支持或部分支持；评估得分在</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60分以下</a:t>
            </a:r>
            <a:r>
              <a:rPr lang="zh-CN" sz="2400">
                <a:latin typeface="微软雅黑" panose="020B0503020204020204" pitchFamily="34" charset="-122"/>
                <a:ea typeface="微软雅黑" panose="020B0503020204020204" pitchFamily="34" charset="-122"/>
                <a:cs typeface="微软雅黑" panose="020B0503020204020204" pitchFamily="34" charset="-122"/>
              </a:rPr>
              <a:t>的项目、政策，不予支持。</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预算部门和单位</a:t>
            </a:r>
            <a:r>
              <a:rPr lang="zh-CN" sz="2400">
                <a:latin typeface="微软雅黑" panose="020B0503020204020204" pitchFamily="34" charset="-122"/>
                <a:ea typeface="微软雅黑" panose="020B0503020204020204" pitchFamily="34" charset="-122"/>
                <a:cs typeface="微软雅黑" panose="020B0503020204020204" pitchFamily="34" charset="-122"/>
              </a:rPr>
              <a:t>组织开展事前评估，结论为“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予以支持</a:t>
            </a:r>
            <a:r>
              <a:rPr lang="zh-CN" sz="2400">
                <a:latin typeface="微软雅黑" panose="020B0503020204020204" pitchFamily="34" charset="-122"/>
                <a:ea typeface="微软雅黑" panose="020B0503020204020204" pitchFamily="34" charset="-122"/>
                <a:cs typeface="微软雅黑" panose="020B0503020204020204" pitchFamily="34" charset="-122"/>
              </a:rPr>
              <a:t>”或“</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部分支持</a:t>
            </a:r>
            <a:r>
              <a:rPr lang="zh-CN" sz="2400">
                <a:latin typeface="微软雅黑" panose="020B0503020204020204" pitchFamily="34" charset="-122"/>
                <a:ea typeface="微软雅黑" panose="020B0503020204020204" pitchFamily="34" charset="-122"/>
                <a:cs typeface="微软雅黑" panose="020B0503020204020204" pitchFamily="34" charset="-122"/>
              </a:rPr>
              <a:t>”的，按照评估得分排序，</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纳入部门项目库管理</a:t>
            </a:r>
            <a:r>
              <a:rPr lang="zh-CN" sz="2400">
                <a:latin typeface="微软雅黑" panose="020B0503020204020204" pitchFamily="34" charset="-122"/>
                <a:ea typeface="微软雅黑" panose="020B0503020204020204" pitchFamily="34" charset="-122"/>
                <a:cs typeface="微软雅黑" panose="020B0503020204020204" pitchFamily="34" charset="-122"/>
              </a:rPr>
              <a:t>，作为本部门本单位申报项目的参考依据；评估结论为“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不予支持</a:t>
            </a:r>
            <a:r>
              <a:rPr lang="zh-CN" sz="2400">
                <a:latin typeface="微软雅黑" panose="020B0503020204020204" pitchFamily="34" charset="-122"/>
                <a:ea typeface="微软雅黑" panose="020B0503020204020204" pitchFamily="34" charset="-122"/>
                <a:cs typeface="微软雅黑" panose="020B0503020204020204" pitchFamily="34" charset="-122"/>
              </a:rPr>
              <a:t>”的，</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不得纳入项目库管理</a:t>
            </a:r>
            <a:r>
              <a:rPr lang="zh-CN" sz="2400">
                <a:latin typeface="微软雅黑" panose="020B0503020204020204" pitchFamily="34" charset="-122"/>
                <a:ea typeface="微软雅黑" panose="020B0503020204020204" pitchFamily="34" charset="-122"/>
                <a:cs typeface="微软雅黑" panose="020B0503020204020204" pitchFamily="34" charset="-122"/>
              </a:rPr>
              <a:t>，未纳入项目库管理的项目不得申请项目预算。</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02</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事前绩效评估工作</a:t>
            </a:r>
            <a:r>
              <a:rPr lang="zh-CN" altLang="en-US" sz="3200" dirty="0">
                <a:solidFill>
                  <a:schemeClr val="tx1"/>
                </a:solidFill>
                <a:latin typeface="微软雅黑" panose="020B0503020204020204" pitchFamily="34" charset="-122"/>
                <a:ea typeface="微软雅黑" panose="020B0503020204020204" pitchFamily="34" charset="-122"/>
                <a:sym typeface="+mn-ea"/>
              </a:rPr>
              <a:t>流程</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事前绩效评估的报告阶段</a:t>
            </a:r>
            <a:endParaRPr lang="zh-CN" altLang="en-US"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85800" y="2057400"/>
            <a:ext cx="3811270" cy="55372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l"/>
            <a:r>
              <a:rPr lang="zh-CN" altLang="en-US" sz="2400" dirty="0" smtClean="0">
                <a:latin typeface="微软雅黑" panose="020B0503020204020204" pitchFamily="34" charset="-122"/>
                <a:ea typeface="微软雅黑" panose="020B0503020204020204" pitchFamily="34" charset="-122"/>
              </a:rPr>
              <a:t>（三）结果</a:t>
            </a:r>
            <a:r>
              <a:rPr lang="zh-CN" altLang="en-US" sz="2400" dirty="0" smtClean="0">
                <a:latin typeface="微软雅黑" panose="020B0503020204020204" pitchFamily="34" charset="-122"/>
                <a:ea typeface="微软雅黑" panose="020B0503020204020204" pitchFamily="34" charset="-122"/>
              </a:rPr>
              <a:t>应用</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财政部门</a:t>
            </a:r>
            <a:r>
              <a:rPr lang="zh-CN" sz="2400">
                <a:latin typeface="微软雅黑" panose="020B0503020204020204" pitchFamily="34" charset="-122"/>
                <a:ea typeface="微软雅黑" panose="020B0503020204020204" pitchFamily="34" charset="-122"/>
                <a:cs typeface="微软雅黑" panose="020B0503020204020204" pitchFamily="34" charset="-122"/>
              </a:rPr>
              <a:t>组织开展事前评估，结论为“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予以支持</a:t>
            </a:r>
            <a:r>
              <a:rPr lang="zh-CN" sz="2400">
                <a:latin typeface="微软雅黑" panose="020B0503020204020204" pitchFamily="34" charset="-122"/>
                <a:ea typeface="微软雅黑" panose="020B0503020204020204" pitchFamily="34" charset="-122"/>
                <a:cs typeface="微软雅黑" panose="020B0503020204020204" pitchFamily="34" charset="-122"/>
              </a:rPr>
              <a:t>”或“</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部分支持</a:t>
            </a:r>
            <a:r>
              <a:rPr lang="zh-CN" sz="2400">
                <a:latin typeface="微软雅黑" panose="020B0503020204020204" pitchFamily="34" charset="-122"/>
                <a:ea typeface="微软雅黑" panose="020B0503020204020204" pitchFamily="34" charset="-122"/>
                <a:cs typeface="微软雅黑" panose="020B0503020204020204" pitchFamily="34" charset="-122"/>
              </a:rPr>
              <a:t>”的，纳入</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财政项目库管理</a:t>
            </a:r>
            <a:r>
              <a:rPr lang="zh-CN" sz="2400">
                <a:latin typeface="微软雅黑" panose="020B0503020204020204" pitchFamily="34" charset="-122"/>
                <a:ea typeface="微软雅黑" panose="020B0503020204020204" pitchFamily="34" charset="-122"/>
                <a:cs typeface="微软雅黑" panose="020B0503020204020204" pitchFamily="34" charset="-122"/>
              </a:rPr>
              <a:t>，并结合评估得分，在安排年度预算时予以优先考虑；评估结论为“</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不予支持</a:t>
            </a:r>
            <a:r>
              <a:rPr lang="zh-CN" sz="2400">
                <a:latin typeface="微软雅黑" panose="020B0503020204020204" pitchFamily="34" charset="-122"/>
                <a:ea typeface="微软雅黑" panose="020B0503020204020204" pitchFamily="34" charset="-122"/>
                <a:cs typeface="微软雅黑" panose="020B0503020204020204" pitchFamily="34" charset="-122"/>
              </a:rPr>
              <a:t>”的，一定程度上</a:t>
            </a:r>
            <a:r>
              <a:rPr lang="zh-CN"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核减部门和单位的项目预算控制数</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PA_组合 26"/>
          <p:cNvGrpSpPr/>
          <p:nvPr>
            <p:custDataLst>
              <p:tags r:id="rId1"/>
            </p:custDataLst>
          </p:nvPr>
        </p:nvGrpSpPr>
        <p:grpSpPr bwMode="auto">
          <a:xfrm>
            <a:off x="3070870" y="2636912"/>
            <a:ext cx="8791992" cy="854075"/>
            <a:chOff x="5285739" y="4464556"/>
            <a:chExt cx="5324916" cy="854823"/>
          </a:xfrm>
        </p:grpSpPr>
        <p:sp>
          <p:nvSpPr>
            <p:cNvPr id="7" name="矩形 6"/>
            <p:cNvSpPr/>
            <p:nvPr/>
          </p:nvSpPr>
          <p:spPr>
            <a:xfrm>
              <a:off x="5285739" y="4464556"/>
              <a:ext cx="4870978" cy="8548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dirty="0"/>
            </a:p>
          </p:txBody>
        </p:sp>
        <p:sp>
          <p:nvSpPr>
            <p:cNvPr id="18439" name="文本框 7"/>
            <p:cNvSpPr txBox="1">
              <a:spLocks noChangeArrowheads="1"/>
            </p:cNvSpPr>
            <p:nvPr/>
          </p:nvSpPr>
          <p:spPr bwMode="auto">
            <a:xfrm>
              <a:off x="5634635" y="4538024"/>
              <a:ext cx="4976020" cy="707374"/>
            </a:xfrm>
            <a:prstGeom prst="rect">
              <a:avLst/>
            </a:prstGeom>
            <a:noFill/>
            <a:ln w="9525">
              <a:noFill/>
              <a:miter lim="800000"/>
            </a:ln>
          </p:spPr>
          <p:txBody>
            <a:bodyPr wrap="square">
              <a:spAutoFit/>
            </a:bodyPr>
            <a:p>
              <a:pPr algn="l" defTabSz="866775"/>
              <a:r>
                <a:rPr lang="zh-CN" altLang="en-US" sz="4000" b="1" dirty="0">
                  <a:solidFill>
                    <a:srgbClr val="FFFFFF"/>
                  </a:solidFill>
                  <a:ea typeface="微软雅黑" panose="020B0503020204020204" pitchFamily="34" charset="-122"/>
                </a:rPr>
                <a:t>事前绩效评估案例</a:t>
              </a:r>
              <a:r>
                <a:rPr lang="zh-CN" altLang="en-US" sz="4000" b="1" dirty="0">
                  <a:solidFill>
                    <a:srgbClr val="FFFFFF"/>
                  </a:solidFill>
                  <a:ea typeface="微软雅黑" panose="020B0503020204020204" pitchFamily="34" charset="-122"/>
                </a:rPr>
                <a:t>介绍</a:t>
              </a:r>
              <a:endParaRPr lang="zh-CN" altLang="en-US" sz="4000" b="1" dirty="0">
                <a:solidFill>
                  <a:srgbClr val="FFFFFF"/>
                </a:solidFill>
                <a:ea typeface="微软雅黑" panose="020B0503020204020204" pitchFamily="34" charset="-122"/>
              </a:endParaRPr>
            </a:p>
          </p:txBody>
        </p:sp>
      </p:grpSp>
      <p:sp>
        <p:nvSpPr>
          <p:cNvPr id="11" name="矩形 10"/>
          <p:cNvSpPr/>
          <p:nvPr/>
        </p:nvSpPr>
        <p:spPr>
          <a:xfrm>
            <a:off x="1" y="4826000"/>
            <a:ext cx="12190413" cy="2032000"/>
          </a:xfrm>
          <a:prstGeom prst="rect">
            <a:avLst/>
          </a:prstGeom>
          <a:blipFill dpi="0" rotWithShape="1">
            <a:blip r:embed="rId2" cstate="print">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lang="zh-CN" altLang="en-US"/>
          </a:p>
        </p:txBody>
      </p:sp>
      <p:sp>
        <p:nvSpPr>
          <p:cNvPr id="8" name="矩形 7"/>
          <p:cNvSpPr/>
          <p:nvPr/>
        </p:nvSpPr>
        <p:spPr>
          <a:xfrm>
            <a:off x="248798" y="1286841"/>
            <a:ext cx="2772410" cy="3476625"/>
          </a:xfrm>
          <a:prstGeom prst="rect">
            <a:avLst/>
          </a:prstGeom>
          <a:noFill/>
        </p:spPr>
        <p:txBody>
          <a:bodyPr wrap="none">
            <a:spAutoFit/>
            <a:scene3d>
              <a:camera prst="orthographicFront"/>
              <a:lightRig rig="threePt" dir="t"/>
            </a:scene3d>
          </a:bodyPr>
          <a:p>
            <a:pPr algn="ctr" fontAlgn="auto">
              <a:spcBef>
                <a:spcPts val="0"/>
              </a:spcBef>
              <a:spcAft>
                <a:spcPts val="0"/>
              </a:spcAft>
              <a:defRPr/>
            </a:pPr>
            <a:r>
              <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rPr>
              <a:t>03</a:t>
            </a:r>
            <a:endParaRPr lang="en-US" altLang="zh-CN" sz="22000" b="1" dirty="0">
              <a:ln w="22225">
                <a:solidFill>
                  <a:schemeClr val="accent2"/>
                </a:solidFill>
                <a:prstDash val="solid"/>
              </a:ln>
              <a:solidFill>
                <a:schemeClr val="accent2">
                  <a:lumMod val="40000"/>
                  <a:lumOff val="60000"/>
                </a:schemeClr>
              </a:solidFill>
              <a:effectLst/>
              <a:latin typeface="Agency FB" panose="020B0503020202020204" pitchFamily="34" charset="0"/>
              <a:ea typeface="华文彩云" panose="0201080004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项目概况和申报</a:t>
            </a:r>
            <a:r>
              <a:rPr lang="zh-CN" altLang="en-US" sz="2400" dirty="0" smtClean="0">
                <a:latin typeface="微软雅黑" panose="020B0503020204020204" pitchFamily="34" charset="-122"/>
                <a:ea typeface="微软雅黑" panose="020B0503020204020204" pitchFamily="34" charset="-122"/>
              </a:rPr>
              <a:t>单位</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项目概况：为</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即将竣工的**市公共就业和人才服务综合市场项目的1至9层进行配套设施建设</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，资金需求</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2055</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万元。</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申报单位：</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市人才</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服务中心</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78460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月份左右，</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市各预算部门开始进行下一年度的预算编制，根据预算编制时间安排需要完成项目录入，按照</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市财政部门要求，需对</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下一年度所有金额达到</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500</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万元以上的新增项目进行事前</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评估</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2</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市人社局需要</a:t>
            </a:r>
            <a:r>
              <a:rPr lang="zh-CN" sz="2400">
                <a:latin typeface="微软雅黑" panose="020B0503020204020204" pitchFamily="34" charset="-122"/>
                <a:ea typeface="微软雅黑" panose="020B0503020204020204" pitchFamily="34" charset="-122"/>
                <a:cs typeface="微软雅黑" panose="020B0503020204020204" pitchFamily="34" charset="-122"/>
              </a:rPr>
              <a:t>对符合条件的新增项目</a:t>
            </a:r>
            <a:r>
              <a:rPr lang="zh-CN" sz="2400" dirty="0">
                <a:latin typeface="微软雅黑" panose="020B0503020204020204" pitchFamily="34" charset="-122"/>
                <a:ea typeface="微软雅黑" panose="020B0503020204020204" pitchFamily="34" charset="-122"/>
                <a:sym typeface="+mn-ea"/>
              </a:rPr>
              <a:t>进行</a:t>
            </a:r>
            <a:r>
              <a:rPr lang="zh-CN" sz="2400" dirty="0">
                <a:latin typeface="微软雅黑" panose="020B0503020204020204" pitchFamily="34" charset="-122"/>
                <a:ea typeface="微软雅黑" panose="020B0503020204020204" pitchFamily="34" charset="-122"/>
                <a:sym typeface="+mn-ea"/>
              </a:rPr>
              <a:t>事前评估。</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452310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3</a:t>
            </a:r>
            <a:r>
              <a:rPr lang="zh-CN" sz="2400">
                <a:latin typeface="微软雅黑" panose="020B0503020204020204" pitchFamily="34" charset="-122"/>
                <a:ea typeface="微软雅黑" panose="020B0503020204020204" pitchFamily="34" charset="-122"/>
                <a:cs typeface="微软雅黑" panose="020B0503020204020204" pitchFamily="34" charset="-122"/>
              </a:rPr>
              <a:t>）确定评估对象</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sz="2400" dirty="0">
                <a:latin typeface="微软雅黑" panose="020B0503020204020204" pitchFamily="34" charset="-122"/>
                <a:ea typeface="微软雅黑" panose="020B0503020204020204" pitchFamily="34" charset="-122"/>
                <a:sym typeface="+mn-ea"/>
              </a:rPr>
              <a:t>**市公共就业和人才服务综合市场业务配套项目</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4</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组建评估组</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市人社局聘请第三方机构委托进行事前评估，主要由财务处和第三方机构组成评估组，并且聘请了</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名专家组成专家组，包括两名财务专家、两名</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公共行业专家、一名绩效专家</a:t>
            </a:r>
            <a:r>
              <a:rPr lang="zh-CN" sz="2400" dirty="0">
                <a:latin typeface="微软雅黑" panose="020B0503020204020204" pitchFamily="34" charset="-122"/>
                <a:ea typeface="微软雅黑" panose="020B0503020204020204" pitchFamily="34" charset="-122"/>
                <a:sym typeface="+mn-ea"/>
              </a:rPr>
              <a:t>。</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452310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5</a:t>
            </a:r>
            <a:r>
              <a:rPr lang="zh-CN" sz="2400">
                <a:latin typeface="微软雅黑" panose="020B0503020204020204" pitchFamily="34" charset="-122"/>
                <a:ea typeface="微软雅黑" panose="020B0503020204020204" pitchFamily="34" charset="-122"/>
                <a:cs typeface="微软雅黑" panose="020B0503020204020204" pitchFamily="34" charset="-122"/>
              </a:rPr>
              <a:t>）开展前期调研</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第三方机构项目组到主管单位</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市人社局了解</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委托方评估需求，</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到申报单位</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市人才服务中心大致了解项目基本情况。</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6</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确定评估指标体系</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根据具体的项目情况，制定</a:t>
            </a:r>
            <a:r>
              <a:rPr sz="2400" dirty="0">
                <a:latin typeface="微软雅黑" panose="020B0503020204020204" pitchFamily="34" charset="-122"/>
                <a:ea typeface="微软雅黑" panose="020B0503020204020204" pitchFamily="34" charset="-122"/>
                <a:sym typeface="+mn-ea"/>
              </a:rPr>
              <a:t>公共就业和人才服务综合市场业务配套项目</a:t>
            </a:r>
            <a:r>
              <a:rPr lang="zh-CN" sz="2400" dirty="0">
                <a:latin typeface="微软雅黑" panose="020B0503020204020204" pitchFamily="34" charset="-122"/>
                <a:ea typeface="微软雅黑" panose="020B0503020204020204" pitchFamily="34" charset="-122"/>
                <a:sym typeface="+mn-ea"/>
              </a:rPr>
              <a:t>的评估指标体系，共分为</a:t>
            </a: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个一级指标，</a:t>
            </a:r>
            <a:r>
              <a:rPr lang="en-US" altLang="zh-CN" sz="2400" dirty="0">
                <a:latin typeface="微软雅黑" panose="020B0503020204020204" pitchFamily="34" charset="-122"/>
                <a:ea typeface="微软雅黑" panose="020B0503020204020204" pitchFamily="34" charset="-122"/>
                <a:sym typeface="+mn-ea"/>
              </a:rPr>
              <a:t>14</a:t>
            </a:r>
            <a:r>
              <a:rPr lang="zh-CN" altLang="en-US" sz="2400" dirty="0">
                <a:latin typeface="微软雅黑" panose="020B0503020204020204" pitchFamily="34" charset="-122"/>
                <a:ea typeface="微软雅黑" panose="020B0503020204020204" pitchFamily="34" charset="-122"/>
                <a:sym typeface="+mn-ea"/>
              </a:rPr>
              <a:t>个二级指标</a:t>
            </a:r>
            <a:r>
              <a:rPr lang="zh-CN" sz="2400" dirty="0">
                <a:latin typeface="微软雅黑" panose="020B0503020204020204" pitchFamily="34" charset="-122"/>
                <a:ea typeface="微软雅黑" panose="020B0503020204020204" pitchFamily="34" charset="-122"/>
                <a:sym typeface="+mn-ea"/>
              </a:rPr>
              <a:t>。</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6" name="表格 5"/>
          <p:cNvGraphicFramePr/>
          <p:nvPr>
            <p:custDataLst>
              <p:tags r:id="rId1"/>
            </p:custDataLst>
          </p:nvPr>
        </p:nvGraphicFramePr>
        <p:xfrm>
          <a:off x="760412" y="1981073"/>
          <a:ext cx="9962515" cy="4348480"/>
        </p:xfrm>
        <a:graphic>
          <a:graphicData uri="http://schemas.openxmlformats.org/drawingml/2006/table">
            <a:tbl>
              <a:tblPr firstRow="1" bandRow="1">
                <a:tableStyleId>{5940675A-B579-460E-94D1-54222C63F5DA}</a:tableStyleId>
              </a:tblPr>
              <a:tblGrid>
                <a:gridCol w="1342390"/>
                <a:gridCol w="1516380"/>
                <a:gridCol w="3497580"/>
                <a:gridCol w="3606165"/>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评估依据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rowSpan="4">
                  <a:txBody>
                    <a:bodyPr/>
                    <a:p>
                      <a:pPr algn="ctr">
                        <a:buClrTx/>
                        <a:buSzTx/>
                        <a:buFontTx/>
                        <a:buNone/>
                      </a:pPr>
                      <a:r>
                        <a:rPr lang="zh-CN" altLang="en-US" sz="1800" b="0">
                          <a:latin typeface="微软雅黑" panose="020B0503020204020204" pitchFamily="34" charset="-122"/>
                          <a:ea typeface="微软雅黑" panose="020B0503020204020204" pitchFamily="34" charset="-122"/>
                        </a:rPr>
                        <a:t>立项必要性（20）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政策相关性（5）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是否与国家、**省、**市公共行业和人才服务的宏观政策相关。</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对照立项说明书、可行性研究报告等，查看国家、省相关行业宏观政策。</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职能相关性（5）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是否与**市人才服务中心部门职能、规划及当年重点工作相关。</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对照立项说明书、可行性研究报告等，查看**人才服务中心的三定方案、行业规划及年度工作计划等资料。</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8077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需求相关性（5）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①是否具有现实需求，需求是否迫切；②是否有可替代性；</a:t>
                      </a:r>
                      <a:endParaRPr lang="zh-CN" altLang="en-US" sz="1600" b="0">
                        <a:latin typeface="微软雅黑" panose="020B0503020204020204" pitchFamily="34" charset="-122"/>
                        <a:ea typeface="微软雅黑" panose="020B0503020204020204" pitchFamily="34" charset="-122"/>
                      </a:endParaRPr>
                    </a:p>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③是否有确定的服务对象或受益对象。</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根据需要进行专家论证、社会调查。</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财政投入相关性（5）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是否具有公共性，是否属于公共财政支持范围。</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600" b="0">
                          <a:latin typeface="微软雅黑" panose="020B0503020204020204" pitchFamily="34" charset="-122"/>
                          <a:ea typeface="微软雅黑" panose="020B0503020204020204" pitchFamily="34" charset="-122"/>
                        </a:rPr>
                        <a:t>判断是否属于公共财政支持的市场失灵领域或矫正市场偏差领域的支出，根据需要进行专家论证。</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6" name="表格 5"/>
          <p:cNvGraphicFramePr/>
          <p:nvPr>
            <p:custDataLst>
              <p:tags r:id="rId1"/>
            </p:custDataLst>
          </p:nvPr>
        </p:nvGraphicFramePr>
        <p:xfrm>
          <a:off x="741362" y="1981073"/>
          <a:ext cx="10020300" cy="4315075"/>
        </p:xfrm>
        <a:graphic>
          <a:graphicData uri="http://schemas.openxmlformats.org/drawingml/2006/table">
            <a:tbl>
              <a:tblPr firstRow="1" bandRow="1">
                <a:tableStyleId>{5940675A-B579-460E-94D1-54222C63F5DA}</a:tableStyleId>
              </a:tblPr>
              <a:tblGrid>
                <a:gridCol w="1331595"/>
                <a:gridCol w="1758315"/>
                <a:gridCol w="3473450"/>
                <a:gridCol w="3456940"/>
              </a:tblGrid>
              <a:tr h="540000">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评估标准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评估依据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76145">
                <a:tc rowSpan="2">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投入经济性（20）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投入合理性（10）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800" b="0">
                          <a:latin typeface="微软雅黑" panose="020B0503020204020204" pitchFamily="34" charset="-122"/>
                          <a:ea typeface="微软雅黑" panose="020B0503020204020204" pitchFamily="34" charset="-122"/>
                        </a:rPr>
                        <a:t>①项目投入资源及成本是否与预期产出及效果相匹配；②投入成本是否合理，成本测算依据是否充分；</a:t>
                      </a:r>
                      <a:endParaRPr lang="zh-CN" altLang="en-US" sz="1800" b="0">
                        <a:latin typeface="微软雅黑" panose="020B0503020204020204" pitchFamily="34" charset="-122"/>
                        <a:ea typeface="微软雅黑" panose="020B0503020204020204" pitchFamily="34" charset="-122"/>
                      </a:endParaRPr>
                    </a:p>
                    <a:p>
                      <a:pPr algn="l">
                        <a:lnSpc>
                          <a:spcPct val="140000"/>
                        </a:lnSpc>
                        <a:buClrTx/>
                        <a:buSzTx/>
                        <a:buFontTx/>
                        <a:buNone/>
                      </a:pPr>
                      <a:r>
                        <a:rPr lang="zh-CN" altLang="en-US" sz="1800" b="0">
                          <a:latin typeface="微软雅黑" panose="020B0503020204020204" pitchFamily="34" charset="-122"/>
                          <a:ea typeface="微软雅黑" panose="020B0503020204020204" pitchFamily="34" charset="-122"/>
                        </a:rPr>
                        <a:t>③其他渠道是否有充分投入。</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800" b="0">
                          <a:latin typeface="微软雅黑" panose="020B0503020204020204" pitchFamily="34" charset="-122"/>
                          <a:ea typeface="微软雅黑" panose="020B0503020204020204" pitchFamily="34" charset="-122"/>
                        </a:rPr>
                        <a:t>根据需要进行专家论证。查看资金到位情况资料等。</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9893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lnSpc>
                          <a:spcPct val="120000"/>
                        </a:lnSpc>
                        <a:buClrTx/>
                        <a:buSzTx/>
                        <a:buFontTx/>
                        <a:buNone/>
                      </a:pPr>
                      <a:r>
                        <a:rPr lang="zh-CN" altLang="en-US" sz="1800" b="0">
                          <a:latin typeface="微软雅黑" panose="020B0503020204020204" pitchFamily="34" charset="-122"/>
                          <a:ea typeface="微软雅黑" panose="020B0503020204020204" pitchFamily="34" charset="-122"/>
                        </a:rPr>
                        <a:t>成本控制措施有效性（10）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800" b="0">
                          <a:latin typeface="微软雅黑" panose="020B0503020204020204" pitchFamily="34" charset="-122"/>
                          <a:ea typeface="微软雅黑" panose="020B0503020204020204" pitchFamily="34" charset="-122"/>
                        </a:rPr>
                        <a:t>项目是否采取相关成本控制措施，成本控制措施是否有效。</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40000"/>
                        </a:lnSpc>
                        <a:buClrTx/>
                        <a:buSzTx/>
                        <a:buFontTx/>
                        <a:buNone/>
                      </a:pPr>
                      <a:r>
                        <a:rPr lang="zh-CN" altLang="en-US" sz="1800" b="0">
                          <a:latin typeface="微软雅黑" panose="020B0503020204020204" pitchFamily="34" charset="-122"/>
                          <a:ea typeface="微软雅黑" panose="020B0503020204020204" pitchFamily="34" charset="-122"/>
                        </a:rPr>
                        <a:t>查看成本控制相关制度。</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grpSp>
        <p:nvGrpSpPr>
          <p:cNvPr id="4" name="组合 3"/>
          <p:cNvGrpSpPr/>
          <p:nvPr/>
        </p:nvGrpSpPr>
        <p:grpSpPr>
          <a:xfrm>
            <a:off x="4114706" y="2438309"/>
            <a:ext cx="3266630" cy="3410116"/>
            <a:chOff x="4032919" y="1394673"/>
            <a:chExt cx="4126154" cy="4307397"/>
          </a:xfrm>
        </p:grpSpPr>
        <p:sp>
          <p:nvSpPr>
            <p:cNvPr id="6" name="矩形 2"/>
            <p:cNvSpPr/>
            <p:nvPr/>
          </p:nvSpPr>
          <p:spPr>
            <a:xfrm rot="2700000">
              <a:off x="5864235" y="2360617"/>
              <a:ext cx="2294839" cy="2294837"/>
            </a:xfrm>
            <a:custGeom>
              <a:avLst/>
              <a:gdLst/>
              <a:ahLst/>
              <a:cxnLst/>
              <a:rect l="l" t="t" r="r" b="b"/>
              <a:pathLst>
                <a:path w="1584176" h="1584176">
                  <a:moveTo>
                    <a:pt x="231381" y="231381"/>
                  </a:moveTo>
                  <a:lnTo>
                    <a:pt x="231381" y="1352795"/>
                  </a:lnTo>
                  <a:lnTo>
                    <a:pt x="1352795" y="1352795"/>
                  </a:lnTo>
                  <a:lnTo>
                    <a:pt x="1352795" y="231381"/>
                  </a:lnTo>
                  <a:close/>
                  <a:moveTo>
                    <a:pt x="0" y="0"/>
                  </a:moveTo>
                  <a:lnTo>
                    <a:pt x="1584176" y="0"/>
                  </a:lnTo>
                  <a:lnTo>
                    <a:pt x="1584176" y="1584176"/>
                  </a:lnTo>
                  <a:lnTo>
                    <a:pt x="0" y="1584176"/>
                  </a:lnTo>
                  <a:close/>
                </a:path>
              </a:pathLst>
            </a:custGeom>
            <a:solidFill>
              <a:srgbClr val="F26D6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 name="矩形 2"/>
            <p:cNvSpPr/>
            <p:nvPr/>
          </p:nvSpPr>
          <p:spPr>
            <a:xfrm rot="2700000">
              <a:off x="4032918" y="2360617"/>
              <a:ext cx="2294839" cy="2294837"/>
            </a:xfrm>
            <a:custGeom>
              <a:avLst/>
              <a:gdLst/>
              <a:ahLst/>
              <a:cxnLst/>
              <a:rect l="l" t="t" r="r" b="b"/>
              <a:pathLst>
                <a:path w="1584176" h="1584176">
                  <a:moveTo>
                    <a:pt x="231381" y="231381"/>
                  </a:moveTo>
                  <a:lnTo>
                    <a:pt x="231381" y="1352795"/>
                  </a:lnTo>
                  <a:lnTo>
                    <a:pt x="1352795" y="1352795"/>
                  </a:lnTo>
                  <a:lnTo>
                    <a:pt x="1352795" y="231381"/>
                  </a:lnTo>
                  <a:close/>
                  <a:moveTo>
                    <a:pt x="0" y="0"/>
                  </a:moveTo>
                  <a:lnTo>
                    <a:pt x="1584176" y="0"/>
                  </a:lnTo>
                  <a:lnTo>
                    <a:pt x="1584176" y="1584176"/>
                  </a:lnTo>
                  <a:lnTo>
                    <a:pt x="0" y="1584176"/>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solidFill>
                  <a:schemeClr val="lt1"/>
                </a:solidFill>
                <a:latin typeface="微软雅黑" panose="020B0503020204020204" pitchFamily="34" charset="-122"/>
                <a:ea typeface="微软雅黑" panose="020B0503020204020204" pitchFamily="34" charset="-122"/>
              </a:endParaRPr>
            </a:p>
          </p:txBody>
        </p:sp>
        <p:sp>
          <p:nvSpPr>
            <p:cNvPr id="12" name="矩形 11"/>
            <p:cNvSpPr/>
            <p:nvPr/>
          </p:nvSpPr>
          <p:spPr>
            <a:xfrm rot="2700000">
              <a:off x="5792099" y="1394673"/>
              <a:ext cx="607801" cy="607801"/>
            </a:xfrm>
            <a:prstGeom prst="rect">
              <a:avLst/>
            </a:prstGeom>
            <a:solidFill>
              <a:srgbClr val="F26D6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rot="2700000">
              <a:off x="5792100" y="5094269"/>
              <a:ext cx="607801" cy="607801"/>
            </a:xfrm>
            <a:prstGeom prst="rect">
              <a:avLst/>
            </a:prstGeom>
            <a:solidFill>
              <a:srgbClr val="9BBB4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14" name="矩形 6"/>
          <p:cNvSpPr>
            <a:spLocks noChangeArrowheads="1"/>
          </p:cNvSpPr>
          <p:nvPr/>
        </p:nvSpPr>
        <p:spPr bwMode="auto">
          <a:xfrm>
            <a:off x="676456" y="2666948"/>
            <a:ext cx="3032112"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lang="zh-CN" altLang="en-US" sz="2400" dirty="0">
                <a:solidFill>
                  <a:srgbClr val="FF0000"/>
                </a:solidFill>
                <a:latin typeface="微软雅黑" panose="020B0503020204020204" pitchFamily="34" charset="-122"/>
                <a:ea typeface="微软雅黑" panose="020B0503020204020204" pitchFamily="34" charset="-122"/>
              </a:rPr>
              <a:t>实施主体</a:t>
            </a:r>
            <a:r>
              <a:rPr lang="zh-CN" altLang="en-US" sz="2400" dirty="0">
                <a:solidFill>
                  <a:srgbClr val="595959"/>
                </a:solidFill>
                <a:latin typeface="微软雅黑" panose="020B0503020204020204" pitchFamily="34" charset="-122"/>
                <a:ea typeface="微软雅黑" panose="020B0503020204020204" pitchFamily="34" charset="-122"/>
              </a:rPr>
              <a:t>：财政部门、预算部门或单位</a:t>
            </a:r>
            <a:endParaRPr lang="zh-CN" altLang="en-US" sz="2400" dirty="0">
              <a:solidFill>
                <a:srgbClr val="595959"/>
              </a:solidFill>
              <a:latin typeface="微软雅黑" panose="020B0503020204020204" pitchFamily="34" charset="-122"/>
              <a:ea typeface="微软雅黑" panose="020B0503020204020204" pitchFamily="34" charset="-122"/>
            </a:endParaRPr>
          </a:p>
          <a:p>
            <a:pPr algn="just">
              <a:lnSpc>
                <a:spcPct val="130000"/>
              </a:lnSpc>
            </a:pPr>
            <a:r>
              <a:rPr lang="zh-CN" altLang="en-US" sz="2400" dirty="0">
                <a:solidFill>
                  <a:srgbClr val="FF0000"/>
                </a:solidFill>
                <a:latin typeface="微软雅黑" panose="020B0503020204020204" pitchFamily="34" charset="-122"/>
                <a:ea typeface="微软雅黑" panose="020B0503020204020204" pitchFamily="34" charset="-122"/>
              </a:rPr>
              <a:t>参与主体</a:t>
            </a:r>
            <a:r>
              <a:rPr lang="zh-CN" altLang="en-US" sz="2400" dirty="0">
                <a:solidFill>
                  <a:srgbClr val="595959"/>
                </a:solidFill>
                <a:latin typeface="微软雅黑" panose="020B0503020204020204" pitchFamily="34" charset="-122"/>
                <a:ea typeface="微软雅黑" panose="020B0503020204020204" pitchFamily="34" charset="-122"/>
              </a:rPr>
              <a:t>：人大、政协、专家、第三方机构、社会公众等</a:t>
            </a:r>
            <a:endParaRPr lang="zh-CN" altLang="en-US" sz="2400" dirty="0">
              <a:solidFill>
                <a:srgbClr val="595959"/>
              </a:solidFill>
              <a:latin typeface="微软雅黑" panose="020B0503020204020204" pitchFamily="34" charset="-122"/>
              <a:ea typeface="微软雅黑" panose="020B0503020204020204" pitchFamily="34" charset="-122"/>
            </a:endParaRPr>
          </a:p>
        </p:txBody>
      </p:sp>
      <p:sp>
        <p:nvSpPr>
          <p:cNvPr id="15" name="矩形 14"/>
          <p:cNvSpPr/>
          <p:nvPr/>
        </p:nvSpPr>
        <p:spPr>
          <a:xfrm>
            <a:off x="715010" y="2012315"/>
            <a:ext cx="2994025" cy="453390"/>
          </a:xfrm>
          <a:prstGeom prst="rect">
            <a:avLst/>
          </a:pr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dirty="0" smtClean="0">
                <a:latin typeface="微软雅黑" panose="020B0503020204020204" pitchFamily="34" charset="-122"/>
                <a:ea typeface="微软雅黑" panose="020B0503020204020204" pitchFamily="34" charset="-122"/>
              </a:rPr>
              <a:t>事前绩效评估主体</a:t>
            </a:r>
            <a:endParaRPr lang="zh-CN" altLang="en-US" sz="2400" dirty="0" smtClean="0">
              <a:latin typeface="微软雅黑" panose="020B0503020204020204" pitchFamily="34" charset="-122"/>
              <a:ea typeface="微软雅黑" panose="020B0503020204020204" pitchFamily="34" charset="-122"/>
            </a:endParaRPr>
          </a:p>
        </p:txBody>
      </p:sp>
      <p:sp>
        <p:nvSpPr>
          <p:cNvPr id="16" name="矩形 6"/>
          <p:cNvSpPr>
            <a:spLocks noChangeArrowheads="1"/>
          </p:cNvSpPr>
          <p:nvPr/>
        </p:nvSpPr>
        <p:spPr bwMode="auto">
          <a:xfrm>
            <a:off x="7988683" y="2590748"/>
            <a:ext cx="3032112"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pPr>
            <a:r>
              <a:rPr dirty="0">
                <a:solidFill>
                  <a:srgbClr val="595959"/>
                </a:solidFill>
                <a:latin typeface="微软雅黑" panose="020B0503020204020204" pitchFamily="34" charset="-122"/>
                <a:ea typeface="微软雅黑" panose="020B0503020204020204" pitchFamily="34" charset="-122"/>
              </a:rPr>
              <a:t>新增或重大的</a:t>
            </a:r>
            <a:r>
              <a:rPr dirty="0">
                <a:solidFill>
                  <a:srgbClr val="FF0000"/>
                </a:solidFill>
                <a:latin typeface="微软雅黑" panose="020B0503020204020204" pitchFamily="34" charset="-122"/>
                <a:ea typeface="微软雅黑" panose="020B0503020204020204" pitchFamily="34" charset="-122"/>
              </a:rPr>
              <a:t>项目或政策</a:t>
            </a:r>
            <a:endParaRPr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30000"/>
              </a:lnSpc>
            </a:pPr>
            <a:r>
              <a:rPr dirty="0">
                <a:solidFill>
                  <a:srgbClr val="595959"/>
                </a:solidFill>
                <a:latin typeface="微软雅黑" panose="020B0503020204020204" pitchFamily="34" charset="-122"/>
                <a:ea typeface="微软雅黑" panose="020B0503020204020204" pitchFamily="34" charset="-122"/>
              </a:rPr>
              <a:t>所谓</a:t>
            </a:r>
            <a:r>
              <a:rPr dirty="0">
                <a:solidFill>
                  <a:srgbClr val="FF0000"/>
                </a:solidFill>
                <a:latin typeface="微软雅黑" panose="020B0503020204020204" pitchFamily="34" charset="-122"/>
                <a:ea typeface="微软雅黑" panose="020B0503020204020204" pitchFamily="34" charset="-122"/>
              </a:rPr>
              <a:t>新增</a:t>
            </a:r>
            <a:r>
              <a:rPr dirty="0">
                <a:solidFill>
                  <a:srgbClr val="595959"/>
                </a:solidFill>
                <a:latin typeface="微软雅黑" panose="020B0503020204020204" pitchFamily="34" charset="-122"/>
                <a:ea typeface="微软雅黑" panose="020B0503020204020204" pitchFamily="34" charset="-122"/>
              </a:rPr>
              <a:t>，一般是指根据部门职能转变、工作任务增加、社会现实需求等情况而需申请使用资金、未纳入项目库管理的财政支出项目或政策。</a:t>
            </a:r>
            <a:endParaRPr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30000"/>
              </a:lnSpc>
            </a:pPr>
            <a:r>
              <a:rPr dirty="0">
                <a:solidFill>
                  <a:srgbClr val="595959"/>
                </a:solidFill>
                <a:latin typeface="微软雅黑" panose="020B0503020204020204" pitchFamily="34" charset="-122"/>
                <a:ea typeface="微软雅黑" panose="020B0503020204020204" pitchFamily="34" charset="-122"/>
              </a:rPr>
              <a:t>所谓</a:t>
            </a:r>
            <a:r>
              <a:rPr dirty="0">
                <a:solidFill>
                  <a:srgbClr val="FF0000"/>
                </a:solidFill>
                <a:latin typeface="微软雅黑" panose="020B0503020204020204" pitchFamily="34" charset="-122"/>
                <a:ea typeface="微软雅黑" panose="020B0503020204020204" pitchFamily="34" charset="-122"/>
              </a:rPr>
              <a:t>重大</a:t>
            </a:r>
            <a:r>
              <a:rPr dirty="0">
                <a:solidFill>
                  <a:srgbClr val="595959"/>
                </a:solidFill>
                <a:latin typeface="微软雅黑" panose="020B0503020204020204" pitchFamily="34" charset="-122"/>
                <a:ea typeface="微软雅黑" panose="020B0503020204020204" pitchFamily="34" charset="-122"/>
              </a:rPr>
              <a:t>，一般是指资金量较大、对社会和经济发展有重要影响、社会受益面大的财政支出项目或政策</a:t>
            </a:r>
            <a:endParaRPr dirty="0">
              <a:solidFill>
                <a:srgbClr val="595959"/>
              </a:solidFill>
              <a:latin typeface="微软雅黑" panose="020B0503020204020204" pitchFamily="34" charset="-122"/>
              <a:ea typeface="微软雅黑" panose="020B0503020204020204" pitchFamily="34" charset="-122"/>
            </a:endParaRPr>
          </a:p>
        </p:txBody>
      </p:sp>
      <p:sp>
        <p:nvSpPr>
          <p:cNvPr id="17" name="矩形 16"/>
          <p:cNvSpPr/>
          <p:nvPr/>
        </p:nvSpPr>
        <p:spPr>
          <a:xfrm>
            <a:off x="7988935" y="2012950"/>
            <a:ext cx="2915920" cy="450850"/>
          </a:xfrm>
          <a:prstGeom prst="rect">
            <a:avLst/>
          </a:prstGeom>
          <a:solidFill>
            <a:srgbClr val="F26D6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dirty="0" smtClean="0">
                <a:latin typeface="微软雅黑" panose="020B0503020204020204" pitchFamily="34" charset="-122"/>
                <a:ea typeface="微软雅黑" panose="020B0503020204020204" pitchFamily="34" charset="-122"/>
              </a:rPr>
              <a:t>事前绩效评估对象</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6" name="表格 5"/>
          <p:cNvGraphicFramePr/>
          <p:nvPr>
            <p:custDataLst>
              <p:tags r:id="rId1"/>
            </p:custDataLst>
          </p:nvPr>
        </p:nvGraphicFramePr>
        <p:xfrm>
          <a:off x="737552" y="1904873"/>
          <a:ext cx="10067290" cy="4460875"/>
        </p:xfrm>
        <a:graphic>
          <a:graphicData uri="http://schemas.openxmlformats.org/drawingml/2006/table">
            <a:tbl>
              <a:tblPr firstRow="1" bandRow="1">
                <a:tableStyleId>{5940675A-B579-460E-94D1-54222C63F5DA}</a:tableStyleId>
              </a:tblPr>
              <a:tblGrid>
                <a:gridCol w="1284605"/>
                <a:gridCol w="1483360"/>
                <a:gridCol w="3576955"/>
                <a:gridCol w="3722370"/>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评估依据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rowSpan="2">
                  <a:txBody>
                    <a:bodyPr/>
                    <a:p>
                      <a:pPr algn="ctr">
                        <a:buClrTx/>
                        <a:buSzTx/>
                        <a:buFontTx/>
                        <a:buNone/>
                      </a:pPr>
                      <a:r>
                        <a:rPr lang="zh-CN" altLang="en-US" sz="1800" b="0">
                          <a:latin typeface="微软雅黑" panose="020B0503020204020204" pitchFamily="34" charset="-122"/>
                          <a:ea typeface="微软雅黑" panose="020B0503020204020204" pitchFamily="34" charset="-122"/>
                        </a:rPr>
                        <a:t>绩效目标合理性（20）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目标明确性（10）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①绩效目标设定是否明确；</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②与**市人才服务中心长期规划目标、年度工作目标是否一致；</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③项目受益群体定位是否准确；</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④绩效目标和指标设置是否与项目高度相关。</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对绩效目标进行初步审核，定量指标是否明确。对绩效目标的指标与部门长期规划、年度工作计划进行比 对。对受益群体进行调查。根据需要进行专家论证。</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目标合理性（10）</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①绩效目标与项目预计解决的问题是否匹配；</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②绩效目标与现实需求是否匹配；</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③绩效目标是否具有一定的前瞻性和挑战性；</a:t>
                      </a:r>
                      <a:endParaRPr lang="zh-CN" altLang="en-US" sz="1600" b="0">
                        <a:latin typeface="微软雅黑" panose="020B0503020204020204" pitchFamily="34" charset="-122"/>
                        <a:ea typeface="微软雅黑" panose="020B0503020204020204" pitchFamily="34" charset="-122"/>
                      </a:endParaRPr>
                    </a:p>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④绩效指标是否细化、量化，指标值是否合理、可考核。</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20000"/>
                        </a:lnSpc>
                        <a:buClrTx/>
                        <a:buSzTx/>
                        <a:buFontTx/>
                        <a:buNone/>
                      </a:pPr>
                      <a:r>
                        <a:rPr lang="zh-CN" altLang="en-US" sz="1600" b="0">
                          <a:latin typeface="微软雅黑" panose="020B0503020204020204" pitchFamily="34" charset="-122"/>
                          <a:ea typeface="微软雅黑" panose="020B0503020204020204" pitchFamily="34" charset="-122"/>
                        </a:rPr>
                        <a:t>绩效目标与立项说明书等资料进行对比分析。进行专家论证或对受益群体开展开展问卷调查。根据需要进行专家论证。根据需要进行专家论证。</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6117" y="2057273"/>
          <a:ext cx="10089515" cy="6300470"/>
        </p:xfrm>
        <a:graphic>
          <a:graphicData uri="http://schemas.openxmlformats.org/drawingml/2006/table">
            <a:tbl>
              <a:tblPr firstRow="1" bandRow="1">
                <a:tableStyleId>{5940675A-B579-460E-94D1-54222C63F5DA}</a:tableStyleId>
              </a:tblPr>
              <a:tblGrid>
                <a:gridCol w="1377315"/>
                <a:gridCol w="1539240"/>
                <a:gridCol w="4431665"/>
                <a:gridCol w="2741295"/>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评估依据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rowSpan="3">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实施方案有效性（26）</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实施内容明确性（5）</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项目内容是否明确、具体，与绩效目标是否匹配。</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查看项目实施方案，根据需要进行专家论证。</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实施方案可行性（9）</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①项目技术路线是否完整、先进、可行、合理，与项目内容及绩效目标是否匹配；②项目组织、进度安排是否合理；③与项目有关的基础设施条件是否能够得以有效保障。</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根据需要进行专家论证。查看项目实施方案，根据需要进行专家论证。查看实施方案，核查相关基础设施。</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过程控制有效性（12）</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①项目申报、审批、调整及项目资金申请、审批、拨付等方面已履行或计划履行的程序是否规范；②项目组织机构是否健全、职责分工是否明确、项目人员条件是否与项目有关并得以有效保障；③业务管理制度、技术规程、标准是否健全、完善，以前年度业务制度执行是否出现过问题，相关业务方面问题是否得到有效解决并配有相应的保障措施；④项目执行过程是否设立管控措施、机制等，相关措施、机制是否能够保证项目顺利实施。</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600" b="0">
                          <a:latin typeface="微软雅黑" panose="020B0503020204020204" pitchFamily="34" charset="-122"/>
                          <a:ea typeface="微软雅黑" panose="020B0503020204020204" pitchFamily="34" charset="-122"/>
                        </a:rPr>
                        <a:t>查看相关制度和业务档案资料。查看项目申报资料。</a:t>
                      </a:r>
                      <a:endParaRPr lang="zh-CN" altLang="en-US" sz="16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custDataLst>
              <p:tags r:id="rId1"/>
            </p:custDataLst>
          </p:nvPr>
        </p:nvGraphicFramePr>
        <p:xfrm>
          <a:off x="686117" y="2057273"/>
          <a:ext cx="10089515" cy="3557270"/>
        </p:xfrm>
        <a:graphic>
          <a:graphicData uri="http://schemas.openxmlformats.org/drawingml/2006/table">
            <a:tbl>
              <a:tblPr firstRow="1" bandRow="1">
                <a:tableStyleId>{5940675A-B579-460E-94D1-54222C63F5DA}</a:tableStyleId>
              </a:tblPr>
              <a:tblGrid>
                <a:gridCol w="1377315"/>
                <a:gridCol w="1539240"/>
                <a:gridCol w="4431665"/>
                <a:gridCol w="2741295"/>
              </a:tblGrid>
              <a:tr h="540000">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一级指标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二级指标</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评估标准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评估依据</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15720">
                <a:tc rowSpan="3">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筹资合规性（14）</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筹资合规性（3）</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①资金来源渠道是否符合相关规定；②资金筹措程序是否科学规范，是否经过相关论证，论证资料是否齐全；③资金筹措是否体现权责对等，财权和事权是否匹配。</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查看项目申报资料。对照财权与事权划分的相关规定进行判断。 </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财政投入能力（8）</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①市、区财政资金配套方式和承受能力是否科学合理；②各级财政部门和其他部门是否有类似项目资金重复投入；③财政资金支持方式是否科学合理。</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 查看申报资料，根据需要进行专家论证.查看有关预算、财务资料等。 </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00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ctr">
                        <a:buClrTx/>
                        <a:buSzTx/>
                        <a:buFontTx/>
                        <a:buNone/>
                      </a:pPr>
                      <a:r>
                        <a:rPr lang="zh-CN" altLang="en-US" sz="1800" b="0">
                          <a:latin typeface="微软雅黑" panose="020B0503020204020204" pitchFamily="34" charset="-122"/>
                          <a:ea typeface="微软雅黑" panose="020B0503020204020204" pitchFamily="34" charset="-122"/>
                        </a:rPr>
                        <a:t>筹资风险可控性（3）</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①对筹资风险认识是否全面；②是否针对预期风险设定应对措施；③应对措施是否可行、有效。</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lnSpc>
                          <a:spcPct val="130000"/>
                        </a:lnSpc>
                        <a:buClrTx/>
                        <a:buSzTx/>
                        <a:buFontTx/>
                        <a:buNone/>
                      </a:pPr>
                      <a:r>
                        <a:rPr lang="zh-CN" altLang="en-US" sz="1800" b="0">
                          <a:latin typeface="微软雅黑" panose="020B0503020204020204" pitchFamily="34" charset="-122"/>
                          <a:ea typeface="微软雅黑" panose="020B0503020204020204" pitchFamily="34" charset="-122"/>
                        </a:rPr>
                        <a:t>查看项目申报资料，根据需要进行专家论证。</a:t>
                      </a:r>
                      <a:endParaRPr lang="zh-CN" altLang="en-US" sz="1800" b="0">
                        <a:latin typeface="微软雅黑" panose="020B0503020204020204" pitchFamily="34" charset="-122"/>
                        <a:ea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452310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7</a:t>
            </a:r>
            <a:r>
              <a:rPr lang="zh-CN" sz="2400">
                <a:latin typeface="微软雅黑" panose="020B0503020204020204" pitchFamily="34" charset="-122"/>
                <a:ea typeface="微软雅黑" panose="020B0503020204020204" pitchFamily="34" charset="-122"/>
                <a:cs typeface="微软雅黑" panose="020B0503020204020204" pitchFamily="34" charset="-122"/>
              </a:rPr>
              <a:t>）确定评估方式和方法</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此项目属于购置类项目，主要购置平台软件、硬件支撑设备等，侧重于项目设立依据是否充分，是否满足实际需求，测量单价和数量是否合理，购置后是否能达到预计效果等。因此选用专家咨询、现场调研、网络调查等方式，采用文献分析法、公众评判法等</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156845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8</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制定资料清单</a:t>
            </a:r>
            <a:r>
              <a:rPr lang="en-US" alt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制作绩效目标表和预期绩效报告模板，</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制定资料需求清单，清单见</a:t>
            </a: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下图。</a:t>
            </a: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pic>
        <p:nvPicPr>
          <p:cNvPr id="7" name="图片 6" descr="屏幕截图 2021-11-04 154240"/>
          <p:cNvPicPr>
            <a:picLocks noChangeAspect="1"/>
          </p:cNvPicPr>
          <p:nvPr/>
        </p:nvPicPr>
        <p:blipFill>
          <a:blip r:embed="rId1"/>
          <a:stretch>
            <a:fillRect/>
          </a:stretch>
        </p:blipFill>
        <p:spPr>
          <a:xfrm>
            <a:off x="676275" y="1828800"/>
            <a:ext cx="4320540" cy="4446905"/>
          </a:xfrm>
          <a:prstGeom prst="rect">
            <a:avLst/>
          </a:prstGeom>
        </p:spPr>
      </p:pic>
      <p:pic>
        <p:nvPicPr>
          <p:cNvPr id="8" name="图片 7" descr="屏幕截图 2021-11-04 154302"/>
          <p:cNvPicPr>
            <a:picLocks noChangeAspect="1"/>
          </p:cNvPicPr>
          <p:nvPr/>
        </p:nvPicPr>
        <p:blipFill>
          <a:blip r:embed="rId2"/>
          <a:stretch>
            <a:fillRect/>
          </a:stretch>
        </p:blipFill>
        <p:spPr>
          <a:xfrm>
            <a:off x="5269865" y="1828800"/>
            <a:ext cx="5455920" cy="39090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一）准备</a:t>
            </a:r>
            <a:r>
              <a:rPr lang="zh-CN" altLang="en-US" sz="2400" dirty="0" smtClean="0">
                <a:latin typeface="微软雅黑" panose="020B0503020204020204" pitchFamily="34" charset="-122"/>
                <a:ea typeface="微软雅黑" panose="020B0503020204020204" pitchFamily="34" charset="-122"/>
              </a:rPr>
              <a:t>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9</a:t>
            </a:r>
            <a:r>
              <a:rPr lang="zh-CN" sz="2400">
                <a:latin typeface="微软雅黑" panose="020B0503020204020204" pitchFamily="34" charset="-122"/>
                <a:ea typeface="微软雅黑" panose="020B0503020204020204" pitchFamily="34" charset="-122"/>
                <a:cs typeface="微软雅黑" panose="020B0503020204020204" pitchFamily="34" charset="-122"/>
              </a:rPr>
              <a:t>）制定评估工作方案</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具体如下图</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10</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评估方案论证</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与</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市人社局进行沟通，进一步修改完善，经</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委托方同意后开始实施</a:t>
            </a:r>
            <a:r>
              <a:rPr lang="zh-CN" sz="2400" dirty="0">
                <a:latin typeface="微软雅黑" panose="020B0503020204020204" pitchFamily="34" charset="-122"/>
                <a:ea typeface="微软雅黑" panose="020B0503020204020204" pitchFamily="34" charset="-122"/>
                <a:sym typeface="+mn-ea"/>
              </a:rPr>
              <a:t>。</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pic>
        <p:nvPicPr>
          <p:cNvPr id="6" name="图片 5" descr="郑州人才中心-绩效评估方案_02"/>
          <p:cNvPicPr>
            <a:picLocks noChangeAspect="1"/>
          </p:cNvPicPr>
          <p:nvPr/>
        </p:nvPicPr>
        <p:blipFill>
          <a:blip r:embed="rId1"/>
          <a:stretch>
            <a:fillRect/>
          </a:stretch>
        </p:blipFill>
        <p:spPr>
          <a:xfrm>
            <a:off x="609600" y="1828800"/>
            <a:ext cx="4847590" cy="4399280"/>
          </a:xfrm>
          <a:prstGeom prst="rect">
            <a:avLst/>
          </a:prstGeom>
        </p:spPr>
      </p:pic>
      <p:pic>
        <p:nvPicPr>
          <p:cNvPr id="7" name="图片 6" descr="郑州人才中心-绩效评估方案_03"/>
          <p:cNvPicPr>
            <a:picLocks noChangeAspect="1"/>
          </p:cNvPicPr>
          <p:nvPr/>
        </p:nvPicPr>
        <p:blipFill>
          <a:blip r:embed="rId2"/>
          <a:stretch>
            <a:fillRect/>
          </a:stretch>
        </p:blipFill>
        <p:spPr>
          <a:xfrm>
            <a:off x="5943600" y="1828800"/>
            <a:ext cx="4847590" cy="43986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pic>
        <p:nvPicPr>
          <p:cNvPr id="8" name="图片 7" descr="郑州人才中心-绩效评估方案_04"/>
          <p:cNvPicPr>
            <a:picLocks noChangeAspect="1"/>
          </p:cNvPicPr>
          <p:nvPr/>
        </p:nvPicPr>
        <p:blipFill>
          <a:blip r:embed="rId1"/>
          <a:stretch>
            <a:fillRect/>
          </a:stretch>
        </p:blipFill>
        <p:spPr>
          <a:xfrm>
            <a:off x="685800" y="1905000"/>
            <a:ext cx="4847590" cy="4472940"/>
          </a:xfrm>
          <a:prstGeom prst="rect">
            <a:avLst/>
          </a:prstGeom>
        </p:spPr>
      </p:pic>
      <p:pic>
        <p:nvPicPr>
          <p:cNvPr id="9" name="图片 8" descr="郑州人才中心-绩效评估方案_05"/>
          <p:cNvPicPr>
            <a:picLocks noChangeAspect="1"/>
          </p:cNvPicPr>
          <p:nvPr/>
        </p:nvPicPr>
        <p:blipFill>
          <a:blip r:embed="rId2"/>
          <a:stretch>
            <a:fillRect/>
          </a:stretch>
        </p:blipFill>
        <p:spPr>
          <a:xfrm>
            <a:off x="5791200" y="1905000"/>
            <a:ext cx="4847590" cy="44659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rPr>
              <a:t>实施阶段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784600"/>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a:t>
            </a:r>
            <a:r>
              <a:rPr lang="zh-CN" sz="2400">
                <a:latin typeface="微软雅黑" panose="020B0503020204020204" pitchFamily="34" charset="-122"/>
                <a:ea typeface="微软雅黑" panose="020B0503020204020204" pitchFamily="34" charset="-122"/>
                <a:cs typeface="微软雅黑" panose="020B0503020204020204" pitchFamily="34" charset="-122"/>
              </a:rPr>
              <a:t>）下达评估通知书</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市人社局对</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人才服务中心下达评估</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通知，说明评估工作安排。</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2</a:t>
            </a:r>
            <a:r>
              <a:rPr lang="zh-CN" sz="2400">
                <a:latin typeface="微软雅黑" panose="020B0503020204020204" pitchFamily="34" charset="-122"/>
                <a:ea typeface="微软雅黑" panose="020B0503020204020204" pitchFamily="34" charset="-122"/>
                <a:cs typeface="微软雅黑" panose="020B0503020204020204" pitchFamily="34" charset="-122"/>
              </a:rPr>
              <a:t>）收集审核资料</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对申报单位提交的资料以及网上搜集的其他资料审核，获取多方信息</a:t>
            </a:r>
            <a:r>
              <a:rPr lang="zh-CN" sz="2400" dirty="0">
                <a:latin typeface="微软雅黑" panose="020B0503020204020204" pitchFamily="34" charset="-122"/>
                <a:ea typeface="微软雅黑" panose="020B0503020204020204" pitchFamily="34" charset="-122"/>
                <a:sym typeface="+mn-ea"/>
              </a:rPr>
              <a:t>。</a:t>
            </a:r>
            <a:endParaRPr sz="2400" dirty="0">
              <a:latin typeface="微软雅黑" panose="020B0503020204020204" pitchFamily="34" charset="-122"/>
              <a:ea typeface="微软雅黑" panose="020B0503020204020204" pitchFamily="34" charset="-122"/>
              <a:sym typeface="+mn-ea"/>
            </a:endParaRPr>
          </a:p>
          <a:p>
            <a:pPr indent="720090" fontAlgn="auto">
              <a:lnSpc>
                <a:spcPct val="200000"/>
              </a:lnSpc>
            </a:pPr>
            <a:endParaRPr lang="en-US" alt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出自【趣你的PPT】(微信:qunideppt)：最优质的PPT资源库"/>
          <p:cNvSpPr txBox="1">
            <a:spLocks noChangeArrowheads="1"/>
          </p:cNvSpPr>
          <p:nvPr/>
        </p:nvSpPr>
        <p:spPr bwMode="auto">
          <a:xfrm>
            <a:off x="3505200" y="381000"/>
            <a:ext cx="4720590"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01</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事前绩效评估概述</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en-US" altLang="zh-CN" sz="2400" dirty="0">
                <a:solidFill>
                  <a:schemeClr val="bg1"/>
                </a:solidFill>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事前绩效评估的主体和对象</a:t>
            </a:r>
            <a:endParaRPr lang="zh-CN" altLang="en-US" sz="2400" dirty="0">
              <a:latin typeface="微软雅黑" panose="020B0503020204020204" pitchFamily="34" charset="-122"/>
              <a:ea typeface="微软雅黑" panose="020B0503020204020204" pitchFamily="34" charset="-122"/>
              <a:sym typeface="+mn-ea"/>
            </a:endParaRPr>
          </a:p>
        </p:txBody>
      </p:sp>
      <p:sp>
        <p:nvSpPr>
          <p:cNvPr id="14" name="矩形 6"/>
          <p:cNvSpPr>
            <a:spLocks noChangeArrowheads="1"/>
          </p:cNvSpPr>
          <p:nvPr/>
        </p:nvSpPr>
        <p:spPr bwMode="auto">
          <a:xfrm>
            <a:off x="598805" y="2973070"/>
            <a:ext cx="10233660"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gn="just" fontAlgn="auto">
              <a:lnSpc>
                <a:spcPct val="150000"/>
              </a:lnSpc>
            </a:pPr>
            <a:r>
              <a:rPr lang="en-US" altLang="zh-CN" sz="2400" dirty="0">
                <a:solidFill>
                  <a:srgbClr val="595959"/>
                </a:solidFill>
                <a:latin typeface="微软雅黑" panose="020B0503020204020204" pitchFamily="34" charset="-122"/>
                <a:ea typeface="微软雅黑" panose="020B0503020204020204" pitchFamily="34" charset="-122"/>
              </a:rPr>
              <a:t> </a:t>
            </a:r>
            <a:r>
              <a:rPr lang="en-US" altLang="zh-CN" sz="2400" dirty="0">
                <a:solidFill>
                  <a:srgbClr val="FF0000"/>
                </a:solidFill>
                <a:latin typeface="微软雅黑" panose="020B0503020204020204" pitchFamily="34" charset="-122"/>
                <a:ea typeface="微软雅黑" panose="020B0503020204020204" pitchFamily="34" charset="-122"/>
              </a:rPr>
              <a:t> </a:t>
            </a:r>
            <a:r>
              <a:rPr lang="zh-CN" altLang="en-US" sz="2400" dirty="0">
                <a:solidFill>
                  <a:srgbClr val="FF0000"/>
                </a:solidFill>
                <a:latin typeface="微软雅黑" panose="020B0503020204020204" pitchFamily="34" charset="-122"/>
                <a:ea typeface="微软雅黑" panose="020B0503020204020204" pitchFamily="34" charset="-122"/>
              </a:rPr>
              <a:t>财政部门</a:t>
            </a:r>
            <a:r>
              <a:rPr lang="zh-CN" altLang="en-US" sz="2400" dirty="0">
                <a:solidFill>
                  <a:srgbClr val="595959"/>
                </a:solidFill>
                <a:latin typeface="微软雅黑" panose="020B0503020204020204" pitchFamily="34" charset="-122"/>
                <a:ea typeface="微软雅黑" panose="020B0503020204020204" pitchFamily="34" charset="-122"/>
              </a:rPr>
              <a:t>：负责</a:t>
            </a:r>
            <a:r>
              <a:rPr lang="zh-CN" altLang="en-US" sz="2400" dirty="0">
                <a:solidFill>
                  <a:srgbClr val="FF0000"/>
                </a:solidFill>
                <a:latin typeface="微软雅黑" panose="020B0503020204020204" pitchFamily="34" charset="-122"/>
                <a:ea typeface="微软雅黑" panose="020B0503020204020204" pitchFamily="34" charset="-122"/>
              </a:rPr>
              <a:t>拟定</a:t>
            </a:r>
            <a:r>
              <a:rPr lang="zh-CN" altLang="en-US" sz="2400" dirty="0">
                <a:solidFill>
                  <a:srgbClr val="595959"/>
                </a:solidFill>
                <a:latin typeface="微软雅黑" panose="020B0503020204020204" pitchFamily="34" charset="-122"/>
                <a:ea typeface="微软雅黑" panose="020B0503020204020204" pitchFamily="34" charset="-122"/>
              </a:rPr>
              <a:t>事前绩效评估</a:t>
            </a:r>
            <a:r>
              <a:rPr lang="zh-CN" altLang="en-US" sz="2400" dirty="0">
                <a:solidFill>
                  <a:srgbClr val="FF0000"/>
                </a:solidFill>
                <a:latin typeface="微软雅黑" panose="020B0503020204020204" pitchFamily="34" charset="-122"/>
                <a:ea typeface="微软雅黑" panose="020B0503020204020204" pitchFamily="34" charset="-122"/>
              </a:rPr>
              <a:t>管理办法和工作流程</a:t>
            </a:r>
            <a:r>
              <a:rPr lang="zh-CN" altLang="en-US" sz="2400" dirty="0">
                <a:solidFill>
                  <a:srgbClr val="595959"/>
                </a:solidFill>
                <a:latin typeface="微软雅黑" panose="020B0503020204020204" pitchFamily="34" charset="-122"/>
                <a:ea typeface="微软雅黑" panose="020B0503020204020204" pitchFamily="34" charset="-122"/>
              </a:rPr>
              <a:t>；组织开展</a:t>
            </a:r>
            <a:r>
              <a:rPr lang="zh-CN" altLang="en-US" sz="2400" dirty="0">
                <a:solidFill>
                  <a:srgbClr val="FF0000"/>
                </a:solidFill>
                <a:latin typeface="微软雅黑" panose="020B0503020204020204" pitchFamily="34" charset="-122"/>
                <a:ea typeface="微软雅黑" panose="020B0503020204020204" pitchFamily="34" charset="-122"/>
              </a:rPr>
              <a:t>重点项目和政策</a:t>
            </a:r>
            <a:r>
              <a:rPr lang="zh-CN" altLang="en-US" sz="2400" dirty="0">
                <a:solidFill>
                  <a:srgbClr val="595959"/>
                </a:solidFill>
                <a:latin typeface="微软雅黑" panose="020B0503020204020204" pitchFamily="34" charset="-122"/>
                <a:ea typeface="微软雅黑" panose="020B0503020204020204" pitchFamily="34" charset="-122"/>
              </a:rPr>
              <a:t>事前绩效评估；</a:t>
            </a:r>
            <a:r>
              <a:rPr lang="zh-CN" altLang="en-US" sz="2400" dirty="0">
                <a:solidFill>
                  <a:srgbClr val="FF0000"/>
                </a:solidFill>
                <a:latin typeface="微软雅黑" panose="020B0503020204020204" pitchFamily="34" charset="-122"/>
                <a:ea typeface="微软雅黑" panose="020B0503020204020204" pitchFamily="34" charset="-122"/>
              </a:rPr>
              <a:t>指导、督促</a:t>
            </a:r>
            <a:r>
              <a:rPr lang="zh-CN" altLang="en-US" sz="2400" dirty="0">
                <a:solidFill>
                  <a:srgbClr val="595959"/>
                </a:solidFill>
                <a:latin typeface="微软雅黑" panose="020B0503020204020204" pitchFamily="34" charset="-122"/>
                <a:ea typeface="微软雅黑" panose="020B0503020204020204" pitchFamily="34" charset="-122"/>
              </a:rPr>
              <a:t>业务主管（预算）部门和单位开展事前评估工作；对预算部门和单位组织开展的事前评估进行</a:t>
            </a:r>
            <a:r>
              <a:rPr lang="zh-CN" altLang="en-US" sz="2400" dirty="0">
                <a:solidFill>
                  <a:srgbClr val="FF0000"/>
                </a:solidFill>
                <a:latin typeface="微软雅黑" panose="020B0503020204020204" pitchFamily="34" charset="-122"/>
                <a:ea typeface="微软雅黑" panose="020B0503020204020204" pitchFamily="34" charset="-122"/>
              </a:rPr>
              <a:t>审核认定。</a:t>
            </a:r>
            <a:endParaRPr lang="zh-CN" altLang="en-US" sz="2400" dirty="0">
              <a:solidFill>
                <a:srgbClr val="595959"/>
              </a:solidFill>
              <a:latin typeface="微软雅黑" panose="020B0503020204020204" pitchFamily="34" charset="-122"/>
              <a:ea typeface="微软雅黑" panose="020B0503020204020204" pitchFamily="34" charset="-122"/>
            </a:endParaRPr>
          </a:p>
          <a:p>
            <a:pPr indent="457200" algn="just" fontAlgn="auto">
              <a:lnSpc>
                <a:spcPct val="150000"/>
              </a:lnSpc>
            </a:pPr>
            <a:r>
              <a:rPr lang="en-US" altLang="zh-CN" sz="2400" dirty="0">
                <a:solidFill>
                  <a:srgbClr val="595959"/>
                </a:solidFill>
                <a:latin typeface="微软雅黑" panose="020B0503020204020204" pitchFamily="34" charset="-122"/>
                <a:ea typeface="微软雅黑" panose="020B0503020204020204" pitchFamily="34" charset="-122"/>
              </a:rPr>
              <a:t> </a:t>
            </a:r>
            <a:r>
              <a:rPr lang="en-US" altLang="zh-CN" sz="2400" dirty="0">
                <a:solidFill>
                  <a:srgbClr val="FF0000"/>
                </a:solidFill>
                <a:latin typeface="微软雅黑" panose="020B0503020204020204" pitchFamily="34" charset="-122"/>
                <a:ea typeface="微软雅黑" panose="020B0503020204020204" pitchFamily="34" charset="-122"/>
              </a:rPr>
              <a:t> </a:t>
            </a:r>
            <a:r>
              <a:rPr lang="zh-CN" altLang="en-US" sz="2400" dirty="0">
                <a:solidFill>
                  <a:srgbClr val="FF0000"/>
                </a:solidFill>
                <a:latin typeface="微软雅黑" panose="020B0503020204020204" pitchFamily="34" charset="-122"/>
                <a:ea typeface="微软雅黑" panose="020B0503020204020204" pitchFamily="34" charset="-122"/>
              </a:rPr>
              <a:t>预算部门或单位</a:t>
            </a:r>
            <a:r>
              <a:rPr lang="zh-CN" altLang="en-US" sz="2400" dirty="0">
                <a:solidFill>
                  <a:srgbClr val="595959"/>
                </a:solidFill>
                <a:latin typeface="微软雅黑" panose="020B0503020204020204" pitchFamily="34" charset="-122"/>
                <a:ea typeface="微软雅黑" panose="020B0503020204020204" pitchFamily="34" charset="-122"/>
              </a:rPr>
              <a:t>：负责</a:t>
            </a:r>
            <a:r>
              <a:rPr lang="zh-CN" altLang="en-US" sz="2400" dirty="0">
                <a:solidFill>
                  <a:srgbClr val="FF0000"/>
                </a:solidFill>
                <a:latin typeface="微软雅黑" panose="020B0503020204020204" pitchFamily="34" charset="-122"/>
                <a:ea typeface="微软雅黑" panose="020B0503020204020204" pitchFamily="34" charset="-122"/>
              </a:rPr>
              <a:t>制定</a:t>
            </a:r>
            <a:r>
              <a:rPr lang="zh-CN" altLang="en-US" sz="2400" dirty="0">
                <a:solidFill>
                  <a:schemeClr val="tx1"/>
                </a:solidFill>
                <a:latin typeface="微软雅黑" panose="020B0503020204020204" pitchFamily="34" charset="-122"/>
                <a:ea typeface="微软雅黑" panose="020B0503020204020204" pitchFamily="34" charset="-122"/>
              </a:rPr>
              <a:t>本部门、本单位</a:t>
            </a:r>
            <a:r>
              <a:rPr lang="zh-CN" altLang="en-US" sz="2400" dirty="0">
                <a:solidFill>
                  <a:srgbClr val="595959"/>
                </a:solidFill>
                <a:latin typeface="微软雅黑" panose="020B0503020204020204" pitchFamily="34" charset="-122"/>
                <a:ea typeface="微软雅黑" panose="020B0503020204020204" pitchFamily="34" charset="-122"/>
              </a:rPr>
              <a:t>的事前绩效评估</a:t>
            </a:r>
            <a:r>
              <a:rPr lang="zh-CN" altLang="en-US" sz="2400" dirty="0">
                <a:solidFill>
                  <a:srgbClr val="FF0000"/>
                </a:solidFill>
                <a:latin typeface="微软雅黑" panose="020B0503020204020204" pitchFamily="34" charset="-122"/>
                <a:ea typeface="微软雅黑" panose="020B0503020204020204" pitchFamily="34" charset="-122"/>
              </a:rPr>
              <a:t>实施细则</a:t>
            </a:r>
            <a:r>
              <a:rPr lang="zh-CN" altLang="en-US" sz="2400" dirty="0">
                <a:solidFill>
                  <a:srgbClr val="595959"/>
                </a:solidFill>
                <a:latin typeface="微软雅黑" panose="020B0503020204020204" pitchFamily="34" charset="-122"/>
                <a:ea typeface="微软雅黑" panose="020B0503020204020204" pitchFamily="34" charset="-122"/>
              </a:rPr>
              <a:t>；</a:t>
            </a:r>
            <a:r>
              <a:rPr lang="zh-CN" altLang="en-US" sz="2400" dirty="0">
                <a:solidFill>
                  <a:srgbClr val="FF0000"/>
                </a:solidFill>
                <a:latin typeface="微软雅黑" panose="020B0503020204020204" pitchFamily="34" charset="-122"/>
                <a:ea typeface="微软雅黑" panose="020B0503020204020204" pitchFamily="34" charset="-122"/>
              </a:rPr>
              <a:t>开展</a:t>
            </a:r>
            <a:r>
              <a:rPr lang="zh-CN" altLang="en-US" sz="2400" dirty="0">
                <a:solidFill>
                  <a:schemeClr val="tx1"/>
                </a:solidFill>
                <a:latin typeface="微软雅黑" panose="020B0503020204020204" pitchFamily="34" charset="-122"/>
                <a:ea typeface="微软雅黑" panose="020B0503020204020204" pitchFamily="34" charset="-122"/>
              </a:rPr>
              <a:t>本部门、本单位</a:t>
            </a:r>
            <a:r>
              <a:rPr lang="zh-CN" altLang="en-US" sz="2400" dirty="0">
                <a:solidFill>
                  <a:srgbClr val="595959"/>
                </a:solidFill>
                <a:latin typeface="微软雅黑" panose="020B0503020204020204" pitchFamily="34" charset="-122"/>
                <a:ea typeface="微软雅黑" panose="020B0503020204020204" pitchFamily="34" charset="-122"/>
              </a:rPr>
              <a:t>的</a:t>
            </a:r>
            <a:r>
              <a:rPr lang="zh-CN" altLang="en-US" sz="2400" dirty="0">
                <a:solidFill>
                  <a:srgbClr val="FF0000"/>
                </a:solidFill>
                <a:latin typeface="微软雅黑" panose="020B0503020204020204" pitchFamily="34" charset="-122"/>
                <a:ea typeface="微软雅黑" panose="020B0503020204020204" pitchFamily="34" charset="-122"/>
              </a:rPr>
              <a:t>项目事前绩效评估</a:t>
            </a:r>
            <a:r>
              <a:rPr lang="zh-CN" altLang="en-US" sz="2400" dirty="0">
                <a:solidFill>
                  <a:srgbClr val="595959"/>
                </a:solidFill>
                <a:latin typeface="微软雅黑" panose="020B0503020204020204" pitchFamily="34" charset="-122"/>
                <a:ea typeface="微软雅黑" panose="020B0503020204020204" pitchFamily="34" charset="-122"/>
              </a:rPr>
              <a:t>；</a:t>
            </a:r>
            <a:r>
              <a:rPr lang="zh-CN" altLang="en-US" sz="2400" dirty="0">
                <a:solidFill>
                  <a:srgbClr val="FF0000"/>
                </a:solidFill>
                <a:latin typeface="微软雅黑" panose="020B0503020204020204" pitchFamily="34" charset="-122"/>
                <a:ea typeface="微软雅黑" panose="020B0503020204020204" pitchFamily="34" charset="-122"/>
              </a:rPr>
              <a:t>完善项目库管理</a:t>
            </a:r>
            <a:r>
              <a:rPr lang="zh-CN" altLang="en-US" sz="2400" dirty="0">
                <a:solidFill>
                  <a:srgbClr val="595959"/>
                </a:solidFill>
                <a:latin typeface="微软雅黑" panose="020B0503020204020204" pitchFamily="34" charset="-122"/>
                <a:ea typeface="微软雅黑" panose="020B0503020204020204" pitchFamily="34" charset="-122"/>
              </a:rPr>
              <a:t>，并参照事前绩效评估结果对项目进行排序。</a:t>
            </a:r>
            <a:endParaRPr lang="zh-CN" altLang="en-US" sz="2400" dirty="0">
              <a:solidFill>
                <a:srgbClr val="595959"/>
              </a:solidFill>
              <a:latin typeface="微软雅黑" panose="020B0503020204020204" pitchFamily="34" charset="-122"/>
              <a:ea typeface="微软雅黑" panose="020B0503020204020204" pitchFamily="34" charset="-122"/>
            </a:endParaRPr>
          </a:p>
        </p:txBody>
      </p:sp>
      <p:sp>
        <p:nvSpPr>
          <p:cNvPr id="15" name="矩形 14"/>
          <p:cNvSpPr/>
          <p:nvPr/>
        </p:nvSpPr>
        <p:spPr>
          <a:xfrm>
            <a:off x="676275" y="2209800"/>
            <a:ext cx="3811270" cy="553720"/>
          </a:xfrm>
          <a:prstGeom prst="rect">
            <a:avLst/>
          </a:pr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dirty="0" smtClean="0">
                <a:latin typeface="微软雅黑" panose="020B0503020204020204" pitchFamily="34" charset="-122"/>
                <a:ea typeface="微软雅黑" panose="020B0503020204020204" pitchFamily="34" charset="-122"/>
              </a:rPr>
              <a:t>事前绩效评估主体各方职责</a:t>
            </a:r>
            <a:endParaRPr lang="zh-CN" altLang="en-US" sz="2400" dirty="0" smtClean="0">
              <a:latin typeface="微软雅黑" panose="020B0503020204020204" pitchFamily="34" charset="-122"/>
              <a:ea typeface="微软雅黑" panose="020B0503020204020204" pitchFamily="34" charset="-122"/>
            </a:endParaRPr>
          </a:p>
        </p:txBody>
      </p:sp>
      <p:sp>
        <p:nvSpPr>
          <p:cNvPr id="2" name="文本框 1"/>
          <p:cNvSpPr txBox="1"/>
          <p:nvPr/>
        </p:nvSpPr>
        <p:spPr>
          <a:xfrm>
            <a:off x="4999990" y="2200910"/>
            <a:ext cx="1402080" cy="570865"/>
          </a:xfrm>
          <a:prstGeom prst="rect">
            <a:avLst/>
          </a:prstGeom>
          <a:noFill/>
        </p:spPr>
        <p:txBody>
          <a:bodyPr wrap="square" rtlCol="0" anchor="t">
            <a:spAutoFit/>
          </a:bodyPr>
          <a:p>
            <a:pPr algn="just">
              <a:lnSpc>
                <a:spcPct val="130000"/>
              </a:lnSpc>
            </a:pPr>
            <a:r>
              <a:rPr lang="zh-CN" altLang="en-US" sz="2400" dirty="0">
                <a:solidFill>
                  <a:srgbClr val="FF0000"/>
                </a:solidFill>
                <a:latin typeface="微软雅黑" panose="020B0503020204020204" pitchFamily="34" charset="-122"/>
                <a:ea typeface="微软雅黑" panose="020B0503020204020204" pitchFamily="34" charset="-122"/>
                <a:sym typeface="+mn-ea"/>
              </a:rPr>
              <a:t>实施主体</a:t>
            </a:r>
            <a:endParaRPr lang="zh-CN" altLang="en-US" sz="2400"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graphicFrame>
        <p:nvGraphicFramePr>
          <p:cNvPr id="8" name="表格 7"/>
          <p:cNvGraphicFramePr/>
          <p:nvPr>
            <p:custDataLst>
              <p:tags r:id="rId1"/>
            </p:custDataLst>
          </p:nvPr>
        </p:nvGraphicFramePr>
        <p:xfrm>
          <a:off x="685800" y="1905000"/>
          <a:ext cx="10052685" cy="4331970"/>
        </p:xfrm>
        <a:graphic>
          <a:graphicData uri="http://schemas.openxmlformats.org/drawingml/2006/table">
            <a:tbl>
              <a:tblPr firstRow="1" bandRow="1">
                <a:tableStyleId>{5940675A-B579-460E-94D1-54222C63F5DA}</a:tableStyleId>
              </a:tblPr>
              <a:tblGrid>
                <a:gridCol w="10052685"/>
              </a:tblGrid>
              <a:tr h="4331970">
                <a:tc>
                  <a:txBody>
                    <a:bodyPr/>
                    <a:p>
                      <a:pPr indent="0">
                        <a:buNone/>
                      </a:pP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0" algn="ctr">
                        <a:buNone/>
                      </a:pPr>
                      <a:r>
                        <a:rPr lang="zh-CN" altLang="en-US" sz="1600" b="0">
                          <a:latin typeface="微软雅黑" panose="020B0503020204020204" pitchFamily="34" charset="-122"/>
                          <a:ea typeface="微软雅黑" panose="020B0503020204020204" pitchFamily="34" charset="-122"/>
                          <a:cs typeface="微软雅黑" panose="020B0503020204020204" pitchFamily="34" charset="-122"/>
                        </a:rPr>
                        <a:t>绩效评估通知书</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200" b="0">
                          <a:latin typeface="微软雅黑" panose="020B0503020204020204" pitchFamily="34" charset="-122"/>
                          <a:ea typeface="微软雅黑" panose="020B0503020204020204" pitchFamily="34" charset="-122"/>
                          <a:cs typeface="微软雅黑" panose="020B0503020204020204" pitchFamily="34" charset="-122"/>
                        </a:rPr>
                        <a:t>人才服务中心</a:t>
                      </a:r>
                      <a:r>
                        <a:rPr lang="en-US" sz="1200" b="0">
                          <a:latin typeface="微软雅黑" panose="020B0503020204020204" pitchFamily="34" charset="-122"/>
                          <a:ea typeface="微软雅黑" panose="020B0503020204020204" pitchFamily="34" charset="-122"/>
                          <a:cs typeface="微软雅黑" panose="020B0503020204020204" pitchFamily="34" charset="-122"/>
                        </a:rPr>
                        <a:t>：</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为进一步加强预算绩效管理，建立全过程预算绩效评价机制，落实《****》等文件精神，切实增强项目立项必要性与科学性，提高财政资金使用效率，决定对你单位申请立项的</a:t>
                      </a:r>
                      <a:r>
                        <a:rPr sz="1200" dirty="0">
                          <a:latin typeface="微软雅黑" panose="020B0503020204020204" pitchFamily="34" charset="-122"/>
                          <a:ea typeface="微软雅黑" panose="020B0503020204020204" pitchFamily="34" charset="-122"/>
                          <a:sym typeface="+mn-ea"/>
                        </a:rPr>
                        <a:t>公共就业和人才服务综合市场业务配套</a:t>
                      </a:r>
                      <a:r>
                        <a:rPr lang="en-US" sz="1200" b="0">
                          <a:latin typeface="微软雅黑" panose="020B0503020204020204" pitchFamily="34" charset="-122"/>
                          <a:ea typeface="微软雅黑" panose="020B0503020204020204" pitchFamily="34" charset="-122"/>
                          <a:cs typeface="微软雅黑" panose="020B0503020204020204" pitchFamily="34" charset="-122"/>
                        </a:rPr>
                        <a:t>项目开展事前绩效评估，现将有关事项通知如下：</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一、工作布置定于 XXXX年XX月XX日召开事前绩效评估工作布置会，明确事前评估各项要求和工作任务。</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二、时间安排项目绩效评价具体实施时间为X月至X月。</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三、其他事项</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1、请</a:t>
                      </a:r>
                      <a:r>
                        <a:rPr lang="zh-CN" altLang="en-US" sz="1200" b="0">
                          <a:latin typeface="微软雅黑" panose="020B0503020204020204" pitchFamily="34" charset="-122"/>
                          <a:ea typeface="微软雅黑" panose="020B0503020204020204" pitchFamily="34" charset="-122"/>
                          <a:cs typeface="微软雅黑" panose="020B0503020204020204" pitchFamily="34" charset="-122"/>
                        </a:rPr>
                        <a:t>你</a:t>
                      </a:r>
                      <a:r>
                        <a:rPr lang="en-US" sz="1200" b="0">
                          <a:latin typeface="微软雅黑" panose="020B0503020204020204" pitchFamily="34" charset="-122"/>
                          <a:ea typeface="微软雅黑" panose="020B0503020204020204" pitchFamily="34" charset="-122"/>
                          <a:cs typeface="微软雅黑" panose="020B0503020204020204" pitchFamily="34" charset="-122"/>
                        </a:rPr>
                        <a:t>单位高度重视此次评估工作，做好组织协调、任务传达及宣传工作，保障事前评估工作顺利开展；</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2、请各单位配合评估工作人员开展工作，提交事前评估所需各项资料，以便于评估工作人员全面准确开展评估。</a:t>
                      </a:r>
                      <a:endParaRPr lang="en-US" sz="1200" b="0">
                        <a:latin typeface="微软雅黑" panose="020B0503020204020204" pitchFamily="34" charset="-122"/>
                        <a:ea typeface="微软雅黑" panose="020B0503020204020204" pitchFamily="34" charset="-122"/>
                        <a:cs typeface="微软雅黑" panose="020B0503020204020204" pitchFamily="34" charset="-122"/>
                      </a:endParaRPr>
                    </a:p>
                    <a:p>
                      <a:pPr indent="457200" algn="r" fontAlgn="auto">
                        <a:lnSpc>
                          <a:spcPct val="220000"/>
                        </a:lnSpc>
                        <a:buNone/>
                      </a:pPr>
                      <a:r>
                        <a:rPr lang="en-US" sz="1200" b="0">
                          <a:latin typeface="微软雅黑" panose="020B0503020204020204" pitchFamily="34" charset="-122"/>
                          <a:ea typeface="微软雅黑" panose="020B0503020204020204" pitchFamily="34" charset="-122"/>
                          <a:cs typeface="微软雅黑" panose="020B0503020204020204" pitchFamily="34" charset="-122"/>
                        </a:rPr>
                        <a:t> **年**月**日</a:t>
                      </a:r>
                      <a:endParaRPr lang="en-US" altLang="en-US" sz="12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rPr>
              <a:t>实施阶段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3</a:t>
            </a:r>
            <a:r>
              <a:rPr lang="zh-CN" sz="2400">
                <a:latin typeface="微软雅黑" panose="020B0503020204020204" pitchFamily="34" charset="-122"/>
                <a:ea typeface="微软雅黑" panose="020B0503020204020204" pitchFamily="34" charset="-122"/>
                <a:cs typeface="微软雅黑" panose="020B0503020204020204" pitchFamily="34" charset="-122"/>
              </a:rPr>
              <a:t>）进行现场调研</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评估组对在建的公共就业和人才服务中心进行实地调研，现场查看完工进度，评估其是否影响配套项目实施进度</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4</a:t>
            </a:r>
            <a:r>
              <a:rPr lang="zh-CN" sz="2400">
                <a:latin typeface="微软雅黑" panose="020B0503020204020204" pitchFamily="34" charset="-122"/>
                <a:ea typeface="微软雅黑" panose="020B0503020204020204" pitchFamily="34" charset="-122"/>
                <a:cs typeface="微软雅黑" panose="020B0503020204020204" pitchFamily="34" charset="-122"/>
              </a:rPr>
              <a:t>）初步汇总分析</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根据已提交资料和实地调研情况进行初步分析汇总，为评分做基础</a:t>
            </a:r>
            <a:r>
              <a:rPr lang="zh-CN" sz="2400" dirty="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（二）</a:t>
            </a:r>
            <a:r>
              <a:rPr lang="zh-CN" altLang="en-US" sz="2400" dirty="0" smtClean="0">
                <a:latin typeface="微软雅黑" panose="020B0503020204020204" pitchFamily="34" charset="-122"/>
                <a:ea typeface="微软雅黑" panose="020B0503020204020204" pitchFamily="34" charset="-122"/>
              </a:rPr>
              <a:t>实施阶段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）开展正式评估</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首先针对部分不需要专家论证的评估指标进行了初步打分；然后由专家根据申报单位提交的资料进行论证，必要时组织现场会议，与申报单位、评估组进行沟通交流；最后专家组出具专家意见。最终评估得分是</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80</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分，</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评估结论是予以</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支持。</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zh-CN" altLang="en-US" sz="2400" dirty="0" smtClean="0">
                <a:latin typeface="微软雅黑" panose="020B0503020204020204" pitchFamily="34" charset="-122"/>
                <a:ea typeface="微软雅黑" panose="020B0503020204020204" pitchFamily="34" charset="-122"/>
              </a:rPr>
              <a:t>（三）</a:t>
            </a:r>
            <a:r>
              <a:rPr lang="zh-CN" altLang="en-US" sz="2400" dirty="0" smtClean="0">
                <a:latin typeface="微软雅黑" panose="020B0503020204020204" pitchFamily="34" charset="-122"/>
                <a:ea typeface="微软雅黑" panose="020B0503020204020204" pitchFamily="34" charset="-122"/>
              </a:rPr>
              <a:t>报告阶段</a:t>
            </a:r>
            <a:endParaRPr lang="zh-CN" altLang="en-US" sz="2400" dirty="0" smtClean="0">
              <a:latin typeface="微软雅黑" panose="020B0503020204020204" pitchFamily="34" charset="-122"/>
              <a:ea typeface="微软雅黑" panose="020B0503020204020204" pitchFamily="34" charset="-122"/>
            </a:endParaRPr>
          </a:p>
        </p:txBody>
      </p:sp>
      <p:sp>
        <p:nvSpPr>
          <p:cNvPr id="4" name="文本框 3"/>
          <p:cNvSpPr txBox="1"/>
          <p:nvPr/>
        </p:nvSpPr>
        <p:spPr>
          <a:xfrm>
            <a:off x="676275" y="2667000"/>
            <a:ext cx="10029825" cy="3046095"/>
          </a:xfrm>
          <a:prstGeom prst="rect">
            <a:avLst/>
          </a:prstGeom>
          <a:noFill/>
          <a:ln w="9525">
            <a:noFill/>
          </a:ln>
        </p:spPr>
        <p:txBody>
          <a:bodyPr wrap="square">
            <a:spAutoFit/>
          </a:bodyPr>
          <a:p>
            <a:pPr indent="720090" fontAlgn="auto">
              <a:lnSpc>
                <a:spcPct val="20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）撰写报告</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评估组梳理、分析有关资料，结合专家意见，按照一定的格式撰写事前绩效评估报告</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初稿。</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indent="720090" fontAlgn="auto">
              <a:lnSpc>
                <a:spcPct val="20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）形成报告</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报告初稿完成后与委托方进行沟通，进一步修改完善，形成报告</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终稿。</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6" name="对象 5">
            <a:hlinkClick r:id="" action="ppaction://ole?verb="/>
          </p:cNvPr>
          <p:cNvGraphicFramePr>
            <a:graphicFrameLocks noChangeAspect="1"/>
          </p:cNvGraphicFramePr>
          <p:nvPr/>
        </p:nvGraphicFramePr>
        <p:xfrm>
          <a:off x="6400800" y="5181600"/>
          <a:ext cx="1123950" cy="800100"/>
        </p:xfrm>
        <a:graphic>
          <a:graphicData uri="http://schemas.openxmlformats.org/presentationml/2006/ole">
            <mc:AlternateContent xmlns:mc="http://schemas.openxmlformats.org/markup-compatibility/2006">
              <mc:Choice xmlns:v="urn:schemas-microsoft-com:vml" Requires="v">
                <p:oleObj spid="_x0000_s1025" name="" showAsIcon="1" r:id="rId1" imgW="971550" imgH="800100" progId="Word.Document.12">
                  <p:embed/>
                </p:oleObj>
              </mc:Choice>
              <mc:Fallback>
                <p:oleObj name="" showAsIcon="1" r:id="rId1" imgW="971550" imgH="800100" progId="Word.Document.12">
                  <p:embed/>
                  <p:pic>
                    <p:nvPicPr>
                      <p:cNvPr id="0" name="图片 1024"/>
                      <p:cNvPicPr/>
                      <p:nvPr/>
                    </p:nvPicPr>
                    <p:blipFill>
                      <a:blip r:embed="rId2"/>
                      <a:stretch>
                        <a:fillRect/>
                      </a:stretch>
                    </p:blipFill>
                    <p:spPr>
                      <a:xfrm>
                        <a:off x="6400800" y="5181600"/>
                        <a:ext cx="1123950" cy="80010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5"/>
          <p:cNvSpPr txBox="1">
            <a:spLocks noChangeArrowheads="1"/>
          </p:cNvSpPr>
          <p:nvPr/>
        </p:nvSpPr>
        <p:spPr bwMode="auto">
          <a:xfrm>
            <a:off x="10117577" y="4191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 name="TextBox 25"/>
          <p:cNvSpPr txBox="1">
            <a:spLocks noChangeArrowheads="1"/>
          </p:cNvSpPr>
          <p:nvPr/>
        </p:nvSpPr>
        <p:spPr bwMode="auto">
          <a:xfrm>
            <a:off x="10244577" y="4318961"/>
            <a:ext cx="1159858" cy="807722"/>
          </a:xfrm>
          <a:prstGeom prst="rect">
            <a:avLst/>
          </a:prstGeom>
          <a:no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dirty="0">
                <a:solidFill>
                  <a:srgbClr val="FFFFFF"/>
                </a:solidFill>
                <a:latin typeface="微软雅黑" panose="020B0503020204020204" pitchFamily="34" charset="-122"/>
                <a:ea typeface="微软雅黑" panose="020B0503020204020204" pitchFamily="34" charset="-122"/>
              </a:rPr>
              <a:t>评估方式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 name="出自【趣你的PPT】(微信:qunideppt)：最优质的PPT资源库"/>
          <p:cNvSpPr txBox="1">
            <a:spLocks noChangeArrowheads="1"/>
          </p:cNvSpPr>
          <p:nvPr/>
        </p:nvSpPr>
        <p:spPr bwMode="auto">
          <a:xfrm>
            <a:off x="3505200" y="381000"/>
            <a:ext cx="5060315"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lang="en-US" altLang="zh-CN" sz="3200" dirty="0">
                <a:solidFill>
                  <a:schemeClr val="tx1"/>
                </a:solidFill>
                <a:latin typeface="微软雅黑" panose="020B0503020204020204" pitchFamily="34" charset="-122"/>
                <a:ea typeface="微软雅黑" panose="020B0503020204020204" pitchFamily="34" charset="-122"/>
                <a:sym typeface="+mn-ea"/>
              </a:rPr>
              <a:t>03</a:t>
            </a:r>
            <a:r>
              <a:rPr lang="zh-CN" altLang="en-US" sz="3200" dirty="0">
                <a:solidFill>
                  <a:schemeClr val="tx1"/>
                </a:solidFill>
                <a:latin typeface="微软雅黑" panose="020B0503020204020204" pitchFamily="34" charset="-122"/>
                <a:ea typeface="微软雅黑" panose="020B0503020204020204" pitchFamily="34" charset="-122"/>
                <a:sym typeface="+mn-ea"/>
              </a:rPr>
              <a:t>事前绩效评估</a:t>
            </a:r>
            <a:r>
              <a:rPr lang="zh-CN" altLang="en-US" sz="3200" dirty="0">
                <a:solidFill>
                  <a:schemeClr val="tx1"/>
                </a:solidFill>
                <a:latin typeface="微软雅黑" panose="020B0503020204020204" pitchFamily="34" charset="-122"/>
                <a:ea typeface="微软雅黑" panose="020B0503020204020204" pitchFamily="34" charset="-122"/>
                <a:sym typeface="+mn-ea"/>
              </a:rPr>
              <a:t>案例介绍</a:t>
            </a:r>
            <a:endParaRPr lang="zh-CN" altLang="en-US" sz="3200" dirty="0">
              <a:solidFill>
                <a:schemeClr val="tx1"/>
              </a:solidFill>
              <a:latin typeface="微软雅黑" panose="020B0503020204020204" pitchFamily="34" charset="-122"/>
              <a:ea typeface="微软雅黑" panose="020B0503020204020204" pitchFamily="34" charset="-122"/>
              <a:sym typeface="+mn-ea"/>
            </a:endParaRPr>
          </a:p>
        </p:txBody>
      </p:sp>
      <p:sp>
        <p:nvSpPr>
          <p:cNvPr id="150" name="矩形 149"/>
          <p:cNvSpPr/>
          <p:nvPr/>
        </p:nvSpPr>
        <p:spPr>
          <a:xfrm>
            <a:off x="676275" y="1219200"/>
            <a:ext cx="10049510" cy="577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sz="2400" dirty="0">
                <a:latin typeface="微软雅黑" panose="020B0503020204020204" pitchFamily="34" charset="-122"/>
                <a:ea typeface="微软雅黑" panose="020B0503020204020204" pitchFamily="34" charset="-122"/>
                <a:sym typeface="+mn-ea"/>
              </a:rPr>
              <a:t>**年度**市公共就业和人才服务综合市场业务配套项目</a:t>
            </a:r>
            <a:endParaRPr sz="2400" dirty="0">
              <a:latin typeface="微软雅黑" panose="020B0503020204020204" pitchFamily="34" charset="-122"/>
              <a:ea typeface="微软雅黑" panose="020B0503020204020204" pitchFamily="34" charset="-122"/>
              <a:sym typeface="+mn-ea"/>
            </a:endParaRPr>
          </a:p>
        </p:txBody>
      </p:sp>
      <p:sp>
        <p:nvSpPr>
          <p:cNvPr id="3" name="矩形 2"/>
          <p:cNvSpPr/>
          <p:nvPr/>
        </p:nvSpPr>
        <p:spPr>
          <a:xfrm>
            <a:off x="676275" y="2133600"/>
            <a:ext cx="3811270" cy="55372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buClrTx/>
              <a:buSzTx/>
              <a:buFontTx/>
            </a:pP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三</a:t>
            </a: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报告</a:t>
            </a:r>
            <a:r>
              <a:rPr lang="zh-CN" altLang="en-US" sz="2400" dirty="0" smtClean="0">
                <a:latin typeface="微软雅黑" panose="020B0503020204020204" pitchFamily="34" charset="-122"/>
                <a:ea typeface="微软雅黑" panose="020B0503020204020204" pitchFamily="34" charset="-122"/>
                <a:sym typeface="+mn-ea"/>
              </a:rPr>
              <a:t>阶段</a:t>
            </a:r>
            <a:endParaRPr lang="zh-CN" altLang="en-US" sz="2400" dirty="0" smtClean="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6275" y="2667000"/>
            <a:ext cx="10029825" cy="2306955"/>
          </a:xfrm>
          <a:prstGeom prst="rect">
            <a:avLst/>
          </a:prstGeom>
          <a:noFill/>
          <a:ln w="9525">
            <a:noFill/>
          </a:ln>
        </p:spPr>
        <p:txBody>
          <a:bodyPr wrap="square">
            <a:spAutoFit/>
          </a:bodyPr>
          <a:p>
            <a:pPr indent="720090" fontAlgn="auto">
              <a:lnSpc>
                <a:spcPct val="200000"/>
              </a:lnSpc>
            </a:pP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3</a:t>
            </a:r>
            <a:r>
              <a:rPr lang="zh-CN" sz="2400">
                <a:latin typeface="微软雅黑" panose="020B0503020204020204" pitchFamily="34" charset="-122"/>
                <a:ea typeface="微软雅黑" panose="020B0503020204020204" pitchFamily="34" charset="-122"/>
                <a:cs typeface="微软雅黑" panose="020B0503020204020204" pitchFamily="34" charset="-122"/>
              </a:rPr>
              <a:t>）结果应用</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市人社局将</a:t>
            </a:r>
            <a:r>
              <a:rPr sz="2400" dirty="0">
                <a:latin typeface="微软雅黑" panose="020B0503020204020204" pitchFamily="34" charset="-122"/>
                <a:ea typeface="微软雅黑" panose="020B0503020204020204" pitchFamily="34" charset="-122"/>
                <a:sym typeface="+mn-ea"/>
              </a:rPr>
              <a:t>公共就业和人才服务综合市场业务配套项目</a:t>
            </a:r>
            <a:r>
              <a:rPr lang="zh-CN" sz="2400" dirty="0">
                <a:latin typeface="微软雅黑" panose="020B0503020204020204" pitchFamily="34" charset="-122"/>
                <a:ea typeface="微软雅黑" panose="020B0503020204020204" pitchFamily="34" charset="-122"/>
                <a:sym typeface="+mn-ea"/>
              </a:rPr>
              <a:t>纳入项目库，并将绩效评估报告报送</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市财政部门，作为下一年度安排预算的依据</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90"/>
                                          </p:val>
                                        </p:tav>
                                        <p:tav tm="100000">
                                          <p:val>
                                            <p:fltVal val="0"/>
                                          </p:val>
                                        </p:tav>
                                      </p:tavLst>
                                    </p:anim>
                                    <p:animEffect transition="in" filter="fade">
                                      <p:cBhvr>
                                        <p:cTn id="10" dur="500"/>
                                        <p:tgtEl>
                                          <p:spTgt spid="25"/>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style.rotation</p:attrName>
                                        </p:attrNameLst>
                                      </p:cBhvr>
                                      <p:tavLst>
                                        <p:tav tm="0">
                                          <p:val>
                                            <p:fltVal val="90"/>
                                          </p:val>
                                        </p:tav>
                                        <p:tav tm="100000">
                                          <p:val>
                                            <p:fltVal val="0"/>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5" grpId="0" autoUpdateAnimBg="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内容占位符 4"/>
          <p:cNvSpPr>
            <a:spLocks noGrp="1"/>
          </p:cNvSpPr>
          <p:nvPr/>
        </p:nvSpPr>
        <p:spPr>
          <a:xfrm>
            <a:off x="1143000" y="2286000"/>
            <a:ext cx="5038725" cy="312483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rPr>
              <a:t>一、单位重视</a:t>
            </a:r>
            <a:endPar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r>
              <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rPr>
              <a:t>二、职责分明</a:t>
            </a:r>
            <a:endPar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r>
              <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rPr>
              <a:t>三、机制合理</a:t>
            </a:r>
            <a:endPar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r>
              <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rPr>
              <a:t>四、专家力量</a:t>
            </a:r>
            <a:endPar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endParaRPr>
          </a:p>
          <a:p>
            <a:pPr marL="0" indent="0">
              <a:buNone/>
            </a:pPr>
            <a:r>
              <a:rPr lang="en-US" altLang="zh-CN" sz="2400"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0" name="矩形 149"/>
          <p:cNvSpPr/>
          <p:nvPr/>
        </p:nvSpPr>
        <p:spPr>
          <a:xfrm>
            <a:off x="676275" y="1219200"/>
            <a:ext cx="10049510" cy="577215"/>
          </a:xfrm>
          <a:prstGeom prst="rect">
            <a:avLst/>
          </a:prstGeom>
          <a:gradFill>
            <a:gsLst>
              <a:gs pos="0">
                <a:srgbClr val="012D86"/>
              </a:gs>
              <a:gs pos="100000">
                <a:srgbClr val="0E2557"/>
              </a:gs>
            </a:gsLst>
            <a:lin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eaLnBrk="1" hangingPunct="1"/>
            <a:r>
              <a:rPr lang="zh-CN" altLang="en-US" sz="24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如何全面、有效的推进事前绩效评估？</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4583" name="组合 4582"/>
          <p:cNvGrpSpPr/>
          <p:nvPr/>
        </p:nvGrpSpPr>
        <p:grpSpPr>
          <a:xfrm>
            <a:off x="6476980" y="2361929"/>
            <a:ext cx="2928936" cy="3080354"/>
            <a:chOff x="5795963" y="134938"/>
            <a:chExt cx="982662" cy="1033463"/>
          </a:xfrm>
        </p:grpSpPr>
        <p:sp>
          <p:nvSpPr>
            <p:cNvPr id="4584" name="Oval 4545"/>
            <p:cNvSpPr>
              <a:spLocks noChangeArrowheads="1"/>
            </p:cNvSpPr>
            <p:nvPr/>
          </p:nvSpPr>
          <p:spPr bwMode="auto">
            <a:xfrm>
              <a:off x="5795963" y="185738"/>
              <a:ext cx="982662" cy="982663"/>
            </a:xfrm>
            <a:prstGeom prst="ellipse">
              <a:avLst/>
            </a:prstGeom>
            <a:solidFill>
              <a:srgbClr val="FF6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85" name="Oval 4546"/>
            <p:cNvSpPr>
              <a:spLocks noChangeArrowheads="1"/>
            </p:cNvSpPr>
            <p:nvPr/>
          </p:nvSpPr>
          <p:spPr bwMode="auto">
            <a:xfrm>
              <a:off x="6072188" y="369888"/>
              <a:ext cx="430212" cy="4302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86" name="Freeform 4547"/>
            <p:cNvSpPr/>
            <p:nvPr/>
          </p:nvSpPr>
          <p:spPr bwMode="auto">
            <a:xfrm>
              <a:off x="6022975" y="608013"/>
              <a:ext cx="473075" cy="407988"/>
            </a:xfrm>
            <a:custGeom>
              <a:avLst/>
              <a:gdLst>
                <a:gd name="T0" fmla="*/ 494 w 494"/>
                <a:gd name="T1" fmla="*/ 32 h 425"/>
                <a:gd name="T2" fmla="*/ 487 w 494"/>
                <a:gd name="T3" fmla="*/ 23 h 425"/>
                <a:gd name="T4" fmla="*/ 64 w 494"/>
                <a:gd name="T5" fmla="*/ 1 h 425"/>
                <a:gd name="T6" fmla="*/ 53 w 494"/>
                <a:gd name="T7" fmla="*/ 8 h 425"/>
                <a:gd name="T8" fmla="*/ 2 w 494"/>
                <a:gd name="T9" fmla="*/ 139 h 425"/>
                <a:gd name="T10" fmla="*/ 7 w 494"/>
                <a:gd name="T11" fmla="*/ 146 h 425"/>
                <a:gd name="T12" fmla="*/ 52 w 494"/>
                <a:gd name="T13" fmla="*/ 146 h 425"/>
                <a:gd name="T14" fmla="*/ 61 w 494"/>
                <a:gd name="T15" fmla="*/ 154 h 425"/>
                <a:gd name="T16" fmla="*/ 72 w 494"/>
                <a:gd name="T17" fmla="*/ 279 h 425"/>
                <a:gd name="T18" fmla="*/ 81 w 494"/>
                <a:gd name="T19" fmla="*/ 287 h 425"/>
                <a:gd name="T20" fmla="*/ 189 w 494"/>
                <a:gd name="T21" fmla="*/ 287 h 425"/>
                <a:gd name="T22" fmla="*/ 198 w 494"/>
                <a:gd name="T23" fmla="*/ 295 h 425"/>
                <a:gd name="T24" fmla="*/ 224 w 494"/>
                <a:gd name="T25" fmla="*/ 418 h 425"/>
                <a:gd name="T26" fmla="*/ 233 w 494"/>
                <a:gd name="T27" fmla="*/ 423 h 425"/>
                <a:gd name="T28" fmla="*/ 482 w 494"/>
                <a:gd name="T29" fmla="*/ 328 h 425"/>
                <a:gd name="T30" fmla="*/ 488 w 494"/>
                <a:gd name="T31" fmla="*/ 317 h 425"/>
                <a:gd name="T32" fmla="*/ 465 w 494"/>
                <a:gd name="T33" fmla="*/ 198 h 425"/>
                <a:gd name="T34" fmla="*/ 465 w 494"/>
                <a:gd name="T35" fmla="*/ 182 h 425"/>
                <a:gd name="T36" fmla="*/ 494 w 494"/>
                <a:gd name="T37" fmla="*/ 3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4" h="425">
                  <a:moveTo>
                    <a:pt x="494" y="32"/>
                  </a:moveTo>
                  <a:cubicBezTo>
                    <a:pt x="494" y="27"/>
                    <a:pt x="491" y="24"/>
                    <a:pt x="487" y="23"/>
                  </a:cubicBezTo>
                  <a:cubicBezTo>
                    <a:pt x="64" y="1"/>
                    <a:pt x="64" y="1"/>
                    <a:pt x="64" y="1"/>
                  </a:cubicBezTo>
                  <a:cubicBezTo>
                    <a:pt x="60" y="0"/>
                    <a:pt x="55" y="4"/>
                    <a:pt x="53" y="8"/>
                  </a:cubicBezTo>
                  <a:cubicBezTo>
                    <a:pt x="2" y="139"/>
                    <a:pt x="2" y="139"/>
                    <a:pt x="2" y="139"/>
                  </a:cubicBezTo>
                  <a:cubicBezTo>
                    <a:pt x="0" y="143"/>
                    <a:pt x="2" y="146"/>
                    <a:pt x="7" y="146"/>
                  </a:cubicBezTo>
                  <a:cubicBezTo>
                    <a:pt x="52" y="146"/>
                    <a:pt x="52" y="146"/>
                    <a:pt x="52" y="146"/>
                  </a:cubicBezTo>
                  <a:cubicBezTo>
                    <a:pt x="57" y="146"/>
                    <a:pt x="61" y="150"/>
                    <a:pt x="61" y="154"/>
                  </a:cubicBezTo>
                  <a:cubicBezTo>
                    <a:pt x="72" y="279"/>
                    <a:pt x="72" y="279"/>
                    <a:pt x="72" y="279"/>
                  </a:cubicBezTo>
                  <a:cubicBezTo>
                    <a:pt x="73" y="284"/>
                    <a:pt x="76" y="287"/>
                    <a:pt x="81" y="287"/>
                  </a:cubicBezTo>
                  <a:cubicBezTo>
                    <a:pt x="189" y="287"/>
                    <a:pt x="189" y="287"/>
                    <a:pt x="189" y="287"/>
                  </a:cubicBezTo>
                  <a:cubicBezTo>
                    <a:pt x="193" y="287"/>
                    <a:pt x="198" y="291"/>
                    <a:pt x="198" y="295"/>
                  </a:cubicBezTo>
                  <a:cubicBezTo>
                    <a:pt x="224" y="418"/>
                    <a:pt x="224" y="418"/>
                    <a:pt x="224" y="418"/>
                  </a:cubicBezTo>
                  <a:cubicBezTo>
                    <a:pt x="225" y="422"/>
                    <a:pt x="229" y="425"/>
                    <a:pt x="233" y="423"/>
                  </a:cubicBezTo>
                  <a:cubicBezTo>
                    <a:pt x="482" y="328"/>
                    <a:pt x="482" y="328"/>
                    <a:pt x="482" y="328"/>
                  </a:cubicBezTo>
                  <a:cubicBezTo>
                    <a:pt x="486" y="326"/>
                    <a:pt x="489" y="321"/>
                    <a:pt x="488" y="317"/>
                  </a:cubicBezTo>
                  <a:cubicBezTo>
                    <a:pt x="465" y="198"/>
                    <a:pt x="465" y="198"/>
                    <a:pt x="465" y="198"/>
                  </a:cubicBezTo>
                  <a:cubicBezTo>
                    <a:pt x="464" y="194"/>
                    <a:pt x="464" y="187"/>
                    <a:pt x="465" y="182"/>
                  </a:cubicBezTo>
                  <a:lnTo>
                    <a:pt x="494"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87" name="Freeform 4548"/>
            <p:cNvSpPr/>
            <p:nvPr/>
          </p:nvSpPr>
          <p:spPr bwMode="auto">
            <a:xfrm>
              <a:off x="6256338" y="134938"/>
              <a:ext cx="61912" cy="122238"/>
            </a:xfrm>
            <a:custGeom>
              <a:avLst/>
              <a:gdLst>
                <a:gd name="T0" fmla="*/ 39 w 39"/>
                <a:gd name="T1" fmla="*/ 0 h 77"/>
                <a:gd name="T2" fmla="*/ 39 w 39"/>
                <a:gd name="T3" fmla="*/ 77 h 77"/>
                <a:gd name="T4" fmla="*/ 0 w 39"/>
                <a:gd name="T5" fmla="*/ 77 h 77"/>
                <a:gd name="T6" fmla="*/ 39 w 39"/>
                <a:gd name="T7" fmla="*/ 0 h 77"/>
              </a:gdLst>
              <a:ahLst/>
              <a:cxnLst>
                <a:cxn ang="0">
                  <a:pos x="T0" y="T1"/>
                </a:cxn>
                <a:cxn ang="0">
                  <a:pos x="T2" y="T3"/>
                </a:cxn>
                <a:cxn ang="0">
                  <a:pos x="T4" y="T5"/>
                </a:cxn>
                <a:cxn ang="0">
                  <a:pos x="T6" y="T7"/>
                </a:cxn>
              </a:cxnLst>
              <a:rect l="0" t="0" r="r" b="b"/>
              <a:pathLst>
                <a:path w="39" h="77">
                  <a:moveTo>
                    <a:pt x="39" y="0"/>
                  </a:moveTo>
                  <a:lnTo>
                    <a:pt x="39" y="77"/>
                  </a:lnTo>
                  <a:lnTo>
                    <a:pt x="0" y="77"/>
                  </a:lnTo>
                  <a:lnTo>
                    <a:pt x="39" y="0"/>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88" name="Freeform 4549"/>
            <p:cNvSpPr/>
            <p:nvPr/>
          </p:nvSpPr>
          <p:spPr bwMode="auto">
            <a:xfrm>
              <a:off x="6318250" y="227013"/>
              <a:ext cx="61912" cy="122238"/>
            </a:xfrm>
            <a:custGeom>
              <a:avLst/>
              <a:gdLst>
                <a:gd name="T0" fmla="*/ 0 w 39"/>
                <a:gd name="T1" fmla="*/ 77 h 77"/>
                <a:gd name="T2" fmla="*/ 0 w 39"/>
                <a:gd name="T3" fmla="*/ 0 h 77"/>
                <a:gd name="T4" fmla="*/ 39 w 39"/>
                <a:gd name="T5" fmla="*/ 0 h 77"/>
                <a:gd name="T6" fmla="*/ 0 w 39"/>
                <a:gd name="T7" fmla="*/ 77 h 77"/>
              </a:gdLst>
              <a:ahLst/>
              <a:cxnLst>
                <a:cxn ang="0">
                  <a:pos x="T0" y="T1"/>
                </a:cxn>
                <a:cxn ang="0">
                  <a:pos x="T2" y="T3"/>
                </a:cxn>
                <a:cxn ang="0">
                  <a:pos x="T4" y="T5"/>
                </a:cxn>
                <a:cxn ang="0">
                  <a:pos x="T6" y="T7"/>
                </a:cxn>
              </a:cxnLst>
              <a:rect l="0" t="0" r="r" b="b"/>
              <a:pathLst>
                <a:path w="39" h="77">
                  <a:moveTo>
                    <a:pt x="0" y="77"/>
                  </a:moveTo>
                  <a:lnTo>
                    <a:pt x="0" y="0"/>
                  </a:lnTo>
                  <a:lnTo>
                    <a:pt x="39" y="0"/>
                  </a:lnTo>
                  <a:lnTo>
                    <a:pt x="0" y="77"/>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89" name="Freeform 4550"/>
            <p:cNvSpPr/>
            <p:nvPr/>
          </p:nvSpPr>
          <p:spPr bwMode="auto">
            <a:xfrm>
              <a:off x="6391275" y="274638"/>
              <a:ext cx="49212" cy="46038"/>
            </a:xfrm>
            <a:custGeom>
              <a:avLst/>
              <a:gdLst>
                <a:gd name="T0" fmla="*/ 31 w 31"/>
                <a:gd name="T1" fmla="*/ 0 h 29"/>
                <a:gd name="T2" fmla="*/ 15 w 31"/>
                <a:gd name="T3" fmla="*/ 29 h 29"/>
                <a:gd name="T4" fmla="*/ 0 w 31"/>
                <a:gd name="T5" fmla="*/ 22 h 29"/>
                <a:gd name="T6" fmla="*/ 31 w 31"/>
                <a:gd name="T7" fmla="*/ 0 h 29"/>
              </a:gdLst>
              <a:ahLst/>
              <a:cxnLst>
                <a:cxn ang="0">
                  <a:pos x="T0" y="T1"/>
                </a:cxn>
                <a:cxn ang="0">
                  <a:pos x="T2" y="T3"/>
                </a:cxn>
                <a:cxn ang="0">
                  <a:pos x="T4" y="T5"/>
                </a:cxn>
                <a:cxn ang="0">
                  <a:pos x="T6" y="T7"/>
                </a:cxn>
              </a:cxnLst>
              <a:rect l="0" t="0" r="r" b="b"/>
              <a:pathLst>
                <a:path w="31" h="29">
                  <a:moveTo>
                    <a:pt x="31" y="0"/>
                  </a:moveTo>
                  <a:lnTo>
                    <a:pt x="15" y="29"/>
                  </a:lnTo>
                  <a:lnTo>
                    <a:pt x="0" y="22"/>
                  </a:lnTo>
                  <a:lnTo>
                    <a:pt x="31" y="0"/>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90" name="Freeform 4551"/>
            <p:cNvSpPr/>
            <p:nvPr/>
          </p:nvSpPr>
          <p:spPr bwMode="auto">
            <a:xfrm>
              <a:off x="6396038" y="309563"/>
              <a:ext cx="49212" cy="47625"/>
            </a:xfrm>
            <a:custGeom>
              <a:avLst/>
              <a:gdLst>
                <a:gd name="T0" fmla="*/ 0 w 31"/>
                <a:gd name="T1" fmla="*/ 30 h 30"/>
                <a:gd name="T2" fmla="*/ 16 w 31"/>
                <a:gd name="T3" fmla="*/ 0 h 30"/>
                <a:gd name="T4" fmla="*/ 31 w 31"/>
                <a:gd name="T5" fmla="*/ 8 h 30"/>
                <a:gd name="T6" fmla="*/ 0 w 31"/>
                <a:gd name="T7" fmla="*/ 30 h 30"/>
              </a:gdLst>
              <a:ahLst/>
              <a:cxnLst>
                <a:cxn ang="0">
                  <a:pos x="T0" y="T1"/>
                </a:cxn>
                <a:cxn ang="0">
                  <a:pos x="T2" y="T3"/>
                </a:cxn>
                <a:cxn ang="0">
                  <a:pos x="T4" y="T5"/>
                </a:cxn>
                <a:cxn ang="0">
                  <a:pos x="T6" y="T7"/>
                </a:cxn>
              </a:cxnLst>
              <a:rect l="0" t="0" r="r" b="b"/>
              <a:pathLst>
                <a:path w="31" h="30">
                  <a:moveTo>
                    <a:pt x="0" y="30"/>
                  </a:moveTo>
                  <a:lnTo>
                    <a:pt x="16" y="0"/>
                  </a:lnTo>
                  <a:lnTo>
                    <a:pt x="31" y="8"/>
                  </a:lnTo>
                  <a:lnTo>
                    <a:pt x="0" y="30"/>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91" name="Freeform 4552"/>
            <p:cNvSpPr/>
            <p:nvPr/>
          </p:nvSpPr>
          <p:spPr bwMode="auto">
            <a:xfrm>
              <a:off x="6196013" y="265113"/>
              <a:ext cx="23812" cy="58738"/>
            </a:xfrm>
            <a:custGeom>
              <a:avLst/>
              <a:gdLst>
                <a:gd name="T0" fmla="*/ 6 w 15"/>
                <a:gd name="T1" fmla="*/ 0 h 37"/>
                <a:gd name="T2" fmla="*/ 15 w 15"/>
                <a:gd name="T3" fmla="*/ 32 h 37"/>
                <a:gd name="T4" fmla="*/ 0 w 15"/>
                <a:gd name="T5" fmla="*/ 37 h 37"/>
                <a:gd name="T6" fmla="*/ 6 w 15"/>
                <a:gd name="T7" fmla="*/ 0 h 37"/>
              </a:gdLst>
              <a:ahLst/>
              <a:cxnLst>
                <a:cxn ang="0">
                  <a:pos x="T0" y="T1"/>
                </a:cxn>
                <a:cxn ang="0">
                  <a:pos x="T2" y="T3"/>
                </a:cxn>
                <a:cxn ang="0">
                  <a:pos x="T4" y="T5"/>
                </a:cxn>
                <a:cxn ang="0">
                  <a:pos x="T6" y="T7"/>
                </a:cxn>
              </a:cxnLst>
              <a:rect l="0" t="0" r="r" b="b"/>
              <a:pathLst>
                <a:path w="15" h="37">
                  <a:moveTo>
                    <a:pt x="6" y="0"/>
                  </a:moveTo>
                  <a:lnTo>
                    <a:pt x="15" y="32"/>
                  </a:lnTo>
                  <a:lnTo>
                    <a:pt x="0" y="37"/>
                  </a:lnTo>
                  <a:lnTo>
                    <a:pt x="6" y="0"/>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92" name="Freeform 4553"/>
            <p:cNvSpPr/>
            <p:nvPr/>
          </p:nvSpPr>
          <p:spPr bwMode="auto">
            <a:xfrm>
              <a:off x="6216650" y="295275"/>
              <a:ext cx="25400" cy="60325"/>
            </a:xfrm>
            <a:custGeom>
              <a:avLst/>
              <a:gdLst>
                <a:gd name="T0" fmla="*/ 10 w 16"/>
                <a:gd name="T1" fmla="*/ 38 h 38"/>
                <a:gd name="T2" fmla="*/ 0 w 16"/>
                <a:gd name="T3" fmla="*/ 5 h 38"/>
                <a:gd name="T4" fmla="*/ 16 w 16"/>
                <a:gd name="T5" fmla="*/ 0 h 38"/>
                <a:gd name="T6" fmla="*/ 10 w 16"/>
                <a:gd name="T7" fmla="*/ 38 h 38"/>
              </a:gdLst>
              <a:ahLst/>
              <a:cxnLst>
                <a:cxn ang="0">
                  <a:pos x="T0" y="T1"/>
                </a:cxn>
                <a:cxn ang="0">
                  <a:pos x="T2" y="T3"/>
                </a:cxn>
                <a:cxn ang="0">
                  <a:pos x="T4" y="T5"/>
                </a:cxn>
                <a:cxn ang="0">
                  <a:pos x="T6" y="T7"/>
                </a:cxn>
              </a:cxnLst>
              <a:rect l="0" t="0" r="r" b="b"/>
              <a:pathLst>
                <a:path w="16" h="38">
                  <a:moveTo>
                    <a:pt x="10" y="38"/>
                  </a:moveTo>
                  <a:lnTo>
                    <a:pt x="0" y="5"/>
                  </a:lnTo>
                  <a:lnTo>
                    <a:pt x="16" y="0"/>
                  </a:lnTo>
                  <a:lnTo>
                    <a:pt x="10" y="38"/>
                  </a:lnTo>
                  <a:close/>
                </a:path>
              </a:pathLst>
            </a:custGeom>
            <a:solidFill>
              <a:srgbClr val="FFCE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93" name="Freeform 4554"/>
            <p:cNvSpPr/>
            <p:nvPr/>
          </p:nvSpPr>
          <p:spPr bwMode="auto">
            <a:xfrm>
              <a:off x="6072188" y="392113"/>
              <a:ext cx="403225" cy="273050"/>
            </a:xfrm>
            <a:custGeom>
              <a:avLst/>
              <a:gdLst>
                <a:gd name="T0" fmla="*/ 384 w 421"/>
                <a:gd name="T1" fmla="*/ 102 h 284"/>
                <a:gd name="T2" fmla="*/ 229 w 421"/>
                <a:gd name="T3" fmla="*/ 0 h 284"/>
                <a:gd name="T4" fmla="*/ 71 w 421"/>
                <a:gd name="T5" fmla="*/ 158 h 284"/>
                <a:gd name="T6" fmla="*/ 133 w 421"/>
                <a:gd name="T7" fmla="*/ 158 h 284"/>
                <a:gd name="T8" fmla="*/ 196 w 421"/>
                <a:gd name="T9" fmla="*/ 200 h 284"/>
                <a:gd name="T10" fmla="*/ 238 w 421"/>
                <a:gd name="T11" fmla="*/ 200 h 284"/>
                <a:gd name="T12" fmla="*/ 301 w 421"/>
                <a:gd name="T13" fmla="*/ 273 h 284"/>
                <a:gd name="T14" fmla="*/ 301 w 421"/>
                <a:gd name="T15" fmla="*/ 284 h 284"/>
                <a:gd name="T16" fmla="*/ 322 w 421"/>
                <a:gd name="T17" fmla="*/ 284 h 284"/>
                <a:gd name="T18" fmla="*/ 322 w 421"/>
                <a:gd name="T19" fmla="*/ 242 h 284"/>
                <a:gd name="T20" fmla="*/ 343 w 421"/>
                <a:gd name="T21" fmla="*/ 242 h 284"/>
                <a:gd name="T22" fmla="*/ 397 w 421"/>
                <a:gd name="T23" fmla="*/ 200 h 284"/>
                <a:gd name="T24" fmla="*/ 421 w 421"/>
                <a:gd name="T25" fmla="*/ 158 h 284"/>
                <a:gd name="T26" fmla="*/ 355 w 421"/>
                <a:gd name="T27" fmla="*/ 96 h 284"/>
                <a:gd name="T28" fmla="*/ 384 w 421"/>
                <a:gd name="T29" fmla="*/ 10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1" h="284">
                  <a:moveTo>
                    <a:pt x="384" y="102"/>
                  </a:moveTo>
                  <a:cubicBezTo>
                    <a:pt x="384" y="67"/>
                    <a:pt x="327" y="0"/>
                    <a:pt x="229" y="0"/>
                  </a:cubicBezTo>
                  <a:cubicBezTo>
                    <a:pt x="83" y="0"/>
                    <a:pt x="0" y="158"/>
                    <a:pt x="71" y="158"/>
                  </a:cubicBezTo>
                  <a:cubicBezTo>
                    <a:pt x="133" y="158"/>
                    <a:pt x="133" y="158"/>
                    <a:pt x="133" y="158"/>
                  </a:cubicBezTo>
                  <a:cubicBezTo>
                    <a:pt x="133" y="180"/>
                    <a:pt x="155" y="200"/>
                    <a:pt x="196" y="200"/>
                  </a:cubicBezTo>
                  <a:cubicBezTo>
                    <a:pt x="238" y="200"/>
                    <a:pt x="238" y="200"/>
                    <a:pt x="238" y="200"/>
                  </a:cubicBezTo>
                  <a:cubicBezTo>
                    <a:pt x="273" y="200"/>
                    <a:pt x="301" y="233"/>
                    <a:pt x="301" y="273"/>
                  </a:cubicBezTo>
                  <a:cubicBezTo>
                    <a:pt x="301" y="284"/>
                    <a:pt x="301" y="284"/>
                    <a:pt x="301" y="284"/>
                  </a:cubicBezTo>
                  <a:cubicBezTo>
                    <a:pt x="322" y="284"/>
                    <a:pt x="322" y="284"/>
                    <a:pt x="322" y="284"/>
                  </a:cubicBezTo>
                  <a:cubicBezTo>
                    <a:pt x="322" y="242"/>
                    <a:pt x="322" y="242"/>
                    <a:pt x="322" y="242"/>
                  </a:cubicBezTo>
                  <a:cubicBezTo>
                    <a:pt x="343" y="242"/>
                    <a:pt x="343" y="242"/>
                    <a:pt x="343" y="242"/>
                  </a:cubicBezTo>
                  <a:cubicBezTo>
                    <a:pt x="390" y="242"/>
                    <a:pt x="397" y="223"/>
                    <a:pt x="397" y="200"/>
                  </a:cubicBezTo>
                  <a:cubicBezTo>
                    <a:pt x="402" y="200"/>
                    <a:pt x="421" y="193"/>
                    <a:pt x="421" y="158"/>
                  </a:cubicBezTo>
                  <a:cubicBezTo>
                    <a:pt x="421" y="124"/>
                    <a:pt x="391" y="96"/>
                    <a:pt x="355" y="96"/>
                  </a:cubicBezTo>
                  <a:lnTo>
                    <a:pt x="384" y="102"/>
                  </a:lnTo>
                  <a:close/>
                </a:path>
              </a:pathLst>
            </a:custGeom>
            <a:solidFill>
              <a:srgbClr val="C4C3C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0" y="5791200"/>
            <a:ext cx="12192000" cy="1066800"/>
          </a:xfrm>
          <a:prstGeom prst="rect">
            <a:avLst/>
          </a:prstGeom>
          <a:solidFill>
            <a:srgbClr val="9537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0"/>
          <p:cNvSpPr txBox="1"/>
          <p:nvPr/>
        </p:nvSpPr>
        <p:spPr>
          <a:xfrm>
            <a:off x="1676400" y="2590800"/>
            <a:ext cx="8512810" cy="1106805"/>
          </a:xfrm>
          <a:prstGeom prst="rect">
            <a:avLst/>
          </a:prstGeom>
          <a:noFill/>
        </p:spPr>
        <p:txBody>
          <a:bodyPr wrap="square" rtlCol="0">
            <a:spAutoFit/>
          </a:bodyPr>
          <a:lstStyle/>
          <a:p>
            <a:pPr algn="ctr"/>
            <a:r>
              <a:rPr lang="zh-CN" altLang="en-US" sz="6600" b="1" spc="300" dirty="0">
                <a:solidFill>
                  <a:srgbClr val="292425"/>
                </a:solidFill>
                <a:latin typeface="微软雅黑" panose="020B0503020204020204" pitchFamily="34" charset="-122"/>
                <a:ea typeface="微软雅黑" panose="020B0503020204020204" pitchFamily="34" charset="-122"/>
              </a:rPr>
              <a:t>谢谢</a:t>
            </a:r>
            <a:endParaRPr lang="zh-CN" altLang="en-US" sz="6600" b="1" spc="300" dirty="0">
              <a:solidFill>
                <a:srgbClr val="292425"/>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userDrawn="1"/>
        </p:nvPicPr>
        <p:blipFill>
          <a:blip r:embed="rId1"/>
          <a:stretch>
            <a:fillRect/>
          </a:stretch>
        </p:blipFill>
        <p:spPr>
          <a:xfrm>
            <a:off x="76200" y="76200"/>
            <a:ext cx="1507490" cy="1341120"/>
          </a:xfrm>
          <a:prstGeom prst="rect">
            <a:avLst/>
          </a:prstGeom>
        </p:spPr>
      </p:pic>
    </p:spTree>
  </p:cSld>
  <p:clrMapOvr>
    <a:masterClrMapping/>
  </p:clrMapOvr>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KSO_WM_UNIT_TABLE_BEAUTIFY" val="smartTable{58a097ea-0595-46ff-a183-5de65da7e98f}"/>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KSO_WM_UNIT_TABLE_BEAUTIFY" val="smartTable{d8932b03-b923-4927-9d71-78ade98c1bc8}"/>
</p:tagLst>
</file>

<file path=ppt/tags/tag13.xml><?xml version="1.0" encoding="utf-8"?>
<p:tagLst xmlns:p="http://schemas.openxmlformats.org/presentationml/2006/main">
  <p:tag name="KSO_WM_UNIT_TABLE_BEAUTIFY" val="smartTable{d8932b03-b923-4927-9d71-78ade98c1bc8}"/>
</p:tagLst>
</file>

<file path=ppt/tags/tag14.xml><?xml version="1.0" encoding="utf-8"?>
<p:tagLst xmlns:p="http://schemas.openxmlformats.org/presentationml/2006/main">
  <p:tag name="KSO_WM_UNIT_TABLE_BEAUTIFY" val="smartTable{d8932b03-b923-4927-9d71-78ade98c1bc8}"/>
</p:tagLst>
</file>

<file path=ppt/tags/tag15.xml><?xml version="1.0" encoding="utf-8"?>
<p:tagLst xmlns:p="http://schemas.openxmlformats.org/presentationml/2006/main">
  <p:tag name="KSO_WM_UNIT_TABLE_BEAUTIFY" val="smartTable{d8932b03-b923-4927-9d71-78ade98c1bc8}"/>
</p:tagLst>
</file>

<file path=ppt/tags/tag16.xml><?xml version="1.0" encoding="utf-8"?>
<p:tagLst xmlns:p="http://schemas.openxmlformats.org/presentationml/2006/main">
  <p:tag name="KSO_WM_UNIT_TABLE_BEAUTIFY" val="smartTable{d8932b03-b923-4927-9d71-78ade98c1bc8}"/>
</p:tagLst>
</file>

<file path=ppt/tags/tag17.xml><?xml version="1.0" encoding="utf-8"?>
<p:tagLst xmlns:p="http://schemas.openxmlformats.org/presentationml/2006/main">
  <p:tag name="KSO_WM_UNIT_TABLE_BEAUTIFY" val="smartTable{24a861e2-8197-48da-a968-88b1aabab83c}"/>
  <p:tag name="TABLE_ENDDRAG_ORIGIN_RECT" val="454*293"/>
  <p:tag name="TABLE_ENDDRAG_RECT" val="408*155*454*293"/>
</p:tagLst>
</file>

<file path=ppt/tags/tag18.xml><?xml version="1.0" encoding="utf-8"?>
<p:tagLst xmlns:p="http://schemas.openxmlformats.org/presentationml/2006/main">
  <p:tag name="KSO_WM_UNIT_TABLE_BEAUTIFY" val="smartTable{774858a0-804a-414a-adc7-f8ab5f2625e8}"/>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KSO_WM_UNIT_TABLE_BEAUTIFY" val="smartTable{b8d63e6b-a09f-4b3f-9d77-7af1c541035d}"/>
  <p:tag name="TABLE_ENDDRAG_ORIGIN_RECT" val="369*165"/>
  <p:tag name="TABLE_ENDDRAG_RECT" val="127*246*369*165"/>
</p:tagLst>
</file>

<file path=ppt/tags/tag20.xml><?xml version="1.0" encoding="utf-8"?>
<p:tagLst xmlns:p="http://schemas.openxmlformats.org/presentationml/2006/main">
  <p:tag name="KSO_WM_UNIT_TABLE_BEAUTIFY" val="smartTable{ceaa13cd-551c-47e6-bc15-f8b1879a42bc}"/>
</p:tagLst>
</file>

<file path=ppt/tags/tag21.xml><?xml version="1.0" encoding="utf-8"?>
<p:tagLst xmlns:p="http://schemas.openxmlformats.org/presentationml/2006/main">
  <p:tag name="KSO_WM_UNIT_TABLE_BEAUTIFY" val="smartTable{ceaa13cd-551c-47e6-bc15-f8b1879a42bc}"/>
</p:tagLst>
</file>

<file path=ppt/tags/tag22.xml><?xml version="1.0" encoding="utf-8"?>
<p:tagLst xmlns:p="http://schemas.openxmlformats.org/presentationml/2006/main">
  <p:tag name="KSO_WM_UNIT_TABLE_BEAUTIFY" val="smartTable{ceaa13cd-551c-47e6-bc15-f8b1879a42bc}"/>
</p:tagLst>
</file>

<file path=ppt/tags/tag23.xml><?xml version="1.0" encoding="utf-8"?>
<p:tagLst xmlns:p="http://schemas.openxmlformats.org/presentationml/2006/main">
  <p:tag name="KSO_WM_UNIT_TABLE_BEAUTIFY" val="smartTable{dda84ad9-68f6-4808-9b02-8bb4402c12cc}"/>
</p:tagLst>
</file>

<file path=ppt/tags/tag24.xml><?xml version="1.0" encoding="utf-8"?>
<p:tagLst xmlns:p="http://schemas.openxmlformats.org/presentationml/2006/main">
  <p:tag name="KSO_WM_UNIT_TABLE_BEAUTIFY" val="smartTable{dda84ad9-68f6-4808-9b02-8bb4402c12cc}"/>
</p:tagLst>
</file>

<file path=ppt/tags/tag25.xml><?xml version="1.0" encoding="utf-8"?>
<p:tagLst xmlns:p="http://schemas.openxmlformats.org/presentationml/2006/main">
  <p:tag name="TABLE_ENDDRAG_ORIGIN_RECT" val="791*341"/>
  <p:tag name="TABLE_ENDDRAG_RECT" val="56*156*791*341"/>
</p:tagLst>
</file>

<file path=ppt/tags/tag26.xml><?xml version="1.0" encoding="utf-8"?>
<p:tagLst xmlns:p="http://schemas.openxmlformats.org/presentationml/2006/main">
  <p:tag name="KSO_WPP_MARK_KEY" val="eb0dae11-dc97-43ca-8f5c-d7a39530fd4d"/>
  <p:tag name="COMMONDATA" val="eyJoZGlkIjoiMDVkZThkYjg3YjlkMjU4ODllNTQyZmU4MDU2MmJhNTcifQ=="/>
</p:tagLst>
</file>

<file path=ppt/tags/tag3.xml><?xml version="1.0" encoding="utf-8"?>
<p:tagLst xmlns:p="http://schemas.openxmlformats.org/presentationml/2006/main">
  <p:tag name="KSO_WM_UNIT_PLACING_PICTURE_USER_VIEWPORT" val="{&quot;height&quot;:5760,&quot;width&quot;:7680}"/>
</p:tagLst>
</file>

<file path=ppt/tags/tag4.xml><?xml version="1.0" encoding="utf-8"?>
<p:tagLst xmlns:p="http://schemas.openxmlformats.org/presentationml/2006/main">
  <p:tag name="KSO_WM_UNIT_TABLE_BEAUTIFY" val="smartTable{a11fb733-80e9-4c5c-9200-a1b740f860d8}"/>
  <p:tag name="TABLE_ENDDRAG_ORIGIN_RECT" val="760*246"/>
  <p:tag name="TABLE_ENDDRAG_RECT" val="54*247*760*246"/>
</p:tagLst>
</file>

<file path=ppt/tags/tag5.xml><?xml version="1.0" encoding="utf-8"?>
<p:tagLst xmlns:p="http://schemas.openxmlformats.org/presentationml/2006/main">
  <p:tag name="KSO_WM_UNIT_TABLE_BEAUTIFY" val="smartTable{80407c76-0464-41fe-b5b1-ff6fd8e2a85e}"/>
</p:tagLst>
</file>

<file path=ppt/tags/tag6.xml><?xml version="1.0" encoding="utf-8"?>
<p:tagLst xmlns:p="http://schemas.openxmlformats.org/presentationml/2006/main">
  <p:tag name="KSO_WM_UNIT_TABLE_BEAUTIFY" val="smartTable{80407c76-0464-41fe-b5b1-ff6fd8e2a85e}"/>
</p:tagLst>
</file>

<file path=ppt/tags/tag7.xml><?xml version="1.0" encoding="utf-8"?>
<p:tagLst xmlns:p="http://schemas.openxmlformats.org/presentationml/2006/main">
  <p:tag name="KSO_WM_UNIT_TABLE_BEAUTIFY" val="smartTable{80407c76-0464-41fe-b5b1-ff6fd8e2a85e}"/>
</p:tagLst>
</file>

<file path=ppt/tags/tag8.xml><?xml version="1.0" encoding="utf-8"?>
<p:tagLst xmlns:p="http://schemas.openxmlformats.org/presentationml/2006/main">
  <p:tag name="KSO_WM_UNIT_TABLE_BEAUTIFY" val="smartTable{80407c76-0464-41fe-b5b1-ff6fd8e2a85e}"/>
  <p:tag name="TABLE_ENDDRAG_ORIGIN_RECT" val="790*333"/>
  <p:tag name="TABLE_ENDDRAG_RECT" val="54*156*790*333"/>
</p:tagLst>
</file>

<file path=ppt/tags/tag9.xml><?xml version="1.0" encoding="utf-8"?>
<p:tagLst xmlns:p="http://schemas.openxmlformats.org/presentationml/2006/main">
  <p:tag name="KSO_WM_UNIT_TABLE_BEAUTIFY" val="smartTable{80407c76-0464-41fe-b5b1-ff6fd8e2a85e}"/>
  <p:tag name="TABLE_ENDDRAG_ORIGIN_RECT" val="790*333"/>
  <p:tag name="TABLE_ENDDRAG_RECT" val="54*156*790*33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15592</Words>
  <Application>WPS 演示</Application>
  <PresentationFormat>宽屏</PresentationFormat>
  <Paragraphs>1902</Paragraphs>
  <Slides>96</Slides>
  <Notes>0</Notes>
  <HiddenSlides>0</HiddenSlides>
  <MMClips>0</MMClips>
  <ScaleCrop>false</ScaleCrop>
  <HeadingPairs>
    <vt:vector size="8" baseType="variant">
      <vt:variant>
        <vt:lpstr>已用的字体</vt:lpstr>
      </vt:variant>
      <vt:variant>
        <vt:i4>16</vt:i4>
      </vt:variant>
      <vt:variant>
        <vt:lpstr>主题</vt:lpstr>
      </vt:variant>
      <vt:variant>
        <vt:i4>2</vt:i4>
      </vt:variant>
      <vt:variant>
        <vt:lpstr>嵌入 OLE 服务器</vt:lpstr>
      </vt:variant>
      <vt:variant>
        <vt:i4>1</vt:i4>
      </vt:variant>
      <vt:variant>
        <vt:lpstr>幻灯片标题</vt:lpstr>
      </vt:variant>
      <vt:variant>
        <vt:i4>96</vt:i4>
      </vt:variant>
    </vt:vector>
  </HeadingPairs>
  <TitlesOfParts>
    <vt:vector size="115" baseType="lpstr">
      <vt:lpstr>Arial</vt:lpstr>
      <vt:lpstr>宋体</vt:lpstr>
      <vt:lpstr>Wingdings</vt:lpstr>
      <vt:lpstr>微软雅黑</vt:lpstr>
      <vt:lpstr>Calibri</vt:lpstr>
      <vt:lpstr>Calibri</vt:lpstr>
      <vt:lpstr>Impact</vt:lpstr>
      <vt:lpstr>等线</vt:lpstr>
      <vt:lpstr>Agency FB</vt:lpstr>
      <vt:lpstr>华文彩云</vt:lpstr>
      <vt:lpstr>Arial Unicode MS</vt:lpstr>
      <vt:lpstr>Times New Roman</vt:lpstr>
      <vt:lpstr>Gill Sans</vt:lpstr>
      <vt:lpstr>PMingLiU</vt:lpstr>
      <vt:lpstr>Segoe Print</vt:lpstr>
      <vt:lpstr>Gill Sans MT</vt:lpstr>
      <vt:lpstr>Office Theme</vt:lpstr>
      <vt:lpstr>1_Office Theme</vt:lpstr>
      <vt:lpstr>Word.Document.12</vt:lpstr>
      <vt:lpstr>PowerPoint 演示文稿</vt:lpstr>
      <vt:lpstr>PowerPoint 演示文稿</vt:lpstr>
      <vt:lpstr>PowerPoint 演示文稿</vt:lpstr>
      <vt:lpstr>PowerPoint 演示文稿</vt:lpstr>
      <vt:lpstr>PowerPoint 演示文稿</vt:lpstr>
      <vt:lpstr>PowerPoint 演示文稿</vt:lpstr>
      <vt:lpstr>一定程度上，事前绩效评估可结合预算评审和项目可行性研究论证进行。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Avenger</cp:lastModifiedBy>
  <cp:revision>92</cp:revision>
  <cp:lastPrinted>2019-05-24T03:49:00Z</cp:lastPrinted>
  <dcterms:created xsi:type="dcterms:W3CDTF">2006-08-16T00:00:00Z</dcterms:created>
  <dcterms:modified xsi:type="dcterms:W3CDTF">2022-11-22T14:29:30Z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AA4404EA1D4E40F2A2753C5E215B3441</vt:lpwstr>
  </property>
</Properties>
</file>