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doc" ContentType="application/msword"/>
  <Default Extension="xlsx" ContentType="application/vnd.openxmlformats-officedocument.spreadsheetml.sheet"/>
  <Default Extension="xls" ContentType="application/vnd.ms-excel"/>
  <Default Extension="png" ContentType="image/pn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28.svg" ContentType="image/svg+xml"/>
  <Override PartName="/ppt/media/image30.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Lst>
  <p:notesMasterIdLst>
    <p:notesMasterId r:id="rId11"/>
  </p:notesMasterIdLst>
  <p:sldIdLst>
    <p:sldId id="721" r:id="rId5"/>
    <p:sldId id="1548" r:id="rId6"/>
    <p:sldId id="1547" r:id="rId7"/>
    <p:sldId id="1655" r:id="rId8"/>
    <p:sldId id="1784" r:id="rId9"/>
    <p:sldId id="746" r:id="rId10"/>
    <p:sldId id="885" r:id="rId12"/>
    <p:sldId id="1488" r:id="rId13"/>
    <p:sldId id="1728" r:id="rId14"/>
    <p:sldId id="1486" r:id="rId15"/>
    <p:sldId id="1003" r:id="rId16"/>
    <p:sldId id="883" r:id="rId17"/>
    <p:sldId id="1487" r:id="rId18"/>
    <p:sldId id="1008" r:id="rId19"/>
    <p:sldId id="1009" r:id="rId20"/>
    <p:sldId id="754" r:id="rId21"/>
    <p:sldId id="1010" r:id="rId22"/>
    <p:sldId id="1131" r:id="rId23"/>
    <p:sldId id="1011" r:id="rId24"/>
    <p:sldId id="751" r:id="rId25"/>
    <p:sldId id="759" r:id="rId26"/>
    <p:sldId id="1012" r:id="rId27"/>
    <p:sldId id="764" r:id="rId28"/>
    <p:sldId id="762" r:id="rId29"/>
    <p:sldId id="763" r:id="rId30"/>
    <p:sldId id="775" r:id="rId31"/>
    <p:sldId id="1419" r:id="rId32"/>
    <p:sldId id="776" r:id="rId33"/>
    <p:sldId id="1013" r:id="rId34"/>
    <p:sldId id="1492" r:id="rId35"/>
    <p:sldId id="787" r:id="rId36"/>
    <p:sldId id="1493" r:id="rId37"/>
    <p:sldId id="1132" r:id="rId38"/>
    <p:sldId id="1135" r:id="rId39"/>
    <p:sldId id="1133" r:id="rId40"/>
    <p:sldId id="1134" r:id="rId41"/>
    <p:sldId id="760" r:id="rId42"/>
    <p:sldId id="777" r:id="rId43"/>
    <p:sldId id="779" r:id="rId44"/>
    <p:sldId id="780" r:id="rId45"/>
    <p:sldId id="781" r:id="rId46"/>
    <p:sldId id="782" r:id="rId47"/>
    <p:sldId id="788" r:id="rId48"/>
    <p:sldId id="937" r:id="rId49"/>
    <p:sldId id="1014" r:id="rId50"/>
    <p:sldId id="756" r:id="rId51"/>
    <p:sldId id="1845" r:id="rId52"/>
    <p:sldId id="1846" r:id="rId53"/>
    <p:sldId id="1015" r:id="rId54"/>
    <p:sldId id="938" r:id="rId55"/>
    <p:sldId id="802" r:id="rId56"/>
    <p:sldId id="1016" r:id="rId57"/>
    <p:sldId id="1847" r:id="rId58"/>
    <p:sldId id="804" r:id="rId59"/>
    <p:sldId id="1848" r:id="rId60"/>
    <p:sldId id="939" r:id="rId61"/>
    <p:sldId id="789" r:id="rId62"/>
    <p:sldId id="1017" r:id="rId63"/>
    <p:sldId id="791" r:id="rId64"/>
    <p:sldId id="792" r:id="rId65"/>
    <p:sldId id="794" r:id="rId66"/>
    <p:sldId id="795" r:id="rId67"/>
    <p:sldId id="797" r:id="rId68"/>
    <p:sldId id="1723" r:id="rId69"/>
    <p:sldId id="1724" r:id="rId70"/>
    <p:sldId id="944" r:id="rId71"/>
    <p:sldId id="1725" r:id="rId72"/>
    <p:sldId id="722" r:id="rId73"/>
  </p:sldIdLst>
  <p:sldSz cx="12192000" cy="6858000"/>
  <p:notesSz cx="6807200" cy="9939020"/>
  <p:custDataLst>
    <p:tags r:id="rId7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3" clrIdx="1"/>
  <p:cmAuthor id="1" name="朵儿" initials="朵"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834" y="114"/>
      </p:cViewPr>
      <p:guideLst>
        <p:guide orient="horz" pos="1995"/>
        <p:guide pos="389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8" Type="http://schemas.openxmlformats.org/officeDocument/2006/relationships/tags" Target="tags/tag342.xml"/><Relationship Id="rId77" Type="http://schemas.openxmlformats.org/officeDocument/2006/relationships/commentAuthors" Target="commentAuthors.xml"/><Relationship Id="rId76" Type="http://schemas.openxmlformats.org/officeDocument/2006/relationships/tableStyles" Target="tableStyles.xml"/><Relationship Id="rId75" Type="http://schemas.openxmlformats.org/officeDocument/2006/relationships/viewProps" Target="viewProps.xml"/><Relationship Id="rId74" Type="http://schemas.openxmlformats.org/officeDocument/2006/relationships/presProps" Target="presProps.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3.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slide" Target="slides/slide2.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notesMaster" Target="notesMasters/notesMaster1.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0FD42402-28F3-4F72-A86A-693A699C961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CF4210FC-5A3F-45D6-86A2-8C12154025F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数字字体为：</a:t>
            </a:r>
            <a:r>
              <a:rPr lang="en-US" altLang="zh-CN" dirty="0"/>
              <a:t>impact </a:t>
            </a:r>
            <a:r>
              <a:rPr lang="zh-CN" altLang="en-US" dirty="0"/>
              <a:t>系统中自带</a:t>
            </a:r>
            <a:endParaRPr lang="zh-CN" altLang="en-US" dirty="0"/>
          </a:p>
        </p:txBody>
      </p:sp>
      <p:sp>
        <p:nvSpPr>
          <p:cNvPr id="4" name="灯片编号占位符 3"/>
          <p:cNvSpPr>
            <a:spLocks noGrp="1"/>
          </p:cNvSpPr>
          <p:nvPr>
            <p:ph type="sldNum" sz="quarter" idx="10"/>
          </p:nvPr>
        </p:nvSpPr>
        <p:spPr/>
        <p:txBody>
          <a:bodyPr/>
          <a:lstStyle/>
          <a:p>
            <a:fld id="{E00F294E-1F2D-4D85-81C4-A894124D97FE}" type="slidenum">
              <a:rPr lang="zh-CN" altLang="en-US" smtClean="0">
                <a:solidFill>
                  <a:prstClr val="black"/>
                </a:solidFill>
                <a:latin typeface="等线" panose="02010600030101010101" pitchFamily="2" charset="-122"/>
                <a:ea typeface="等线" panose="02010600030101010101" pitchFamily="2" charset="-122"/>
              </a:rPr>
            </a:fld>
            <a:endParaRPr lang="zh-CN" altLang="en-US">
              <a:solidFill>
                <a:prstClr val="black"/>
              </a:solidFill>
              <a:latin typeface="等线" panose="02010600030101010101" pitchFamily="2" charset="-122"/>
              <a:ea typeface="等线"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8" Type="http://schemas.openxmlformats.org/officeDocument/2006/relationships/image" Target="../media/image2.png"/><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image" Target="../media/image3.emf"/><Relationship Id="rId3" Type="http://schemas.openxmlformats.org/officeDocument/2006/relationships/tags" Target="../tags/tag18.xml"/><Relationship Id="rId2" Type="http://schemas.openxmlformats.org/officeDocument/2006/relationships/tags" Target="../tags/tag17.xml"/><Relationship Id="rId12" Type="http://schemas.openxmlformats.org/officeDocument/2006/relationships/tags" Target="../tags/tag26.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image" Target="../media/image3.emf"/><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image" Target="../media/image3.emf"/><Relationship Id="rId3" Type="http://schemas.openxmlformats.org/officeDocument/2006/relationships/tags" Target="../tags/tag35.xml"/><Relationship Id="rId2" Type="http://schemas.openxmlformats.org/officeDocument/2006/relationships/tags" Target="../tags/tag34.xml"/><Relationship Id="rId13" Type="http://schemas.openxmlformats.org/officeDocument/2006/relationships/tags" Target="../tags/tag44.xml"/><Relationship Id="rId12" Type="http://schemas.openxmlformats.org/officeDocument/2006/relationships/tags" Target="../tags/tag43.xml"/><Relationship Id="rId11" Type="http://schemas.openxmlformats.org/officeDocument/2006/relationships/tags" Target="../tags/tag42.xml"/><Relationship Id="rId10" Type="http://schemas.openxmlformats.org/officeDocument/2006/relationships/tags" Target="../tags/tag41.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image" Target="../media/image3.emf"/><Relationship Id="rId3" Type="http://schemas.openxmlformats.org/officeDocument/2006/relationships/tags" Target="../tags/tag46.xml"/><Relationship Id="rId2" Type="http://schemas.openxmlformats.org/officeDocument/2006/relationships/tags" Target="../tags/tag45.xml"/><Relationship Id="rId15" Type="http://schemas.openxmlformats.org/officeDocument/2006/relationships/tags" Target="../tags/tag5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tags" Target="../tags/tag53.xml"/><Relationship Id="rId10" Type="http://schemas.openxmlformats.org/officeDocument/2006/relationships/tags" Target="../tags/tag52.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75.xml"/><Relationship Id="rId8" Type="http://schemas.openxmlformats.org/officeDocument/2006/relationships/tags" Target="../tags/tag74.xml"/><Relationship Id="rId7" Type="http://schemas.openxmlformats.org/officeDocument/2006/relationships/tags" Target="../tags/tag73.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image" Target="../media/image3.emf"/><Relationship Id="rId3" Type="http://schemas.openxmlformats.org/officeDocument/2006/relationships/tags" Target="../tags/tag70.xml"/><Relationship Id="rId2" Type="http://schemas.openxmlformats.org/officeDocument/2006/relationships/tags" Target="../tags/tag69.xml"/><Relationship Id="rId13" Type="http://schemas.openxmlformats.org/officeDocument/2006/relationships/tags" Target="../tags/tag79.xml"/><Relationship Id="rId12" Type="http://schemas.openxmlformats.org/officeDocument/2006/relationships/tags" Target="../tags/tag78.xml"/><Relationship Id="rId11" Type="http://schemas.openxmlformats.org/officeDocument/2006/relationships/tags" Target="../tags/tag77.xml"/><Relationship Id="rId10" Type="http://schemas.openxmlformats.org/officeDocument/2006/relationships/tags" Target="../tags/tag76.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86.xml"/><Relationship Id="rId8" Type="http://schemas.openxmlformats.org/officeDocument/2006/relationships/tags" Target="../tags/tag85.xml"/><Relationship Id="rId7" Type="http://schemas.openxmlformats.org/officeDocument/2006/relationships/tags" Target="../tags/tag84.xml"/><Relationship Id="rId6" Type="http://schemas.openxmlformats.org/officeDocument/2006/relationships/tags" Target="../tags/tag83.xml"/><Relationship Id="rId5" Type="http://schemas.openxmlformats.org/officeDocument/2006/relationships/image" Target="../media/image3.emf"/><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3" Type="http://schemas.openxmlformats.org/officeDocument/2006/relationships/tags" Target="../tags/tag90.xml"/><Relationship Id="rId12" Type="http://schemas.openxmlformats.org/officeDocument/2006/relationships/tags" Target="../tags/tag89.xml"/><Relationship Id="rId11" Type="http://schemas.openxmlformats.org/officeDocument/2006/relationships/tags" Target="../tags/tag88.xml"/><Relationship Id="rId10" Type="http://schemas.openxmlformats.org/officeDocument/2006/relationships/tags" Target="../tags/tag87.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image" Target="../media/image3.emf"/><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image" Target="../media/image3.emf"/><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0" Type="http://schemas.openxmlformats.org/officeDocument/2006/relationships/tags" Target="../tags/tag108.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image" Target="../media/image3.emf"/><Relationship Id="rId2" Type="http://schemas.openxmlformats.org/officeDocument/2006/relationships/tags" Target="../tags/tag109.xml"/><Relationship Id="rId10" Type="http://schemas.openxmlformats.org/officeDocument/2006/relationships/tags" Target="../tags/tag116.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123.xml"/><Relationship Id="rId8" Type="http://schemas.openxmlformats.org/officeDocument/2006/relationships/tags" Target="../tags/tag122.xml"/><Relationship Id="rId7" Type="http://schemas.openxmlformats.org/officeDocument/2006/relationships/tags" Target="../tags/tag121.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image" Target="../media/image3.emf"/><Relationship Id="rId3" Type="http://schemas.openxmlformats.org/officeDocument/2006/relationships/tags" Target="../tags/tag118.xml"/><Relationship Id="rId2" Type="http://schemas.openxmlformats.org/officeDocument/2006/relationships/tags" Target="../tags/tag117.xml"/><Relationship Id="rId12" Type="http://schemas.openxmlformats.org/officeDocument/2006/relationships/tags" Target="../tags/tag126.xml"/><Relationship Id="rId11" Type="http://schemas.openxmlformats.org/officeDocument/2006/relationships/tags" Target="../tags/tag125.xml"/><Relationship Id="rId10" Type="http://schemas.openxmlformats.org/officeDocument/2006/relationships/tags" Target="../tags/tag124.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143.xml"/><Relationship Id="rId8" Type="http://schemas.openxmlformats.org/officeDocument/2006/relationships/tags" Target="../tags/tag142.xml"/><Relationship Id="rId7" Type="http://schemas.openxmlformats.org/officeDocument/2006/relationships/image" Target="../media/image3.emf"/><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3" Type="http://schemas.openxmlformats.org/officeDocument/2006/relationships/tags" Target="../tags/tag147.xml"/><Relationship Id="rId12" Type="http://schemas.openxmlformats.org/officeDocument/2006/relationships/tags" Target="../tags/tag146.xml"/><Relationship Id="rId11" Type="http://schemas.openxmlformats.org/officeDocument/2006/relationships/tags" Target="../tags/tag145.xml"/><Relationship Id="rId10" Type="http://schemas.openxmlformats.org/officeDocument/2006/relationships/tags" Target="../tags/tag144.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9" Type="http://schemas.openxmlformats.org/officeDocument/2006/relationships/tags" Target="../tags/tag155.xml"/><Relationship Id="rId8" Type="http://schemas.openxmlformats.org/officeDocument/2006/relationships/tags" Target="../tags/tag154.xml"/><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1" Type="http://schemas.openxmlformats.org/officeDocument/2006/relationships/tags" Target="../tags/tag157.xml"/><Relationship Id="rId10" Type="http://schemas.openxmlformats.org/officeDocument/2006/relationships/tags" Target="../tags/tag156.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165.xml"/><Relationship Id="rId8" Type="http://schemas.openxmlformats.org/officeDocument/2006/relationships/tags" Target="../tags/tag164.xml"/><Relationship Id="rId7" Type="http://schemas.openxmlformats.org/officeDocument/2006/relationships/tags" Target="../tags/tag163.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3" Type="http://schemas.openxmlformats.org/officeDocument/2006/relationships/tags" Target="../tags/tag169.xml"/><Relationship Id="rId12" Type="http://schemas.openxmlformats.org/officeDocument/2006/relationships/tags" Target="../tags/tag168.xml"/><Relationship Id="rId11" Type="http://schemas.openxmlformats.org/officeDocument/2006/relationships/tags" Target="../tags/tag167.xml"/><Relationship Id="rId10" Type="http://schemas.openxmlformats.org/officeDocument/2006/relationships/tags" Target="../tags/tag166.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77.xml"/><Relationship Id="rId8" Type="http://schemas.openxmlformats.org/officeDocument/2006/relationships/tags" Target="../tags/tag176.xml"/><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3" Type="http://schemas.openxmlformats.org/officeDocument/2006/relationships/tags" Target="../tags/tag181.xml"/><Relationship Id="rId12" Type="http://schemas.openxmlformats.org/officeDocument/2006/relationships/tags" Target="../tags/tag180.xml"/><Relationship Id="rId11" Type="http://schemas.openxmlformats.org/officeDocument/2006/relationships/tags" Target="../tags/tag179.xml"/><Relationship Id="rId10" Type="http://schemas.openxmlformats.org/officeDocument/2006/relationships/tags" Target="../tags/tag178.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n-US"/>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976DEF10-56FC-488B-86C6-7E36D92E9E0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a:xfrm>
            <a:off x="4038600" y="6356350"/>
            <a:ext cx="4114800" cy="365125"/>
          </a:xfr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610600" y="6356350"/>
            <a:ext cx="2743200" cy="365125"/>
          </a:xfrm>
        </p:spPr>
        <p:txBody>
          <a:bodyPr/>
          <a:lstStyle/>
          <a:p>
            <a:fld id="{0364B226-DBE2-4983-A5A1-B693E5F7CB54}"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n-US"/>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 name="组合 1"/>
          <p:cNvGrpSpPr/>
          <p:nvPr userDrawn="1"/>
        </p:nvGrpSpPr>
        <p:grpSpPr>
          <a:xfrm>
            <a:off x="0" y="381000"/>
            <a:ext cx="609600" cy="457200"/>
            <a:chOff x="0" y="600"/>
            <a:chExt cx="960" cy="720"/>
          </a:xfrm>
        </p:grpSpPr>
        <p:sp>
          <p:nvSpPr>
            <p:cNvPr id="12" name="矩形 11"/>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矩形 12"/>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 name="组合 1"/>
          <p:cNvGrpSpPr/>
          <p:nvPr userDrawn="1"/>
        </p:nvGrpSpPr>
        <p:grpSpPr>
          <a:xfrm>
            <a:off x="0" y="381000"/>
            <a:ext cx="609600" cy="457200"/>
            <a:chOff x="0" y="600"/>
            <a:chExt cx="960" cy="720"/>
          </a:xfrm>
        </p:grpSpPr>
        <p:sp>
          <p:nvSpPr>
            <p:cNvPr id="12" name="矩形 11"/>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矩形 12"/>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2" name="流程图: 终止 1"/>
          <p:cNvSpPr/>
          <p:nvPr>
            <p:custDataLst>
              <p:tags r:id="rId2"/>
            </p:custDataLst>
          </p:nvPr>
        </p:nvSpPr>
        <p:spPr>
          <a:xfrm>
            <a:off x="617026" y="5092039"/>
            <a:ext cx="1775571" cy="479160"/>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1" fmla="*/ 3475 w 20164"/>
              <a:gd name="connsiteY0-2" fmla="*/ 0 h 21600"/>
              <a:gd name="connsiteX1-3" fmla="*/ 18125 w 20164"/>
              <a:gd name="connsiteY1-4" fmla="*/ 0 h 21600"/>
              <a:gd name="connsiteX2-5" fmla="*/ 20164 w 20164"/>
              <a:gd name="connsiteY2-6" fmla="*/ 11533 h 21600"/>
              <a:gd name="connsiteX3-7" fmla="*/ 18125 w 20164"/>
              <a:gd name="connsiteY3-8" fmla="*/ 21600 h 21600"/>
              <a:gd name="connsiteX4-9" fmla="*/ 3475 w 20164"/>
              <a:gd name="connsiteY4-10" fmla="*/ 21600 h 21600"/>
              <a:gd name="connsiteX5-11" fmla="*/ 0 w 20164"/>
              <a:gd name="connsiteY5-12" fmla="*/ 10800 h 21600"/>
              <a:gd name="connsiteX6-13" fmla="*/ 3475 w 20164"/>
              <a:gd name="connsiteY6-14" fmla="*/ 0 h 21600"/>
              <a:gd name="connsiteX0-15" fmla="*/ 1695 w 18384"/>
              <a:gd name="connsiteY0-16" fmla="*/ 0 h 21600"/>
              <a:gd name="connsiteX1-17" fmla="*/ 16345 w 18384"/>
              <a:gd name="connsiteY1-18" fmla="*/ 0 h 21600"/>
              <a:gd name="connsiteX2-19" fmla="*/ 18384 w 18384"/>
              <a:gd name="connsiteY2-20" fmla="*/ 11533 h 21600"/>
              <a:gd name="connsiteX3-21" fmla="*/ 16345 w 18384"/>
              <a:gd name="connsiteY3-22" fmla="*/ 21600 h 21600"/>
              <a:gd name="connsiteX4-23" fmla="*/ 1695 w 18384"/>
              <a:gd name="connsiteY4-24" fmla="*/ 21600 h 21600"/>
              <a:gd name="connsiteX5-25" fmla="*/ 9 w 18384"/>
              <a:gd name="connsiteY5-26" fmla="*/ 10578 h 21600"/>
              <a:gd name="connsiteX6-27" fmla="*/ 1695 w 18384"/>
              <a:gd name="connsiteY6-28" fmla="*/ 0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8384" h="21600">
                <a:moveTo>
                  <a:pt x="1695" y="0"/>
                </a:moveTo>
                <a:lnTo>
                  <a:pt x="16345" y="0"/>
                </a:lnTo>
                <a:cubicBezTo>
                  <a:pt x="18264" y="0"/>
                  <a:pt x="18384" y="5568"/>
                  <a:pt x="18384" y="11533"/>
                </a:cubicBezTo>
                <a:cubicBezTo>
                  <a:pt x="18384" y="17498"/>
                  <a:pt x="18264" y="21600"/>
                  <a:pt x="16345" y="21600"/>
                </a:cubicBezTo>
                <a:lnTo>
                  <a:pt x="1695" y="21600"/>
                </a:lnTo>
                <a:cubicBezTo>
                  <a:pt x="-224" y="21600"/>
                  <a:pt x="9" y="16543"/>
                  <a:pt x="9" y="10578"/>
                </a:cubicBezTo>
                <a:cubicBezTo>
                  <a:pt x="9" y="4613"/>
                  <a:pt x="-224" y="0"/>
                  <a:pt x="1695" y="0"/>
                </a:cubicBezTo>
                <a:close/>
              </a:path>
            </a:pathLst>
          </a:cu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baseline="0">
              <a:solidFill>
                <a:schemeClr val="tx1">
                  <a:lumMod val="85000"/>
                  <a:lumOff val="15000"/>
                </a:schemeClr>
              </a:solidFill>
              <a:latin typeface="Arial" panose="020B0604020202020204" pitchFamily="34" charset="0"/>
            </a:endParaRPr>
          </a:p>
        </p:txBody>
      </p:sp>
      <p:grpSp>
        <p:nvGrpSpPr>
          <p:cNvPr id="9876" name="组合 9875"/>
          <p:cNvGrpSpPr/>
          <p:nvPr userDrawn="1">
            <p:custDataLst>
              <p:tags r:id="rId3"/>
            </p:custDataLst>
          </p:nvPr>
        </p:nvGrpSpPr>
        <p:grpSpPr>
          <a:xfrm>
            <a:off x="4041156" y="1588"/>
            <a:ext cx="8150844" cy="5752259"/>
            <a:chOff x="4041156" y="1588"/>
            <a:chExt cx="8150844" cy="5752259"/>
          </a:xfrm>
        </p:grpSpPr>
        <p:sp>
          <p:nvSpPr>
            <p:cNvPr id="5" name="Freeform 5"/>
            <p:cNvSpPr/>
            <p:nvPr>
              <p:custDataLst>
                <p:tags r:id="rId4"/>
              </p:custDataLst>
            </p:nvPr>
          </p:nvSpPr>
          <p:spPr bwMode="auto">
            <a:xfrm>
              <a:off x="4041156" y="1588"/>
              <a:ext cx="8150844" cy="5752259"/>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a:solidFill>
                  <a:schemeClr val="tx1">
                    <a:lumMod val="85000"/>
                    <a:lumOff val="15000"/>
                  </a:schemeClr>
                </a:solidFill>
                <a:latin typeface="Arial" panose="020B0604020202020204" pitchFamily="34" charset="0"/>
              </a:endParaRPr>
            </a:p>
          </p:txBody>
        </p:sp>
        <p:sp>
          <p:nvSpPr>
            <p:cNvPr id="6" name="Freeform 6"/>
            <p:cNvSpPr/>
            <p:nvPr>
              <p:custDataLst>
                <p:tags r:id="rId5"/>
              </p:custDataLst>
            </p:nvPr>
          </p:nvSpPr>
          <p:spPr bwMode="auto">
            <a:xfrm>
              <a:off x="5400595" y="1588"/>
              <a:ext cx="6791405" cy="5714577"/>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sp>
        <p:nvSpPr>
          <p:cNvPr id="9801" name="副标题 2"/>
          <p:cNvSpPr>
            <a:spLocks noGrp="1"/>
          </p:cNvSpPr>
          <p:nvPr>
            <p:ph type="subTitle" idx="1" hasCustomPrompt="1"/>
            <p:custDataLst>
              <p:tags r:id="rId6"/>
            </p:custDataLst>
          </p:nvPr>
        </p:nvSpPr>
        <p:spPr>
          <a:xfrm>
            <a:off x="617026" y="4177367"/>
            <a:ext cx="5879024" cy="558799"/>
          </a:xfrm>
        </p:spPr>
        <p:txBody>
          <a:bodyPr wrap="square" lIns="90000" tIns="0" rIns="90000" bIns="46800" anchor="t">
            <a:normAutofit/>
          </a:bodyPr>
          <a:lstStyle>
            <a:lvl1pPr marL="0" indent="0" algn="l">
              <a:buNone/>
              <a:defRPr sz="1800" baseline="0">
                <a:solidFill>
                  <a:schemeClr val="tx1">
                    <a:lumMod val="85000"/>
                    <a:lumOff val="15000"/>
                  </a:schemeClr>
                </a:solidFill>
                <a:latin typeface="Arial" panose="020B0604020202020204" pitchFamily="34" charset="0"/>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en-US" dirty="0"/>
          </a:p>
        </p:txBody>
      </p:sp>
      <p:sp>
        <p:nvSpPr>
          <p:cNvPr id="9802" name="标题 1"/>
          <p:cNvSpPr>
            <a:spLocks noGrp="1"/>
          </p:cNvSpPr>
          <p:nvPr>
            <p:ph type="ctrTitle" hasCustomPrompt="1"/>
            <p:custDataLst>
              <p:tags r:id="rId7"/>
            </p:custDataLst>
          </p:nvPr>
        </p:nvSpPr>
        <p:spPr>
          <a:xfrm>
            <a:off x="617026" y="2563700"/>
            <a:ext cx="5879024" cy="1535040"/>
          </a:xfrm>
        </p:spPr>
        <p:txBody>
          <a:bodyPr wrap="square" lIns="90000" tIns="46800" rIns="90000" bIns="46800" anchor="b">
            <a:normAutofit/>
          </a:bodyPr>
          <a:lstStyle>
            <a:lvl1pPr algn="l">
              <a:defRPr sz="72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单击编辑标题</a:t>
            </a:r>
            <a:endParaRPr lang="zh-CN" altLang="en-US" dirty="0"/>
          </a:p>
        </p:txBody>
      </p:sp>
      <p:sp>
        <p:nvSpPr>
          <p:cNvPr id="12" name="文本占位符 13"/>
          <p:cNvSpPr>
            <a:spLocks noGrp="1"/>
          </p:cNvSpPr>
          <p:nvPr>
            <p:ph type="body" sz="quarter" idx="10" hasCustomPrompt="1"/>
            <p:custDataLst>
              <p:tags r:id="rId8"/>
            </p:custDataLst>
          </p:nvPr>
        </p:nvSpPr>
        <p:spPr>
          <a:xfrm>
            <a:off x="617026" y="5083529"/>
            <a:ext cx="1705740" cy="479160"/>
          </a:xfrm>
          <a:prstGeom prst="roundRect">
            <a:avLst>
              <a:gd name="adj" fmla="val 50000"/>
            </a:avLst>
          </a:prstGeom>
          <a:noFill/>
        </p:spPr>
        <p:txBody>
          <a:bodyPr vert="horz" wrap="square" lIns="90000" tIns="46800" rIns="90000" bIns="46800" anchor="ctr">
            <a:normAutofit/>
          </a:bodyPr>
          <a:lstStyle>
            <a:lvl1pPr marL="0" indent="0" algn="l">
              <a:buNone/>
              <a:defRPr sz="1600" b="0" baseline="0">
                <a:solidFill>
                  <a:schemeClr val="bg1"/>
                </a:solidFill>
                <a:latin typeface="Arial" panose="020B0604020202020204" pitchFamily="34" charset="0"/>
                <a:ea typeface="微软雅黑" panose="020B0503020204020204" pitchFamily="3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en-US" altLang="zh-CN" dirty="0"/>
          </a:p>
        </p:txBody>
      </p:sp>
      <p:sp>
        <p:nvSpPr>
          <p:cNvPr id="13" name="文本占位符 13"/>
          <p:cNvSpPr>
            <a:spLocks noGrp="1"/>
          </p:cNvSpPr>
          <p:nvPr>
            <p:ph type="body" sz="quarter" idx="11" hasCustomPrompt="1"/>
            <p:custDataLst>
              <p:tags r:id="rId9"/>
            </p:custDataLst>
          </p:nvPr>
        </p:nvSpPr>
        <p:spPr>
          <a:xfrm>
            <a:off x="700902" y="5644407"/>
            <a:ext cx="1691695" cy="479160"/>
          </a:xfrm>
        </p:spPr>
        <p:txBody>
          <a:bodyPr vert="horz" wrap="square" lIns="90000" tIns="46800" rIns="90000" bIns="46800" anchor="ctr">
            <a:normAutofit/>
          </a:bodyPr>
          <a:lstStyle>
            <a:lvl1pPr marL="0" indent="0" algn="l">
              <a:buNone/>
              <a:defRPr sz="1600" b="0" baseline="0">
                <a:solidFill>
                  <a:schemeClr val="tx1">
                    <a:lumMod val="85000"/>
                    <a:lumOff val="15000"/>
                  </a:schemeClr>
                </a:solidFill>
                <a:latin typeface="Arial" panose="020B0604020202020204" pitchFamily="34" charset="0"/>
                <a:ea typeface="微软雅黑" panose="020B0503020204020204" pitchFamily="3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zh-CN" altLang="en-US" dirty="0"/>
          </a:p>
        </p:txBody>
      </p:sp>
      <p:grpSp>
        <p:nvGrpSpPr>
          <p:cNvPr id="9875" name="组合 9874"/>
          <p:cNvGrpSpPr/>
          <p:nvPr userDrawn="1">
            <p:custDataLst>
              <p:tags r:id="rId10"/>
            </p:custDataLst>
          </p:nvPr>
        </p:nvGrpSpPr>
        <p:grpSpPr>
          <a:xfrm>
            <a:off x="651142" y="850495"/>
            <a:ext cx="457200" cy="457200"/>
            <a:chOff x="802901" y="880830"/>
            <a:chExt cx="457200" cy="457200"/>
          </a:xfrm>
        </p:grpSpPr>
        <p:sp>
          <p:nvSpPr>
            <p:cNvPr id="107" name="矩形 106"/>
            <p:cNvSpPr/>
            <p:nvPr>
              <p:custDataLst>
                <p:tags r:id="rId11"/>
              </p:custDataLst>
            </p:nvPr>
          </p:nvSpPr>
          <p:spPr>
            <a:xfrm>
              <a:off x="955301" y="880830"/>
              <a:ext cx="3048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p>
              <a:pPr algn="ctr"/>
              <a:endParaRPr lang="zh-CN" altLang="en-US" baseline="0">
                <a:solidFill>
                  <a:schemeClr val="tx1">
                    <a:lumMod val="85000"/>
                    <a:lumOff val="15000"/>
                  </a:schemeClr>
                </a:solidFill>
                <a:latin typeface="Arial" panose="020B0604020202020204" pitchFamily="34" charset="0"/>
              </a:endParaRPr>
            </a:p>
          </p:txBody>
        </p:sp>
        <p:sp>
          <p:nvSpPr>
            <p:cNvPr id="108" name="矩形 107"/>
            <p:cNvSpPr/>
            <p:nvPr>
              <p:custDataLst>
                <p:tags r:id="rId12"/>
              </p:custDataLst>
            </p:nvPr>
          </p:nvSpPr>
          <p:spPr>
            <a:xfrm>
              <a:off x="802901" y="1033230"/>
              <a:ext cx="304800" cy="304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p>
              <a:pPr algn="ctr"/>
              <a:endParaRPr lang="zh-CN" altLang="en-US" baseline="0">
                <a:solidFill>
                  <a:schemeClr val="tx1">
                    <a:lumMod val="85000"/>
                    <a:lumOff val="15000"/>
                  </a:schemeClr>
                </a:solidFill>
                <a:latin typeface="Arial" panose="020B0604020202020204" pitchFamily="34" charset="0"/>
              </a:endParaRPr>
            </a:p>
          </p:txBody>
        </p:sp>
      </p:grpSp>
      <p:sp>
        <p:nvSpPr>
          <p:cNvPr id="9869" name="日期占位符 9868"/>
          <p:cNvSpPr>
            <a:spLocks noGrp="1"/>
          </p:cNvSpPr>
          <p:nvPr>
            <p:ph type="dt" sz="half" idx="12"/>
            <p:custDataLst>
              <p:tags r:id="rId13"/>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9870" name="页脚占位符 9869"/>
          <p:cNvSpPr>
            <a:spLocks noGrp="1"/>
          </p:cNvSpPr>
          <p:nvPr>
            <p:ph type="ftr" sz="quarter" idx="13"/>
            <p:custDataLst>
              <p:tags r:id="rId14"/>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9871" name="灯片编号占位符 9870"/>
          <p:cNvSpPr>
            <a:spLocks noGrp="1"/>
          </p:cNvSpPr>
          <p:nvPr>
            <p:ph type="sldNum" sz="quarter" idx="14"/>
            <p:custDataLst>
              <p:tags r:id="rId15"/>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32" name="KSO_TEMPLATE" hidden="1"/>
          <p:cNvSpPr/>
          <p:nvPr>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881" name="图片 9880"/>
          <p:cNvPicPr>
            <a:picLocks noChangeAspect="1"/>
          </p:cNvPicPr>
          <p:nvPr userDrawn="1">
            <p:custDataLst>
              <p:tags r:id="rId17"/>
            </p:custDataLst>
          </p:nvPr>
        </p:nvPicPr>
        <p:blipFill>
          <a:blip r:embed="rId18" cstate="email"/>
          <a:stretch>
            <a:fillRect/>
          </a:stretch>
        </p:blipFill>
        <p:spPr>
          <a:xfrm>
            <a:off x="4640949" y="191367"/>
            <a:ext cx="7401185" cy="596850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0" y="0"/>
            <a:ext cx="12164914" cy="6792110"/>
            <a:chOff x="0" y="0"/>
            <a:chExt cx="12164914" cy="6792110"/>
          </a:xfrm>
        </p:grpSpPr>
        <p:pic>
          <p:nvPicPr>
            <p:cNvPr id="11" name="图片 10"/>
            <p:cNvPicPr>
              <a:picLocks noChangeAspect="1"/>
            </p:cNvPicPr>
            <p:nvPr userDrawn="1">
              <p:custDataLst>
                <p:tags r:id="rId3"/>
              </p:custDataLst>
            </p:nvPr>
          </p:nvPicPr>
          <p:blipFill>
            <a:blip r:embed="rId4" cstate="email"/>
            <a:stretch>
              <a:fillRect/>
            </a:stretch>
          </p:blipFill>
          <p:spPr>
            <a:xfrm>
              <a:off x="10879323" y="5907555"/>
              <a:ext cx="1285591" cy="884555"/>
            </a:xfrm>
            <a:prstGeom prst="rect">
              <a:avLst/>
            </a:prstGeom>
          </p:spPr>
        </p:pic>
        <p:grpSp>
          <p:nvGrpSpPr>
            <p:cNvPr id="12" name="组合 11"/>
            <p:cNvGrpSpPr/>
            <p:nvPr userDrawn="1"/>
          </p:nvGrpSpPr>
          <p:grpSpPr>
            <a:xfrm rot="5400000" flipH="1">
              <a:off x="156223" y="-156223"/>
              <a:ext cx="749300" cy="1061745"/>
              <a:chOff x="9465923" y="2995199"/>
              <a:chExt cx="2726076" cy="3862799"/>
            </a:xfrm>
          </p:grpSpPr>
          <p:sp>
            <p:nvSpPr>
              <p:cNvPr id="13" name="Freeform 5"/>
              <p:cNvSpPr/>
              <p:nvPr userDrawn="1">
                <p:custDataLst>
                  <p:tags r:id="rId5"/>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14" name="Freeform 6"/>
              <p:cNvSpPr/>
              <p:nvPr userDrawn="1">
                <p:custDataLst>
                  <p:tags r:id="rId6"/>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8"/>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9"/>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custDataLst>
              <p:tags r:id="rId11"/>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10" name="KSO_TEMPLATE" hidden="1"/>
          <p:cNvSpPr/>
          <p:nvPr userDrawn="1">
            <p:custDataLst>
              <p:tags r:id="rId1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userDrawn="1">
  <p:cSld name="节标题">
    <p:bg>
      <p:bgPr>
        <a:solidFill>
          <a:schemeClr val="bg2"/>
        </a:solidFill>
        <a:effectLst/>
      </p:bgPr>
    </p:bg>
    <p:spTree>
      <p:nvGrpSpPr>
        <p:cNvPr id="1" name=""/>
        <p:cNvGrpSpPr/>
        <p:nvPr/>
      </p:nvGrpSpPr>
      <p:grpSpPr>
        <a:xfrm>
          <a:off x="0" y="0"/>
          <a:ext cx="0" cy="0"/>
          <a:chOff x="0" y="0"/>
          <a:chExt cx="0" cy="0"/>
        </a:xfrm>
      </p:grpSpPr>
      <p:sp>
        <p:nvSpPr>
          <p:cNvPr id="20" name="标题 1"/>
          <p:cNvSpPr>
            <a:spLocks noGrp="1"/>
          </p:cNvSpPr>
          <p:nvPr>
            <p:ph type="title" hasCustomPrompt="1"/>
            <p:custDataLst>
              <p:tags r:id="rId2"/>
            </p:custDataLst>
          </p:nvPr>
        </p:nvSpPr>
        <p:spPr>
          <a:xfrm>
            <a:off x="714641" y="2959100"/>
            <a:ext cx="5114252" cy="966198"/>
          </a:xfrm>
        </p:spPr>
        <p:txBody>
          <a:bodyPr lIns="90000" tIns="46800" rIns="90000" bIns="0" anchor="b">
            <a:normAutofit/>
          </a:bodyPr>
          <a:lstStyle>
            <a:lvl1pPr algn="l">
              <a:defRPr sz="4400" b="1"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21" name="文本占位符 2"/>
          <p:cNvSpPr>
            <a:spLocks noGrp="1"/>
          </p:cNvSpPr>
          <p:nvPr>
            <p:ph type="body" idx="1"/>
            <p:custDataLst>
              <p:tags r:id="rId3"/>
            </p:custDataLst>
          </p:nvPr>
        </p:nvSpPr>
        <p:spPr>
          <a:xfrm>
            <a:off x="714641" y="4001565"/>
            <a:ext cx="5114252" cy="581480"/>
          </a:xfrm>
        </p:spPr>
        <p:txBody>
          <a:bodyPr lIns="90000" tIns="0" rIns="90000" bIns="46800" anchor="t">
            <a:noAutofit/>
          </a:bodyPr>
          <a:lstStyle>
            <a:lvl1pPr marL="0" indent="0" algn="l">
              <a:lnSpc>
                <a:spcPct val="100000"/>
              </a:lnSpc>
              <a:buNone/>
              <a:defRPr sz="2400" baseline="0">
                <a:solidFill>
                  <a:schemeClr val="tx1">
                    <a:lumMod val="85000"/>
                    <a:lumOff val="15000"/>
                  </a:schemeClr>
                </a:solidFill>
                <a:latin typeface="Arial" panose="020B0604020202020204" pitchFamily="34" charset="0"/>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en-US" dirty="0"/>
          </a:p>
        </p:txBody>
      </p:sp>
      <p:pic>
        <p:nvPicPr>
          <p:cNvPr id="4" name="图片 3"/>
          <p:cNvPicPr>
            <a:picLocks noChangeAspect="1"/>
          </p:cNvPicPr>
          <p:nvPr>
            <p:custDataLst>
              <p:tags r:id="rId4"/>
            </p:custDataLst>
          </p:nvPr>
        </p:nvPicPr>
        <p:blipFill>
          <a:blip r:embed="rId5" cstate="email"/>
          <a:stretch>
            <a:fillRect/>
          </a:stretch>
        </p:blipFill>
        <p:spPr>
          <a:xfrm>
            <a:off x="6094883" y="2468263"/>
            <a:ext cx="5114252" cy="3518880"/>
          </a:xfrm>
          <a:prstGeom prst="rect">
            <a:avLst/>
          </a:prstGeom>
        </p:spPr>
      </p:pic>
      <p:sp>
        <p:nvSpPr>
          <p:cNvPr id="2" name="日期占位符 1"/>
          <p:cNvSpPr>
            <a:spLocks noGrp="1"/>
          </p:cNvSpPr>
          <p:nvPr>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6" name="KSO_TEMPLATE" hidden="1"/>
          <p:cNvSpPr/>
          <p:nvPr>
            <p:custDataLst>
              <p:tags r:id="rId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0" y="0"/>
            <a:ext cx="12164914" cy="6792110"/>
            <a:chOff x="0" y="0"/>
            <a:chExt cx="12164914" cy="6792110"/>
          </a:xfrm>
        </p:grpSpPr>
        <p:pic>
          <p:nvPicPr>
            <p:cNvPr id="11" name="图片 10"/>
            <p:cNvPicPr>
              <a:picLocks noChangeAspect="1"/>
            </p:cNvPicPr>
            <p:nvPr userDrawn="1">
              <p:custDataLst>
                <p:tags r:id="rId3"/>
              </p:custDataLst>
            </p:nvPr>
          </p:nvPicPr>
          <p:blipFill>
            <a:blip r:embed="rId4" cstate="email"/>
            <a:stretch>
              <a:fillRect/>
            </a:stretch>
          </p:blipFill>
          <p:spPr>
            <a:xfrm>
              <a:off x="10879323" y="5907555"/>
              <a:ext cx="1285591" cy="884555"/>
            </a:xfrm>
            <a:prstGeom prst="rect">
              <a:avLst/>
            </a:prstGeom>
          </p:spPr>
        </p:pic>
        <p:grpSp>
          <p:nvGrpSpPr>
            <p:cNvPr id="12" name="组合 11"/>
            <p:cNvGrpSpPr/>
            <p:nvPr userDrawn="1"/>
          </p:nvGrpSpPr>
          <p:grpSpPr>
            <a:xfrm rot="5400000" flipH="1">
              <a:off x="156223" y="-156223"/>
              <a:ext cx="749300" cy="1061745"/>
              <a:chOff x="9465923" y="2995199"/>
              <a:chExt cx="2726076" cy="3862799"/>
            </a:xfrm>
          </p:grpSpPr>
          <p:sp>
            <p:nvSpPr>
              <p:cNvPr id="13" name="Freeform 5"/>
              <p:cNvSpPr/>
              <p:nvPr userDrawn="1">
                <p:custDataLst>
                  <p:tags r:id="rId5"/>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14" name="Freeform 6"/>
              <p:cNvSpPr/>
              <p:nvPr userDrawn="1">
                <p:custDataLst>
                  <p:tags r:id="rId6"/>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8"/>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9"/>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pitchFamily="34" charset="-122"/>
              </a:defRPr>
            </a:lvl1pPr>
            <a:lvl2pPr>
              <a:defRPr sz="1600" baseline="0">
                <a:solidFill>
                  <a:schemeClr val="tx1">
                    <a:lumMod val="85000"/>
                    <a:lumOff val="15000"/>
                  </a:schemeClr>
                </a:solidFill>
                <a:latin typeface="Arial" panose="020B0604020202020204" pitchFamily="34" charset="0"/>
                <a:ea typeface="微软雅黑" panose="020B0503020204020204" pitchFamily="34" charset="-122"/>
              </a:defRPr>
            </a:lvl2pPr>
            <a:lvl3pPr>
              <a:defRPr sz="1600" baseline="0">
                <a:solidFill>
                  <a:schemeClr val="tx1">
                    <a:lumMod val="85000"/>
                    <a:lumOff val="15000"/>
                  </a:schemeClr>
                </a:solidFill>
                <a:latin typeface="Arial" panose="020B0604020202020204" pitchFamily="34" charset="0"/>
                <a:ea typeface="微软雅黑" panose="020B0503020204020204" pitchFamily="34" charset="-122"/>
              </a:defRPr>
            </a:lvl3pPr>
            <a:lvl4pPr>
              <a:defRPr sz="1600" baseline="0">
                <a:solidFill>
                  <a:schemeClr val="tx1">
                    <a:lumMod val="85000"/>
                    <a:lumOff val="15000"/>
                  </a:schemeClr>
                </a:solidFill>
                <a:latin typeface="Arial" panose="020B0604020202020204" pitchFamily="34" charset="0"/>
                <a:ea typeface="微软雅黑" panose="020B0503020204020204" pitchFamily="34" charset="-122"/>
              </a:defRPr>
            </a:lvl4pPr>
            <a:lvl5pPr>
              <a:defRPr sz="160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0"/>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1"/>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a:p>
        </p:txBody>
      </p:sp>
      <p:sp>
        <p:nvSpPr>
          <p:cNvPr id="7" name="灯片编号占位符 6"/>
          <p:cNvSpPr>
            <a:spLocks noGrp="1"/>
          </p:cNvSpPr>
          <p:nvPr>
            <p:ph type="sldNum" sz="quarter" idx="12"/>
            <p:custDataLst>
              <p:tags r:id="rId1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8"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0" y="0"/>
            <a:ext cx="12164914" cy="6792110"/>
            <a:chOff x="0" y="0"/>
            <a:chExt cx="12164914" cy="6792110"/>
          </a:xfrm>
        </p:grpSpPr>
        <p:pic>
          <p:nvPicPr>
            <p:cNvPr id="13" name="图片 12"/>
            <p:cNvPicPr>
              <a:picLocks noChangeAspect="1"/>
            </p:cNvPicPr>
            <p:nvPr userDrawn="1">
              <p:custDataLst>
                <p:tags r:id="rId3"/>
              </p:custDataLst>
            </p:nvPr>
          </p:nvPicPr>
          <p:blipFill>
            <a:blip r:embed="rId4" cstate="email"/>
            <a:stretch>
              <a:fillRect/>
            </a:stretch>
          </p:blipFill>
          <p:spPr>
            <a:xfrm>
              <a:off x="10879323" y="5907555"/>
              <a:ext cx="1285591" cy="884555"/>
            </a:xfrm>
            <a:prstGeom prst="rect">
              <a:avLst/>
            </a:prstGeom>
          </p:spPr>
        </p:pic>
        <p:grpSp>
          <p:nvGrpSpPr>
            <p:cNvPr id="14" name="组合 13"/>
            <p:cNvGrpSpPr/>
            <p:nvPr userDrawn="1"/>
          </p:nvGrpSpPr>
          <p:grpSpPr>
            <a:xfrm rot="5400000" flipH="1">
              <a:off x="156223" y="-156223"/>
              <a:ext cx="749300" cy="1061745"/>
              <a:chOff x="9465923" y="2995199"/>
              <a:chExt cx="2726076" cy="3862799"/>
            </a:xfrm>
          </p:grpSpPr>
          <p:sp>
            <p:nvSpPr>
              <p:cNvPr id="15" name="Freeform 5"/>
              <p:cNvSpPr/>
              <p:nvPr userDrawn="1">
                <p:custDataLst>
                  <p:tags r:id="rId5"/>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16" name="Freeform 6"/>
              <p:cNvSpPr/>
              <p:nvPr userDrawn="1">
                <p:custDataLst>
                  <p:tags r:id="rId6"/>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8"/>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9"/>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0"/>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1"/>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custDataLst>
              <p:tags r:id="rId1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10"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2"/>
        </a:solidFill>
        <a:effectLst/>
      </p:bgPr>
    </p:bg>
    <p:spTree>
      <p:nvGrpSpPr>
        <p:cNvPr id="1" name=""/>
        <p:cNvGrpSpPr/>
        <p:nvPr/>
      </p:nvGrpSpPr>
      <p:grpSpPr>
        <a:xfrm>
          <a:off x="0" y="0"/>
          <a:ext cx="0" cy="0"/>
          <a:chOff x="0" y="0"/>
          <a:chExt cx="0" cy="0"/>
        </a:xfrm>
      </p:grpSpPr>
      <p:sp>
        <p:nvSpPr>
          <p:cNvPr id="15" name="Freeform 5"/>
          <p:cNvSpPr/>
          <p:nvPr userDrawn="1">
            <p:custDataLst>
              <p:tags r:id="rId2"/>
            </p:custDataLst>
          </p:nvPr>
        </p:nvSpPr>
        <p:spPr bwMode="auto">
          <a:xfrm rot="16200000">
            <a:off x="-1009065" y="1009067"/>
            <a:ext cx="6857997" cy="4839864"/>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16" name="Freeform 6"/>
          <p:cNvSpPr/>
          <p:nvPr userDrawn="1">
            <p:custDataLst>
              <p:tags r:id="rId3"/>
            </p:custDataLst>
          </p:nvPr>
        </p:nvSpPr>
        <p:spPr bwMode="auto">
          <a:xfrm rot="16200000">
            <a:off x="-453012" y="453014"/>
            <a:ext cx="5714186" cy="4808159"/>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3" name="日期占位符 2"/>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6" name="KSO_TEMPLATE" hidden="1"/>
          <p:cNvSpPr/>
          <p:nvPr userDrawn="1">
            <p:custDataLst>
              <p:tags r:id="rId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r>
              <a:rPr lang="zh-CN" altLang="en-US"/>
              <a:t>单击此处编辑母版标题样式</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5" name="KSO_TEMPLATE" hidden="1"/>
          <p:cNvSpPr/>
          <p:nvPr userDrawn="1">
            <p:custDataLst>
              <p:tags r:id="rId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36" name="组合 35"/>
          <p:cNvGrpSpPr/>
          <p:nvPr userDrawn="1">
            <p:custDataLst>
              <p:tags r:id="rId2"/>
            </p:custDataLst>
          </p:nvPr>
        </p:nvGrpSpPr>
        <p:grpSpPr>
          <a:xfrm>
            <a:off x="0" y="0"/>
            <a:ext cx="12164914" cy="6792110"/>
            <a:chOff x="0" y="0"/>
            <a:chExt cx="12164914" cy="6792110"/>
          </a:xfrm>
        </p:grpSpPr>
        <p:pic>
          <p:nvPicPr>
            <p:cNvPr id="37" name="图片 36"/>
            <p:cNvPicPr>
              <a:picLocks noChangeAspect="1"/>
            </p:cNvPicPr>
            <p:nvPr userDrawn="1">
              <p:custDataLst>
                <p:tags r:id="rId3"/>
              </p:custDataLst>
            </p:nvPr>
          </p:nvPicPr>
          <p:blipFill>
            <a:blip r:embed="rId4" cstate="email"/>
            <a:stretch>
              <a:fillRect/>
            </a:stretch>
          </p:blipFill>
          <p:spPr>
            <a:xfrm>
              <a:off x="10879323" y="5907555"/>
              <a:ext cx="1285591" cy="884555"/>
            </a:xfrm>
            <a:prstGeom prst="rect">
              <a:avLst/>
            </a:prstGeom>
          </p:spPr>
        </p:pic>
        <p:grpSp>
          <p:nvGrpSpPr>
            <p:cNvPr id="38" name="组合 37"/>
            <p:cNvGrpSpPr/>
            <p:nvPr userDrawn="1"/>
          </p:nvGrpSpPr>
          <p:grpSpPr>
            <a:xfrm rot="5400000" flipH="1">
              <a:off x="156223" y="-156223"/>
              <a:ext cx="749300" cy="1061745"/>
              <a:chOff x="9465923" y="2995199"/>
              <a:chExt cx="2726076" cy="3862799"/>
            </a:xfrm>
          </p:grpSpPr>
          <p:sp>
            <p:nvSpPr>
              <p:cNvPr id="39" name="Freeform 5"/>
              <p:cNvSpPr/>
              <p:nvPr userDrawn="1">
                <p:custDataLst>
                  <p:tags r:id="rId5"/>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40" name="Freeform 6"/>
              <p:cNvSpPr/>
              <p:nvPr userDrawn="1">
                <p:custDataLst>
                  <p:tags r:id="rId6"/>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p:ph type="title"/>
            <p:custDataLst>
              <p:tags r:id="rId7"/>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8"/>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9"/>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10"/>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1"/>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custDataLst>
              <p:tags r:id="rId1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FABC47A4-756D-490B-A52F-7D9E2C9FC05F}" type="slidenum">
              <a:rPr lang="zh-CN" altLang="en-US" smtClean="0"/>
            </a:fld>
            <a:endParaRPr lang="zh-CN" altLang="en-US"/>
          </a:p>
        </p:txBody>
      </p:sp>
      <p:sp>
        <p:nvSpPr>
          <p:cNvPr id="8"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tx2"/>
        </a:solidFill>
        <a:effectLst/>
      </p:bgPr>
    </p:bg>
    <p:spTree>
      <p:nvGrpSpPr>
        <p:cNvPr id="1" name=""/>
        <p:cNvGrpSpPr/>
        <p:nvPr/>
      </p:nvGrpSpPr>
      <p:grpSpPr>
        <a:xfrm>
          <a:off x="0" y="0"/>
          <a:ext cx="0" cy="0"/>
          <a:chOff x="0" y="0"/>
          <a:chExt cx="0" cy="0"/>
        </a:xfrm>
      </p:grpSpPr>
      <p:grpSp>
        <p:nvGrpSpPr>
          <p:cNvPr id="49" name="组合 48"/>
          <p:cNvGrpSpPr/>
          <p:nvPr userDrawn="1">
            <p:custDataLst>
              <p:tags r:id="rId2"/>
            </p:custDataLst>
          </p:nvPr>
        </p:nvGrpSpPr>
        <p:grpSpPr>
          <a:xfrm>
            <a:off x="0" y="1"/>
            <a:ext cx="12247696" cy="6610215"/>
            <a:chOff x="0" y="1"/>
            <a:chExt cx="12247696" cy="6610215"/>
          </a:xfrm>
        </p:grpSpPr>
        <p:sp>
          <p:nvSpPr>
            <p:cNvPr id="50" name="矩形 49"/>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51" name="图片 50"/>
            <p:cNvPicPr>
              <a:picLocks noChangeAspect="1"/>
            </p:cNvPicPr>
            <p:nvPr userDrawn="1">
              <p:custDataLst>
                <p:tags r:id="rId4"/>
              </p:custDataLst>
            </p:nvPr>
          </p:nvPicPr>
          <p:blipFill>
            <a:blip r:embed="rId5" cstate="email"/>
            <a:stretch>
              <a:fillRect/>
            </a:stretch>
          </p:blipFill>
          <p:spPr>
            <a:xfrm>
              <a:off x="10962105" y="5725661"/>
              <a:ext cx="1285591" cy="884555"/>
            </a:xfrm>
            <a:prstGeom prst="rect">
              <a:avLst/>
            </a:prstGeom>
          </p:spPr>
        </p:pic>
        <p:grpSp>
          <p:nvGrpSpPr>
            <p:cNvPr id="52" name="组合 51"/>
            <p:cNvGrpSpPr/>
            <p:nvPr userDrawn="1"/>
          </p:nvGrpSpPr>
          <p:grpSpPr>
            <a:xfrm rot="5400000" flipH="1">
              <a:off x="260111" y="-260110"/>
              <a:ext cx="1247586" cy="1767807"/>
              <a:chOff x="9465923" y="2995199"/>
              <a:chExt cx="2726076" cy="3862799"/>
            </a:xfrm>
          </p:grpSpPr>
          <p:sp>
            <p:nvSpPr>
              <p:cNvPr id="53" name="Freeform 5"/>
              <p:cNvSpPr/>
              <p:nvPr userDrawn="1">
                <p:custDataLst>
                  <p:tags r:id="rId6"/>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54" name="Freeform 6"/>
              <p:cNvSpPr/>
              <p:nvPr userDrawn="1">
                <p:custDataLst>
                  <p:tags r:id="rId7"/>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竖排标题 1"/>
          <p:cNvSpPr>
            <a:spLocks noGrp="1"/>
          </p:cNvSpPr>
          <p:nvPr>
            <p:ph type="title" orient="vert"/>
            <p:custDataLst>
              <p:tags r:id="rId8"/>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7"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tx2"/>
        </a:solidFill>
        <a:effectLst/>
      </p:bgPr>
    </p:bg>
    <p:spTree>
      <p:nvGrpSpPr>
        <p:cNvPr id="1" name=""/>
        <p:cNvGrpSpPr/>
        <p:nvPr/>
      </p:nvGrpSpPr>
      <p:grpSpPr>
        <a:xfrm>
          <a:off x="0" y="0"/>
          <a:ext cx="0" cy="0"/>
          <a:chOff x="0" y="0"/>
          <a:chExt cx="0" cy="0"/>
        </a:xfrm>
      </p:grpSpPr>
      <p:grpSp>
        <p:nvGrpSpPr>
          <p:cNvPr id="109" name="组合 108"/>
          <p:cNvGrpSpPr/>
          <p:nvPr userDrawn="1">
            <p:custDataLst>
              <p:tags r:id="rId2"/>
            </p:custDataLst>
          </p:nvPr>
        </p:nvGrpSpPr>
        <p:grpSpPr>
          <a:xfrm>
            <a:off x="0" y="1"/>
            <a:ext cx="12247696" cy="6610215"/>
            <a:chOff x="0" y="1"/>
            <a:chExt cx="12247696" cy="6610215"/>
          </a:xfrm>
        </p:grpSpPr>
        <p:sp>
          <p:nvSpPr>
            <p:cNvPr id="110" name="矩形 109"/>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111" name="图片 110"/>
            <p:cNvPicPr>
              <a:picLocks noChangeAspect="1"/>
            </p:cNvPicPr>
            <p:nvPr userDrawn="1">
              <p:custDataLst>
                <p:tags r:id="rId4"/>
              </p:custDataLst>
            </p:nvPr>
          </p:nvPicPr>
          <p:blipFill>
            <a:blip r:embed="rId5" cstate="email"/>
            <a:stretch>
              <a:fillRect/>
            </a:stretch>
          </p:blipFill>
          <p:spPr>
            <a:xfrm>
              <a:off x="10962105" y="5725661"/>
              <a:ext cx="1285591" cy="884555"/>
            </a:xfrm>
            <a:prstGeom prst="rect">
              <a:avLst/>
            </a:prstGeom>
          </p:spPr>
        </p:pic>
        <p:grpSp>
          <p:nvGrpSpPr>
            <p:cNvPr id="112" name="组合 111"/>
            <p:cNvGrpSpPr/>
            <p:nvPr userDrawn="1"/>
          </p:nvGrpSpPr>
          <p:grpSpPr>
            <a:xfrm rot="5400000" flipH="1">
              <a:off x="260111" y="-260110"/>
              <a:ext cx="1247586" cy="1767807"/>
              <a:chOff x="9465923" y="2995199"/>
              <a:chExt cx="2726076" cy="3862799"/>
            </a:xfrm>
          </p:grpSpPr>
          <p:sp>
            <p:nvSpPr>
              <p:cNvPr id="113" name="Freeform 5"/>
              <p:cNvSpPr/>
              <p:nvPr userDrawn="1">
                <p:custDataLst>
                  <p:tags r:id="rId6"/>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114" name="Freeform 6"/>
              <p:cNvSpPr/>
              <p:nvPr userDrawn="1">
                <p:custDataLst>
                  <p:tags r:id="rId7"/>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3" name="日期占位符 2"/>
          <p:cNvSpPr>
            <a:spLocks noGrp="1"/>
          </p:cNvSpPr>
          <p:nvPr>
            <p:ph type="dt" sz="half" idx="10"/>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 name="KSO_TEMPLATE" hidden="1"/>
          <p:cNvSpPr/>
          <p:nvPr userDrawn="1">
            <p:custDataLst>
              <p:tags r:id="rId1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7" name="Freeform 5"/>
          <p:cNvSpPr/>
          <p:nvPr>
            <p:custDataLst>
              <p:tags r:id="rId2"/>
            </p:custDataLst>
          </p:nvPr>
        </p:nvSpPr>
        <p:spPr bwMode="auto">
          <a:xfrm>
            <a:off x="4041156" y="1588"/>
            <a:ext cx="8150844" cy="5752259"/>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a:solidFill>
                <a:schemeClr val="tx1">
                  <a:lumMod val="85000"/>
                  <a:lumOff val="15000"/>
                </a:schemeClr>
              </a:solidFill>
              <a:latin typeface="Arial" panose="020B0604020202020204" pitchFamily="34" charset="0"/>
            </a:endParaRPr>
          </a:p>
        </p:txBody>
      </p:sp>
      <p:sp>
        <p:nvSpPr>
          <p:cNvPr id="8" name="Freeform 6"/>
          <p:cNvSpPr/>
          <p:nvPr>
            <p:custDataLst>
              <p:tags r:id="rId3"/>
            </p:custDataLst>
          </p:nvPr>
        </p:nvSpPr>
        <p:spPr bwMode="auto">
          <a:xfrm>
            <a:off x="5400595" y="1588"/>
            <a:ext cx="6791405" cy="5714577"/>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p:spPr>
        <p:txBody>
          <a:bodyPr vert="horz" wrap="square" lIns="91440" tIns="45720" rIns="91440" bIns="45720" numCol="1" anchor="t" anchorCtr="0" compatLnSpc="1"/>
          <a:lstStyle/>
          <a:p>
            <a:endParaRPr lang="zh-CN" altLang="en-US" baseline="0">
              <a:solidFill>
                <a:schemeClr val="tx1">
                  <a:lumMod val="85000"/>
                  <a:lumOff val="15000"/>
                </a:schemeClr>
              </a:solidFill>
              <a:latin typeface="Arial" panose="020B0604020202020204" pitchFamily="34" charset="0"/>
            </a:endParaRPr>
          </a:p>
        </p:txBody>
      </p:sp>
      <p:sp>
        <p:nvSpPr>
          <p:cNvPr id="13" name="标题 1"/>
          <p:cNvSpPr>
            <a:spLocks noGrp="1"/>
          </p:cNvSpPr>
          <p:nvPr>
            <p:ph type="ctrTitle" hasCustomPrompt="1"/>
            <p:custDataLst>
              <p:tags r:id="rId4"/>
            </p:custDataLst>
          </p:nvPr>
        </p:nvSpPr>
        <p:spPr>
          <a:xfrm>
            <a:off x="321663" y="2419278"/>
            <a:ext cx="5426076" cy="2158229"/>
          </a:xfrm>
        </p:spPr>
        <p:txBody>
          <a:bodyPr lIns="90000" tIns="46800" rIns="90000" bIns="46800" anchor="ctr">
            <a:normAutofit/>
          </a:bodyPr>
          <a:lstStyle>
            <a:lvl1pPr marL="0" indent="0" algn="l">
              <a:buFont typeface="Arial" panose="020B0604020202020204" pitchFamily="34" charset="0"/>
              <a:buNone/>
              <a:defRPr sz="9600" b="1"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pic>
        <p:nvPicPr>
          <p:cNvPr id="108" name="图片 107"/>
          <p:cNvPicPr>
            <a:picLocks noChangeAspect="1"/>
          </p:cNvPicPr>
          <p:nvPr>
            <p:custDataLst>
              <p:tags r:id="rId5"/>
            </p:custDataLst>
          </p:nvPr>
        </p:nvPicPr>
        <p:blipFill>
          <a:blip r:embed="rId6" cstate="email"/>
          <a:stretch>
            <a:fillRect/>
          </a:stretch>
        </p:blipFill>
        <p:spPr>
          <a:xfrm>
            <a:off x="6094883" y="2468263"/>
            <a:ext cx="5114252" cy="3518880"/>
          </a:xfrm>
          <a:prstGeom prst="rect">
            <a:avLst/>
          </a:prstGeom>
        </p:spPr>
      </p:pic>
      <p:sp>
        <p:nvSpPr>
          <p:cNvPr id="2" name="日期占位符 1"/>
          <p:cNvSpPr>
            <a:spLocks noGrp="1"/>
          </p:cNvSpPr>
          <p:nvPr>
            <p:ph type="dt" sz="half" idx="10"/>
            <p:custDataLst>
              <p:tags r:id="rId7"/>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8"/>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4" name="灯片编号占位符 3"/>
          <p:cNvSpPr>
            <a:spLocks noGrp="1"/>
          </p:cNvSpPr>
          <p:nvPr>
            <p:ph type="sldNum" sz="quarter" idx="12"/>
            <p:custDataLst>
              <p:tags r:id="rId9"/>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fld>
            <a:endParaRPr lang="zh-CN" altLang="en-US" dirty="0"/>
          </a:p>
        </p:txBody>
      </p:sp>
      <p:sp>
        <p:nvSpPr>
          <p:cNvPr id="5" name="KSO_TEMPLATE" hidden="1"/>
          <p:cNvSpPr/>
          <p:nvPr>
            <p:custDataLst>
              <p:tags r:id="rId1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64" name="图片 63"/>
          <p:cNvPicPr>
            <a:picLocks noChangeAspect="1"/>
          </p:cNvPicPr>
          <p:nvPr userDrawn="1">
            <p:custDataLst>
              <p:tags r:id="rId2"/>
            </p:custDataLst>
          </p:nvPr>
        </p:nvPicPr>
        <p:blipFill>
          <a:blip r:embed="rId3" cstate="email"/>
          <a:stretch>
            <a:fillRect/>
          </a:stretch>
        </p:blipFill>
        <p:spPr>
          <a:xfrm>
            <a:off x="10879455" y="5907405"/>
            <a:ext cx="1285875" cy="884555"/>
          </a:xfrm>
          <a:prstGeom prst="rect">
            <a:avLst/>
          </a:prstGeom>
        </p:spPr>
      </p:pic>
      <p:grpSp>
        <p:nvGrpSpPr>
          <p:cNvPr id="65" name="组合 64"/>
          <p:cNvGrpSpPr/>
          <p:nvPr userDrawn="1">
            <p:custDataLst>
              <p:tags r:id="rId4"/>
            </p:custDataLst>
          </p:nvPr>
        </p:nvGrpSpPr>
        <p:grpSpPr>
          <a:xfrm rot="5400000" flipH="1">
            <a:off x="156210" y="-156210"/>
            <a:ext cx="749300" cy="1061720"/>
            <a:chOff x="9465923" y="2995199"/>
            <a:chExt cx="2726076" cy="3862799"/>
          </a:xfrm>
        </p:grpSpPr>
        <p:sp>
          <p:nvSpPr>
            <p:cNvPr id="66" name="Freeform 5"/>
            <p:cNvSpPr/>
            <p:nvPr userDrawn="1">
              <p:custDataLst>
                <p:tags r:id="rId5"/>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latin typeface="Arial" panose="020B0604020202020204" pitchFamily="34" charset="0"/>
              </a:endParaRPr>
            </a:p>
          </p:txBody>
        </p:sp>
        <p:sp>
          <p:nvSpPr>
            <p:cNvPr id="67" name="Freeform 6"/>
            <p:cNvSpPr/>
            <p:nvPr userDrawn="1">
              <p:custDataLst>
                <p:tags r:id="rId6"/>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latin typeface="Arial" panose="020B0604020202020204" pitchFamily="34" charset="0"/>
              </a:endParaRPr>
            </a:p>
          </p:txBody>
        </p:sp>
      </p:grpSp>
      <p:sp>
        <p:nvSpPr>
          <p:cNvPr id="2" name="标题 1"/>
          <p:cNvSpPr>
            <a:spLocks noGrp="1"/>
          </p:cNvSpPr>
          <p:nvPr userDrawn="1">
            <p:ph type="title"/>
            <p:custDataLst>
              <p:tags r:id="rId7"/>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8"/>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9"/>
            </p:custDataLst>
          </p:nvPr>
        </p:nvSpPr>
        <p:spPr/>
        <p:txBody>
          <a:bodyPr/>
          <a:lstStyle>
            <a:lvl1pPr>
              <a:defRPr baseline="0">
                <a:latin typeface="Arial" panose="020B0604020202020204" pitchFamily="34" charset="0"/>
              </a:defRPr>
            </a:lvl1pPr>
          </a:lstStyle>
          <a:p>
            <a:endParaRPr lang="zh-CN" altLang="en-US" dirty="0"/>
          </a:p>
        </p:txBody>
      </p:sp>
      <p:sp>
        <p:nvSpPr>
          <p:cNvPr id="5" name="灯片编号占位符 4"/>
          <p:cNvSpPr>
            <a:spLocks noGrp="1"/>
          </p:cNvSpPr>
          <p:nvPr userDrawn="1">
            <p:ph type="sldNum" sz="quarter" idx="12"/>
            <p:custDataLst>
              <p:tags r:id="rId10"/>
            </p:custDataLst>
          </p:nvPr>
        </p:nvSpPr>
        <p:spPr/>
        <p:txBody>
          <a:bodyPr/>
          <a:lstStyle>
            <a:lvl1pPr>
              <a:defRPr baseline="0">
                <a:latin typeface="Arial" panose="020B0604020202020204" pitchFamily="34"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292735" y="304165"/>
            <a:ext cx="11606530" cy="62496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17" name="图片 16"/>
          <p:cNvPicPr>
            <a:picLocks noChangeAspect="1"/>
          </p:cNvPicPr>
          <p:nvPr userDrawn="1">
            <p:custDataLst>
              <p:tags r:id="rId3"/>
            </p:custDataLst>
          </p:nvPr>
        </p:nvPicPr>
        <p:blipFill>
          <a:blip r:embed="rId4" cstate="email"/>
          <a:stretch>
            <a:fillRect/>
          </a:stretch>
        </p:blipFill>
        <p:spPr>
          <a:xfrm>
            <a:off x="10962005" y="5725795"/>
            <a:ext cx="1285875" cy="884555"/>
          </a:xfrm>
          <a:prstGeom prst="rect">
            <a:avLst/>
          </a:prstGeom>
        </p:spPr>
      </p:pic>
      <p:grpSp>
        <p:nvGrpSpPr>
          <p:cNvPr id="19" name="组合 18"/>
          <p:cNvGrpSpPr/>
          <p:nvPr userDrawn="1">
            <p:custDataLst>
              <p:tags r:id="rId5"/>
            </p:custDataLst>
          </p:nvPr>
        </p:nvGrpSpPr>
        <p:grpSpPr>
          <a:xfrm rot="5400000" flipH="1">
            <a:off x="260350" y="-260350"/>
            <a:ext cx="1247775" cy="1767840"/>
            <a:chOff x="9465923" y="2995199"/>
            <a:chExt cx="2726076" cy="3862799"/>
          </a:xfrm>
        </p:grpSpPr>
        <p:sp>
          <p:nvSpPr>
            <p:cNvPr id="20" name="Freeform 5"/>
            <p:cNvSpPr/>
            <p:nvPr userDrawn="1">
              <p:custDataLst>
                <p:tags r:id="rId6"/>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21" name="Freeform 6"/>
            <p:cNvSpPr/>
            <p:nvPr userDrawn="1">
              <p:custDataLst>
                <p:tags r:id="rId7"/>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sp>
        <p:nvSpPr>
          <p:cNvPr id="2" name="标题 1"/>
          <p:cNvSpPr>
            <a:spLocks noGrp="1"/>
          </p:cNvSpPr>
          <p:nvPr userDrawn="1">
            <p:ph type="title" hasCustomPrompt="1"/>
            <p:custDataLst>
              <p:tags r:id="rId8"/>
            </p:custDataLst>
          </p:nvPr>
        </p:nvSpPr>
        <p:spPr>
          <a:xfrm>
            <a:off x="1281600" y="1249200"/>
            <a:ext cx="9626400" cy="723600"/>
          </a:xfrm>
        </p:spPr>
        <p:txBody>
          <a:bodyPr anchor="ctr"/>
          <a:lstStyle>
            <a:lvl1pPr>
              <a:defRPr sz="32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userDrawn="1">
            <p:ph sz="quarter" idx="13"/>
            <p:custDataLst>
              <p:tags r:id="rId9"/>
            </p:custDataLst>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dirty="0"/>
          </a:p>
        </p:txBody>
      </p:sp>
      <p:sp>
        <p:nvSpPr>
          <p:cNvPr id="4" name="页脚占位符 3"/>
          <p:cNvSpPr>
            <a:spLocks noGrp="1"/>
          </p:cNvSpPr>
          <p:nvPr userDrawn="1">
            <p:ph type="ftr" sz="quarter" idx="11"/>
            <p:custDataLst>
              <p:tags r:id="rId11"/>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2"/>
            </p:custDataLst>
          </p:nvPr>
        </p:nvGrpSpPr>
        <p:grpSpPr>
          <a:xfrm rot="16200000">
            <a:off x="10684303" y="-260110"/>
            <a:ext cx="1247586" cy="1767807"/>
            <a:chOff x="9465923" y="2995199"/>
            <a:chExt cx="2726076" cy="3862799"/>
          </a:xfrm>
        </p:grpSpPr>
        <p:sp>
          <p:nvSpPr>
            <p:cNvPr id="22" name="Freeform 5"/>
            <p:cNvSpPr/>
            <p:nvPr userDrawn="1">
              <p:custDataLst>
                <p:tags r:id="rId3"/>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23" name="Freeform 6"/>
            <p:cNvSpPr/>
            <p:nvPr userDrawn="1">
              <p:custDataLst>
                <p:tags r:id="rId4"/>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sp>
        <p:nvSpPr>
          <p:cNvPr id="8" name="矩形 7"/>
          <p:cNvSpPr/>
          <p:nvPr userDrawn="1">
            <p:custDataLst>
              <p:tags r:id="rId5"/>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pitchFamily="34" charset="-122"/>
              <a:sym typeface="+mn-ea"/>
            </a:endParaRPr>
          </a:p>
        </p:txBody>
      </p:sp>
      <p:sp>
        <p:nvSpPr>
          <p:cNvPr id="2" name="标题 1"/>
          <p:cNvSpPr>
            <a:spLocks noGrp="1"/>
          </p:cNvSpPr>
          <p:nvPr>
            <p:ph type="title" hasCustomPrompt="1"/>
            <p:custDataLst>
              <p:tags r:id="rId6"/>
            </p:custDataLst>
          </p:nvPr>
        </p:nvSpPr>
        <p:spPr>
          <a:xfrm>
            <a:off x="583200" y="770400"/>
            <a:ext cx="3960000" cy="882000"/>
          </a:xfrm>
        </p:spPr>
        <p:txBody>
          <a:bodyPr anchor="ctr">
            <a:normAutofit/>
          </a:bodyPr>
          <a:lstStyle>
            <a:lvl1pPr>
              <a:defRPr sz="3600" baseline="0">
                <a:solidFill>
                  <a:schemeClr val="bg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pitchFamily="34" charset="-122"/>
              <a:sym typeface="+mn-ea"/>
            </a:endParaRPr>
          </a:p>
        </p:txBody>
      </p:sp>
      <p:grpSp>
        <p:nvGrpSpPr>
          <p:cNvPr id="43" name="组合 42"/>
          <p:cNvGrpSpPr/>
          <p:nvPr userDrawn="1">
            <p:custDataLst>
              <p:tags r:id="rId3"/>
            </p:custDataLst>
          </p:nvPr>
        </p:nvGrpSpPr>
        <p:grpSpPr>
          <a:xfrm rot="10800000">
            <a:off x="0" y="0"/>
            <a:ext cx="869315" cy="1231900"/>
            <a:chOff x="9465923" y="2995199"/>
            <a:chExt cx="2726076" cy="3862799"/>
          </a:xfrm>
        </p:grpSpPr>
        <p:sp>
          <p:nvSpPr>
            <p:cNvPr id="44" name="Freeform 5"/>
            <p:cNvSpPr/>
            <p:nvPr userDrawn="1">
              <p:custDataLst>
                <p:tags r:id="rId4"/>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45" name="Freeform 6"/>
            <p:cNvSpPr/>
            <p:nvPr userDrawn="1">
              <p:custDataLst>
                <p:tags r:id="rId5"/>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pic>
        <p:nvPicPr>
          <p:cNvPr id="46" name="图片 45"/>
          <p:cNvPicPr>
            <a:picLocks noChangeAspect="1"/>
          </p:cNvPicPr>
          <p:nvPr userDrawn="1">
            <p:custDataLst>
              <p:tags r:id="rId6"/>
            </p:custDataLst>
          </p:nvPr>
        </p:nvPicPr>
        <p:blipFill>
          <a:blip r:embed="rId7" cstate="email"/>
          <a:stretch>
            <a:fillRect/>
          </a:stretch>
        </p:blipFill>
        <p:spPr>
          <a:xfrm>
            <a:off x="10906125" y="5922645"/>
            <a:ext cx="1285875" cy="884555"/>
          </a:xfrm>
          <a:prstGeom prst="rect">
            <a:avLst/>
          </a:prstGeom>
        </p:spPr>
      </p:pic>
      <p:sp>
        <p:nvSpPr>
          <p:cNvPr id="2" name="标题 1"/>
          <p:cNvSpPr>
            <a:spLocks noGrp="1"/>
          </p:cNvSpPr>
          <p:nvPr>
            <p:ph type="title"/>
            <p:custDataLst>
              <p:tags r:id="rId8"/>
            </p:custDataLst>
          </p:nvPr>
        </p:nvSpPr>
        <p:spPr>
          <a:xfrm>
            <a:off x="612000" y="781200"/>
            <a:ext cx="10976400" cy="626400"/>
          </a:xfrm>
        </p:spPr>
        <p:txBody>
          <a:bodyPr anchor="ctr">
            <a:normAutofit/>
          </a:bodyPr>
          <a:lstStyle>
            <a:lvl1pPr algn="ctr">
              <a:defRPr sz="3600" baseline="0">
                <a:solidFill>
                  <a:schemeClr val="bg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2"/>
            </p:custDataLst>
          </p:nvPr>
        </p:nvSpPr>
        <p:spPr>
          <a:xfrm>
            <a:off x="612000" y="1659600"/>
            <a:ext cx="10975975" cy="828000"/>
          </a:xfrm>
        </p:spPr>
        <p:txBody>
          <a:bodyPr>
            <a:normAutofit/>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3"/>
            </p:custDataLst>
          </p:nvPr>
        </p:nvSpPr>
        <p:spPr>
          <a:xfrm>
            <a:off x="612775" y="2808000"/>
            <a:ext cx="10965600" cy="34308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2"/>
            </p:custDataLst>
          </p:nvPr>
        </p:nvGrpSpPr>
        <p:grpSpPr>
          <a:xfrm rot="16200000">
            <a:off x="10684304" y="-260110"/>
            <a:ext cx="1247586" cy="1767807"/>
            <a:chOff x="9465923" y="2995199"/>
            <a:chExt cx="2726076" cy="3862799"/>
          </a:xfrm>
        </p:grpSpPr>
        <p:sp>
          <p:nvSpPr>
            <p:cNvPr id="22" name="Freeform 5"/>
            <p:cNvSpPr/>
            <p:nvPr userDrawn="1">
              <p:custDataLst>
                <p:tags r:id="rId3"/>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23" name="Freeform 6"/>
            <p:cNvSpPr/>
            <p:nvPr userDrawn="1">
              <p:custDataLst>
                <p:tags r:id="rId4"/>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sp>
        <p:nvSpPr>
          <p:cNvPr id="8" name="矩形 7"/>
          <p:cNvSpPr/>
          <p:nvPr userDrawn="1">
            <p:custDataLst>
              <p:tags r:id="rId5"/>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pitchFamily="34" charset="-122"/>
              <a:sym typeface="+mn-ea"/>
            </a:endParaRPr>
          </a:p>
        </p:txBody>
      </p:sp>
      <p:sp>
        <p:nvSpPr>
          <p:cNvPr id="2" name="标题 1"/>
          <p:cNvSpPr>
            <a:spLocks noGrp="1"/>
          </p:cNvSpPr>
          <p:nvPr>
            <p:ph type="title"/>
            <p:custDataLst>
              <p:tags r:id="rId6"/>
            </p:custDataLst>
          </p:nvPr>
        </p:nvSpPr>
        <p:spPr>
          <a:xfrm>
            <a:off x="604800" y="669600"/>
            <a:ext cx="10976400" cy="565200"/>
          </a:xfrm>
        </p:spPr>
        <p:txBody>
          <a:bodyPr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0"/>
            </p:custDataLst>
          </p:nvPr>
        </p:nvSpPr>
        <p:spPr>
          <a:xfrm>
            <a:off x="604837" y="1681200"/>
            <a:ext cx="10990800" cy="32112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1"/>
            </p:custDataLst>
          </p:nvPr>
        </p:nvSpPr>
        <p:spPr>
          <a:xfrm>
            <a:off x="594000" y="5180400"/>
            <a:ext cx="11001600" cy="1011600"/>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pitchFamily="34" charset="-122"/>
              <a:sym typeface="+mn-ea"/>
            </a:endParaRPr>
          </a:p>
        </p:txBody>
      </p:sp>
      <p:grpSp>
        <p:nvGrpSpPr>
          <p:cNvPr id="6" name="组合 5"/>
          <p:cNvGrpSpPr/>
          <p:nvPr userDrawn="1">
            <p:custDataLst>
              <p:tags r:id="rId3"/>
            </p:custDataLst>
          </p:nvPr>
        </p:nvGrpSpPr>
        <p:grpSpPr>
          <a:xfrm rot="16200000">
            <a:off x="10684304" y="-260110"/>
            <a:ext cx="1247586" cy="1767807"/>
            <a:chOff x="9465923" y="2995199"/>
            <a:chExt cx="2726076" cy="3862799"/>
          </a:xfrm>
        </p:grpSpPr>
        <p:sp>
          <p:nvSpPr>
            <p:cNvPr id="91" name="Freeform 5"/>
            <p:cNvSpPr/>
            <p:nvPr userDrawn="1">
              <p:custDataLst>
                <p:tags r:id="rId4"/>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92" name="Freeform 6"/>
            <p:cNvSpPr/>
            <p:nvPr userDrawn="1">
              <p:custDataLst>
                <p:tags r:id="rId5"/>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sp>
        <p:nvSpPr>
          <p:cNvPr id="2" name="标题 1"/>
          <p:cNvSpPr>
            <a:spLocks noGrp="1"/>
          </p:cNvSpPr>
          <p:nvPr>
            <p:ph type="title"/>
            <p:custDataLst>
              <p:tags r:id="rId6"/>
            </p:custDataLst>
          </p:nvPr>
        </p:nvSpPr>
        <p:spPr>
          <a:xfrm>
            <a:off x="579600" y="237600"/>
            <a:ext cx="11037600" cy="44196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0"/>
            </p:custDataLst>
          </p:nvPr>
        </p:nvSpPr>
        <p:spPr>
          <a:xfrm>
            <a:off x="579600" y="1663200"/>
            <a:ext cx="5342400" cy="28944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vl2pPr>
              <a:defRPr baseline="0">
                <a:solidFill>
                  <a:schemeClr val="tx1">
                    <a:lumMod val="85000"/>
                    <a:lumOff val="15000"/>
                  </a:schemeClr>
                </a:solidFill>
                <a:latin typeface="Arial" panose="020B0604020202020204" pitchFamily="34" charset="0"/>
                <a:ea typeface="微软雅黑" panose="020B0503020204020204" pitchFamily="34" charset="-122"/>
              </a:defRPr>
            </a:lvl2pPr>
            <a:lvl3pPr>
              <a:defRPr baseline="0">
                <a:solidFill>
                  <a:schemeClr val="tx1">
                    <a:lumMod val="85000"/>
                    <a:lumOff val="15000"/>
                  </a:schemeClr>
                </a:solidFill>
                <a:latin typeface="Arial" panose="020B0604020202020204" pitchFamily="34" charset="0"/>
                <a:ea typeface="微软雅黑" panose="020B0503020204020204" pitchFamily="34" charset="-122"/>
              </a:defRPr>
            </a:lvl3pPr>
            <a:lvl4pPr>
              <a:defRPr baseline="0">
                <a:solidFill>
                  <a:schemeClr val="tx1">
                    <a:lumMod val="85000"/>
                    <a:lumOff val="15000"/>
                  </a:schemeClr>
                </a:solidFill>
                <a:latin typeface="Arial" panose="020B0604020202020204" pitchFamily="34" charset="0"/>
                <a:ea typeface="微软雅黑" panose="020B0503020204020204" pitchFamily="34" charset="-122"/>
              </a:defRPr>
            </a:lvl4pPr>
            <a:lvl5pPr>
              <a:defRPr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pitchFamily="34" charset="-122"/>
              <a:sym typeface="+mn-ea"/>
            </a:endParaRPr>
          </a:p>
        </p:txBody>
      </p:sp>
      <p:grpSp>
        <p:nvGrpSpPr>
          <p:cNvPr id="6" name="组合 5"/>
          <p:cNvGrpSpPr/>
          <p:nvPr userDrawn="1">
            <p:custDataLst>
              <p:tags r:id="rId3"/>
            </p:custDataLst>
          </p:nvPr>
        </p:nvGrpSpPr>
        <p:grpSpPr>
          <a:xfrm rot="0">
            <a:off x="0" y="-8255"/>
            <a:ext cx="2071370" cy="2936875"/>
            <a:chOff x="1" y="0"/>
            <a:chExt cx="4839865" cy="6857997"/>
          </a:xfrm>
        </p:grpSpPr>
        <p:sp>
          <p:nvSpPr>
            <p:cNvPr id="18" name="Freeform 5"/>
            <p:cNvSpPr/>
            <p:nvPr userDrawn="1">
              <p:custDataLst>
                <p:tags r:id="rId4"/>
              </p:custDataLst>
            </p:nvPr>
          </p:nvSpPr>
          <p:spPr bwMode="auto">
            <a:xfrm rot="16200000">
              <a:off x="-1009065" y="1009067"/>
              <a:ext cx="6857997" cy="4839864"/>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19" name="Freeform 6"/>
            <p:cNvSpPr/>
            <p:nvPr userDrawn="1">
              <p:custDataLst>
                <p:tags r:id="rId5"/>
              </p:custDataLst>
            </p:nvPr>
          </p:nvSpPr>
          <p:spPr bwMode="auto">
            <a:xfrm rot="16200000">
              <a:off x="-453012" y="453014"/>
              <a:ext cx="5714186" cy="4808159"/>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grpSp>
        <p:nvGrpSpPr>
          <p:cNvPr id="9" name="组合 8"/>
          <p:cNvGrpSpPr/>
          <p:nvPr userDrawn="1">
            <p:custDataLst>
              <p:tags r:id="rId6"/>
            </p:custDataLst>
          </p:nvPr>
        </p:nvGrpSpPr>
        <p:grpSpPr>
          <a:xfrm rot="0" flipH="1" flipV="1">
            <a:off x="10120630" y="3940810"/>
            <a:ext cx="2071370" cy="2936875"/>
            <a:chOff x="1" y="0"/>
            <a:chExt cx="4839865" cy="6857997"/>
          </a:xfrm>
        </p:grpSpPr>
        <p:sp>
          <p:nvSpPr>
            <p:cNvPr id="11" name="Freeform 5"/>
            <p:cNvSpPr/>
            <p:nvPr userDrawn="1">
              <p:custDataLst>
                <p:tags r:id="rId7"/>
              </p:custDataLst>
            </p:nvPr>
          </p:nvSpPr>
          <p:spPr bwMode="auto">
            <a:xfrm rot="16200000">
              <a:off x="-1009065" y="1009067"/>
              <a:ext cx="6857997" cy="4839864"/>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p>
              <a:endParaRPr lang="zh-CN" altLang="en-US" baseline="0" dirty="0">
                <a:solidFill>
                  <a:schemeClr val="tx1">
                    <a:lumMod val="85000"/>
                    <a:lumOff val="15000"/>
                  </a:schemeClr>
                </a:solidFill>
                <a:latin typeface="Arial" panose="020B0604020202020204" pitchFamily="34" charset="0"/>
              </a:endParaRPr>
            </a:p>
          </p:txBody>
        </p:sp>
        <p:sp>
          <p:nvSpPr>
            <p:cNvPr id="12" name="Freeform 6"/>
            <p:cNvSpPr/>
            <p:nvPr userDrawn="1">
              <p:custDataLst>
                <p:tags r:id="rId8"/>
              </p:custDataLst>
            </p:nvPr>
          </p:nvSpPr>
          <p:spPr bwMode="auto">
            <a:xfrm rot="16200000">
              <a:off x="-453012" y="453014"/>
              <a:ext cx="5714186" cy="4808159"/>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p>
              <a:endParaRPr lang="zh-CN" altLang="en-US" baseline="0" dirty="0">
                <a:solidFill>
                  <a:schemeClr val="tx1">
                    <a:lumMod val="85000"/>
                    <a:lumOff val="15000"/>
                  </a:schemeClr>
                </a:solidFill>
                <a:latin typeface="Arial" panose="020B0604020202020204" pitchFamily="34" charset="0"/>
              </a:endParaRPr>
            </a:p>
          </p:txBody>
        </p:sp>
      </p:grpSp>
      <p:sp>
        <p:nvSpPr>
          <p:cNvPr id="2" name="标题 1"/>
          <p:cNvSpPr>
            <a:spLocks noGrp="1"/>
          </p:cNvSpPr>
          <p:nvPr>
            <p:ph type="title" hasCustomPrompt="1"/>
            <p:custDataLst>
              <p:tags r:id="rId9"/>
            </p:custDataLst>
          </p:nvPr>
        </p:nvSpPr>
        <p:spPr>
          <a:xfrm>
            <a:off x="1522800" y="1339200"/>
            <a:ext cx="9144000" cy="2386800"/>
          </a:xfrm>
        </p:spPr>
        <p:txBody>
          <a:bodyPr anchor="b">
            <a:normAutofit/>
          </a:bodyPr>
          <a:lstStyle>
            <a:lvl1pPr algn="ctr">
              <a:defRPr sz="600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dirty="0"/>
          </a:p>
        </p:txBody>
      </p:sp>
      <p:sp>
        <p:nvSpPr>
          <p:cNvPr id="4" name="页脚占位符 3"/>
          <p:cNvSpPr>
            <a:spLocks noGrp="1"/>
          </p:cNvSpPr>
          <p:nvPr>
            <p:ph type="ftr" sz="quarter" idx="11"/>
            <p:custDataLst>
              <p:tags r:id="rId11"/>
            </p:custDataLst>
          </p:nvPr>
        </p:nvSpPr>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a:normAutofit/>
          </a:bodyPr>
          <a:lstStyle>
            <a:lvl1pPr algn="ct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image" Target="../media/image1.png"/><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5" Type="http://schemas.openxmlformats.org/officeDocument/2006/relationships/theme" Target="../theme/theme3.xml"/><Relationship Id="rId24" Type="http://schemas.openxmlformats.org/officeDocument/2006/relationships/tags" Target="../tags/tag187.xml"/><Relationship Id="rId23" Type="http://schemas.openxmlformats.org/officeDocument/2006/relationships/tags" Target="../tags/tag186.xml"/><Relationship Id="rId22" Type="http://schemas.openxmlformats.org/officeDocument/2006/relationships/tags" Target="../tags/tag185.xml"/><Relationship Id="rId21" Type="http://schemas.openxmlformats.org/officeDocument/2006/relationships/tags" Target="../tags/tag184.xml"/><Relationship Id="rId20" Type="http://schemas.openxmlformats.org/officeDocument/2006/relationships/tags" Target="../tags/tag183.xml"/><Relationship Id="rId2" Type="http://schemas.openxmlformats.org/officeDocument/2006/relationships/slideLayout" Target="../slideLayouts/slideLayout25.xml"/><Relationship Id="rId19" Type="http://schemas.openxmlformats.org/officeDocument/2006/relationships/tags" Target="../tags/tag182.xml"/><Relationship Id="rId18" Type="http://schemas.openxmlformats.org/officeDocument/2006/relationships/slideLayout" Target="../slideLayouts/slideLayout41.xml"/><Relationship Id="rId17" Type="http://schemas.openxmlformats.org/officeDocument/2006/relationships/slideLayout" Target="../slideLayouts/slideLayout40.xml"/><Relationship Id="rId16" Type="http://schemas.openxmlformats.org/officeDocument/2006/relationships/slideLayout" Target="../slideLayouts/slideLayout39.xml"/><Relationship Id="rId15" Type="http://schemas.openxmlformats.org/officeDocument/2006/relationships/slideLayout" Target="../slideLayouts/slideLayout38.xml"/><Relationship Id="rId14" Type="http://schemas.openxmlformats.org/officeDocument/2006/relationships/slideLayout" Target="../slideLayouts/slideLayout37.xml"/><Relationship Id="rId13" Type="http://schemas.openxmlformats.org/officeDocument/2006/relationships/slideLayout" Target="../slideLayouts/slideLayout36.xml"/><Relationship Id="rId12" Type="http://schemas.openxmlformats.org/officeDocument/2006/relationships/slideLayout" Target="../slideLayouts/slideLayout35.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2" name="直接连接符 11"/>
          <p:cNvCxnSpPr/>
          <p:nvPr userDrawn="1"/>
        </p:nvCxnSpPr>
        <p:spPr>
          <a:xfrm>
            <a:off x="685800" y="914400"/>
            <a:ext cx="10058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3810000" y="6309925"/>
            <a:ext cx="4419600" cy="344805"/>
          </a:xfrm>
          <a:prstGeom prst="rect">
            <a:avLst/>
          </a:prstGeom>
          <a:noFill/>
        </p:spPr>
        <p:txBody>
          <a:bodyPr wrap="square" rtlCol="0">
            <a:spAutoFit/>
          </a:bodyPr>
          <a:lstStyle/>
          <a:p>
            <a:pPr algn="ctr">
              <a:lnSpc>
                <a:spcPct val="150000"/>
              </a:lnSpc>
            </a:pPr>
            <a:r>
              <a:rPr lang="en-US" altLang="zh-CN" sz="11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绩效目标</a:t>
            </a: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sym typeface="+mn-ea"/>
              </a:rPr>
              <a:t>管理</a:t>
            </a:r>
            <a:endPar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userDrawn="1"/>
        </p:nvCxnSpPr>
        <p:spPr>
          <a:xfrm>
            <a:off x="4343400" y="6482715"/>
            <a:ext cx="914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userDrawn="1"/>
        </p:nvCxnSpPr>
        <p:spPr>
          <a:xfrm>
            <a:off x="7086600" y="6482079"/>
            <a:ext cx="914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userDrawn="1"/>
        </p:nvPicPr>
        <p:blipFill>
          <a:blip r:embed="rId13"/>
          <a:stretch>
            <a:fillRect/>
          </a:stretch>
        </p:blipFill>
        <p:spPr>
          <a:xfrm>
            <a:off x="10744200" y="0"/>
            <a:ext cx="1192530" cy="1061720"/>
          </a:xfrm>
          <a:prstGeom prst="rect">
            <a:avLst/>
          </a:prstGeom>
        </p:spPr>
      </p:pic>
      <p:grpSp>
        <p:nvGrpSpPr>
          <p:cNvPr id="3" name="组合 2"/>
          <p:cNvGrpSpPr/>
          <p:nvPr userDrawn="1"/>
        </p:nvGrpSpPr>
        <p:grpSpPr>
          <a:xfrm>
            <a:off x="0" y="381000"/>
            <a:ext cx="609600" cy="457200"/>
            <a:chOff x="0" y="600"/>
            <a:chExt cx="960" cy="720"/>
          </a:xfrm>
        </p:grpSpPr>
        <p:sp>
          <p:nvSpPr>
            <p:cNvPr id="4" name="矩形 3"/>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 name="矩形 4"/>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2" name="直接连接符 11"/>
          <p:cNvCxnSpPr/>
          <p:nvPr userDrawn="1"/>
        </p:nvCxnSpPr>
        <p:spPr>
          <a:xfrm>
            <a:off x="685800" y="914400"/>
            <a:ext cx="10058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3810000" y="6309925"/>
            <a:ext cx="4419600" cy="344805"/>
          </a:xfrm>
          <a:prstGeom prst="rect">
            <a:avLst/>
          </a:prstGeom>
          <a:noFill/>
        </p:spPr>
        <p:txBody>
          <a:bodyPr wrap="square" rtlCol="0">
            <a:spAutoFit/>
          </a:bodyPr>
          <a:lstStyle/>
          <a:p>
            <a:pPr algn="ctr">
              <a:lnSpc>
                <a:spcPct val="150000"/>
              </a:lnSpc>
            </a:pP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事前绩效评估</a:t>
            </a:r>
            <a:endPar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userDrawn="1"/>
        </p:nvCxnSpPr>
        <p:spPr>
          <a:xfrm>
            <a:off x="4343400" y="6482715"/>
            <a:ext cx="914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userDrawn="1"/>
        </p:nvCxnSpPr>
        <p:spPr>
          <a:xfrm>
            <a:off x="6858000" y="6482714"/>
            <a:ext cx="914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userDrawn="1"/>
        </p:nvPicPr>
        <p:blipFill>
          <a:blip r:embed="rId12"/>
          <a:stretch>
            <a:fillRect/>
          </a:stretch>
        </p:blipFill>
        <p:spPr>
          <a:xfrm>
            <a:off x="10744200" y="0"/>
            <a:ext cx="1192530" cy="1061720"/>
          </a:xfrm>
          <a:prstGeom prst="rect">
            <a:avLst/>
          </a:prstGeom>
        </p:spPr>
      </p:pic>
      <p:grpSp>
        <p:nvGrpSpPr>
          <p:cNvPr id="3" name="组合 2"/>
          <p:cNvGrpSpPr/>
          <p:nvPr userDrawn="1"/>
        </p:nvGrpSpPr>
        <p:grpSpPr>
          <a:xfrm>
            <a:off x="0" y="381000"/>
            <a:ext cx="609600" cy="457200"/>
            <a:chOff x="0" y="600"/>
            <a:chExt cx="960" cy="720"/>
          </a:xfrm>
        </p:grpSpPr>
        <p:sp>
          <p:nvSpPr>
            <p:cNvPr id="4" name="矩形 3"/>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 name="矩形 4"/>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85000"/>
                    <a:lumOff val="1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85000"/>
                    <a:lumOff val="1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tags" Target="../tags/tag188.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0.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2.xml"/><Relationship Id="rId1" Type="http://schemas.openxmlformats.org/officeDocument/2006/relationships/tags" Target="../tags/tag201.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tags" Target="../tags/tag203.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6.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8.xml"/><Relationship Id="rId1" Type="http://schemas.openxmlformats.org/officeDocument/2006/relationships/tags" Target="../tags/tag207.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9" Type="http://schemas.openxmlformats.org/officeDocument/2006/relationships/tags" Target="../tags/tag219.xml"/><Relationship Id="rId8" Type="http://schemas.openxmlformats.org/officeDocument/2006/relationships/tags" Target="../tags/tag218.xml"/><Relationship Id="rId7" Type="http://schemas.openxmlformats.org/officeDocument/2006/relationships/tags" Target="../tags/tag217.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 Id="rId35" Type="http://schemas.openxmlformats.org/officeDocument/2006/relationships/slideLayout" Target="../slideLayouts/slideLayout7.xml"/><Relationship Id="rId34" Type="http://schemas.openxmlformats.org/officeDocument/2006/relationships/tags" Target="../tags/tag244.xml"/><Relationship Id="rId33" Type="http://schemas.openxmlformats.org/officeDocument/2006/relationships/tags" Target="../tags/tag243.xml"/><Relationship Id="rId32" Type="http://schemas.openxmlformats.org/officeDocument/2006/relationships/tags" Target="../tags/tag242.xml"/><Relationship Id="rId31" Type="http://schemas.openxmlformats.org/officeDocument/2006/relationships/tags" Target="../tags/tag241.xml"/><Relationship Id="rId30" Type="http://schemas.openxmlformats.org/officeDocument/2006/relationships/tags" Target="../tags/tag240.xml"/><Relationship Id="rId3" Type="http://schemas.openxmlformats.org/officeDocument/2006/relationships/tags" Target="../tags/tag213.xml"/><Relationship Id="rId29" Type="http://schemas.openxmlformats.org/officeDocument/2006/relationships/tags" Target="../tags/tag239.xml"/><Relationship Id="rId28" Type="http://schemas.openxmlformats.org/officeDocument/2006/relationships/tags" Target="../tags/tag238.xml"/><Relationship Id="rId27" Type="http://schemas.openxmlformats.org/officeDocument/2006/relationships/tags" Target="../tags/tag237.xml"/><Relationship Id="rId26" Type="http://schemas.openxmlformats.org/officeDocument/2006/relationships/tags" Target="../tags/tag236.xml"/><Relationship Id="rId25" Type="http://schemas.openxmlformats.org/officeDocument/2006/relationships/tags" Target="../tags/tag235.xml"/><Relationship Id="rId24" Type="http://schemas.openxmlformats.org/officeDocument/2006/relationships/tags" Target="../tags/tag234.xml"/><Relationship Id="rId23" Type="http://schemas.openxmlformats.org/officeDocument/2006/relationships/tags" Target="../tags/tag233.xml"/><Relationship Id="rId22" Type="http://schemas.openxmlformats.org/officeDocument/2006/relationships/tags" Target="../tags/tag232.xml"/><Relationship Id="rId21" Type="http://schemas.openxmlformats.org/officeDocument/2006/relationships/tags" Target="../tags/tag231.xml"/><Relationship Id="rId20" Type="http://schemas.openxmlformats.org/officeDocument/2006/relationships/tags" Target="../tags/tag230.xml"/><Relationship Id="rId2" Type="http://schemas.openxmlformats.org/officeDocument/2006/relationships/tags" Target="../tags/tag212.xml"/><Relationship Id="rId19" Type="http://schemas.openxmlformats.org/officeDocument/2006/relationships/tags" Target="../tags/tag229.xml"/><Relationship Id="rId18" Type="http://schemas.openxmlformats.org/officeDocument/2006/relationships/tags" Target="../tags/tag228.xml"/><Relationship Id="rId17" Type="http://schemas.openxmlformats.org/officeDocument/2006/relationships/tags" Target="../tags/tag227.xml"/><Relationship Id="rId16" Type="http://schemas.openxmlformats.org/officeDocument/2006/relationships/tags" Target="../tags/tag226.xml"/><Relationship Id="rId15" Type="http://schemas.openxmlformats.org/officeDocument/2006/relationships/tags" Target="../tags/tag225.xml"/><Relationship Id="rId14" Type="http://schemas.openxmlformats.org/officeDocument/2006/relationships/tags" Target="../tags/tag224.xml"/><Relationship Id="rId13" Type="http://schemas.openxmlformats.org/officeDocument/2006/relationships/tags" Target="../tags/tag223.xml"/><Relationship Id="rId12" Type="http://schemas.openxmlformats.org/officeDocument/2006/relationships/tags" Target="../tags/tag222.xml"/><Relationship Id="rId11" Type="http://schemas.openxmlformats.org/officeDocument/2006/relationships/tags" Target="../tags/tag221.xml"/><Relationship Id="rId10" Type="http://schemas.openxmlformats.org/officeDocument/2006/relationships/tags" Target="../tags/tag220.xml"/><Relationship Id="rId1" Type="http://schemas.openxmlformats.org/officeDocument/2006/relationships/tags" Target="../tags/tag211.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246.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tags" Target="../tags/tag245.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48.xml"/><Relationship Id="rId1" Type="http://schemas.openxmlformats.org/officeDocument/2006/relationships/tags" Target="../tags/tag24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50.xml"/><Relationship Id="rId1" Type="http://schemas.openxmlformats.org/officeDocument/2006/relationships/tags" Target="../tags/tag24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9.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1.xml"/><Relationship Id="rId1" Type="http://schemas.openxmlformats.org/officeDocument/2006/relationships/tags" Target="../tags/tag19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15.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4.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5.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6.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7.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59.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0.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1.xml"/></Relationships>
</file>

<file path=ppt/slides/_rels/slide43.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18.wmf"/><Relationship Id="rId1" Type="http://schemas.openxmlformats.org/officeDocument/2006/relationships/package" Target="../embeddings/Workbook1.xlsx"/></Relationships>
</file>

<file path=ppt/slides/_rels/slide44.xml.rels><?xml version="1.0" encoding="UTF-8" standalone="yes"?>
<Relationships xmlns="http://schemas.openxmlformats.org/package/2006/relationships"><Relationship Id="rId5" Type="http://schemas.openxmlformats.org/officeDocument/2006/relationships/slideLayout" Target="../slideLayouts/slideLayout26.xml"/><Relationship Id="rId4" Type="http://schemas.openxmlformats.org/officeDocument/2006/relationships/themeOverride" Target="../theme/themeOverride2.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65.xml"/></Relationships>
</file>

<file path=ppt/slides/_rels/slide46.xml.rels><?xml version="1.0" encoding="UTF-8" standalone="yes"?>
<Relationships xmlns="http://schemas.openxmlformats.org/package/2006/relationships"><Relationship Id="rId9" Type="http://schemas.openxmlformats.org/officeDocument/2006/relationships/tags" Target="../tags/tag274.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2" Type="http://schemas.openxmlformats.org/officeDocument/2006/relationships/slideLayout" Target="../slideLayouts/slideLayout7.xml"/><Relationship Id="rId21" Type="http://schemas.openxmlformats.org/officeDocument/2006/relationships/tags" Target="../tags/tag286.xml"/><Relationship Id="rId20" Type="http://schemas.openxmlformats.org/officeDocument/2006/relationships/tags" Target="../tags/tag285.xml"/><Relationship Id="rId2" Type="http://schemas.openxmlformats.org/officeDocument/2006/relationships/tags" Target="../tags/tag267.xml"/><Relationship Id="rId19" Type="http://schemas.openxmlformats.org/officeDocument/2006/relationships/tags" Target="../tags/tag284.xml"/><Relationship Id="rId18" Type="http://schemas.openxmlformats.org/officeDocument/2006/relationships/tags" Target="../tags/tag283.xml"/><Relationship Id="rId17" Type="http://schemas.openxmlformats.org/officeDocument/2006/relationships/tags" Target="../tags/tag282.xml"/><Relationship Id="rId16" Type="http://schemas.openxmlformats.org/officeDocument/2006/relationships/tags" Target="../tags/tag281.xml"/><Relationship Id="rId15" Type="http://schemas.openxmlformats.org/officeDocument/2006/relationships/tags" Target="../tags/tag280.xml"/><Relationship Id="rId14" Type="http://schemas.openxmlformats.org/officeDocument/2006/relationships/tags" Target="../tags/tag279.xml"/><Relationship Id="rId13" Type="http://schemas.openxmlformats.org/officeDocument/2006/relationships/tags" Target="../tags/tag278.xml"/><Relationship Id="rId12" Type="http://schemas.openxmlformats.org/officeDocument/2006/relationships/tags" Target="../tags/tag277.xml"/><Relationship Id="rId11" Type="http://schemas.openxmlformats.org/officeDocument/2006/relationships/tags" Target="../tags/tag276.xml"/><Relationship Id="rId10" Type="http://schemas.openxmlformats.org/officeDocument/2006/relationships/tags" Target="../tags/tag275.xml"/><Relationship Id="rId1" Type="http://schemas.openxmlformats.org/officeDocument/2006/relationships/tags" Target="../tags/tag266.xml"/></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88.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tags" Target="../tags/tag287.xml"/></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89.xml"/><Relationship Id="rId2" Type="http://schemas.openxmlformats.org/officeDocument/2006/relationships/image" Target="../media/image22.png"/><Relationship Id="rId1" Type="http://schemas.openxmlformats.org/officeDocument/2006/relationships/image" Target="../media/image21.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90.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tags" Target="../tags/tag192.xml"/></Relationships>
</file>

<file path=ppt/slides/_rels/slide50.xml.rels><?xml version="1.0" encoding="UTF-8" standalone="yes"?>
<Relationships xmlns="http://schemas.openxmlformats.org/package/2006/relationships"><Relationship Id="rId5" Type="http://schemas.openxmlformats.org/officeDocument/2006/relationships/slideLayout" Target="../slideLayouts/slideLayout26.xml"/><Relationship Id="rId4" Type="http://schemas.openxmlformats.org/officeDocument/2006/relationships/themeOverride" Target="../theme/themeOverride3.xml"/><Relationship Id="rId3" Type="http://schemas.openxmlformats.org/officeDocument/2006/relationships/tags" Target="../tags/tag293.xml"/><Relationship Id="rId2" Type="http://schemas.openxmlformats.org/officeDocument/2006/relationships/tags" Target="../tags/tag292.xml"/><Relationship Id="rId1" Type="http://schemas.openxmlformats.org/officeDocument/2006/relationships/tags" Target="../tags/tag291.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94.xml"/><Relationship Id="rId1" Type="http://schemas.openxmlformats.org/officeDocument/2006/relationships/image" Target="../media/image23.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95.xml"/><Relationship Id="rId1" Type="http://schemas.openxmlformats.org/officeDocument/2006/relationships/image" Target="../media/image24.png"/></Relationships>
</file>

<file path=ppt/slides/_rels/slide53.xml.rels><?xml version="1.0" encoding="UTF-8" standalone="yes"?>
<Relationships xmlns="http://schemas.openxmlformats.org/package/2006/relationships"><Relationship Id="rId9" Type="http://schemas.openxmlformats.org/officeDocument/2006/relationships/tags" Target="../tags/tag304.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0" Type="http://schemas.openxmlformats.org/officeDocument/2006/relationships/slideLayout" Target="../slideLayouts/slideLayout7.xml"/><Relationship Id="rId2" Type="http://schemas.openxmlformats.org/officeDocument/2006/relationships/tags" Target="../tags/tag297.xml"/><Relationship Id="rId19" Type="http://schemas.openxmlformats.org/officeDocument/2006/relationships/tags" Target="../tags/tag314.xml"/><Relationship Id="rId18" Type="http://schemas.openxmlformats.org/officeDocument/2006/relationships/tags" Target="../tags/tag313.xml"/><Relationship Id="rId17" Type="http://schemas.openxmlformats.org/officeDocument/2006/relationships/tags" Target="../tags/tag312.xml"/><Relationship Id="rId16" Type="http://schemas.openxmlformats.org/officeDocument/2006/relationships/tags" Target="../tags/tag311.xml"/><Relationship Id="rId15" Type="http://schemas.openxmlformats.org/officeDocument/2006/relationships/tags" Target="../tags/tag310.xml"/><Relationship Id="rId14" Type="http://schemas.openxmlformats.org/officeDocument/2006/relationships/tags" Target="../tags/tag309.xml"/><Relationship Id="rId13" Type="http://schemas.openxmlformats.org/officeDocument/2006/relationships/tags" Target="../tags/tag308.xml"/><Relationship Id="rId12" Type="http://schemas.openxmlformats.org/officeDocument/2006/relationships/tags" Target="../tags/tag307.xml"/><Relationship Id="rId11" Type="http://schemas.openxmlformats.org/officeDocument/2006/relationships/tags" Target="../tags/tag306.xml"/><Relationship Id="rId10" Type="http://schemas.openxmlformats.org/officeDocument/2006/relationships/tags" Target="../tags/tag305.xml"/><Relationship Id="rId1" Type="http://schemas.openxmlformats.org/officeDocument/2006/relationships/tags" Target="../tags/tag296.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16.xml"/><Relationship Id="rId1" Type="http://schemas.openxmlformats.org/officeDocument/2006/relationships/tags" Target="../tags/tag315.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17.xml"/><Relationship Id="rId1" Type="http://schemas.openxmlformats.org/officeDocument/2006/relationships/image" Target="../media/image25.png"/></Relationships>
</file>

<file path=ppt/slides/_rels/slide56.xml.rels><?xml version="1.0" encoding="UTF-8" standalone="yes"?>
<Relationships xmlns="http://schemas.openxmlformats.org/package/2006/relationships"><Relationship Id="rId5" Type="http://schemas.openxmlformats.org/officeDocument/2006/relationships/slideLayout" Target="../slideLayouts/slideLayout26.xml"/><Relationship Id="rId4" Type="http://schemas.openxmlformats.org/officeDocument/2006/relationships/themeOverride" Target="../theme/themeOverride4.xml"/><Relationship Id="rId3" Type="http://schemas.openxmlformats.org/officeDocument/2006/relationships/tags" Target="../tags/tag320.xml"/><Relationship Id="rId2" Type="http://schemas.openxmlformats.org/officeDocument/2006/relationships/tags" Target="../tags/tag319.xml"/><Relationship Id="rId1" Type="http://schemas.openxmlformats.org/officeDocument/2006/relationships/tags" Target="../tags/tag318.xml"/></Relationships>
</file>

<file path=ppt/slides/_rels/slide57.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26.wmf"/><Relationship Id="rId1" Type="http://schemas.openxmlformats.org/officeDocument/2006/relationships/oleObject" Target="../embeddings/Workbook2.xls"/></Relationships>
</file>

<file path=ppt/slides/_rels/slide5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30.svg"/><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s>
</file>

<file path=ppt/slides/_rels/slide59.xml.rels><?xml version="1.0" encoding="UTF-8" standalone="yes"?>
<Relationships xmlns="http://schemas.openxmlformats.org/package/2006/relationships"><Relationship Id="rId6" Type="http://schemas.openxmlformats.org/officeDocument/2006/relationships/vmlDrawing" Target="../drawings/vmlDrawing3.vml"/><Relationship Id="rId5" Type="http://schemas.openxmlformats.org/officeDocument/2006/relationships/slideLayout" Target="../slideLayouts/slideLayout2.xml"/><Relationship Id="rId4" Type="http://schemas.openxmlformats.org/officeDocument/2006/relationships/image" Target="../media/image28.svg"/><Relationship Id="rId3" Type="http://schemas.openxmlformats.org/officeDocument/2006/relationships/image" Target="../media/image27.png"/><Relationship Id="rId2" Type="http://schemas.openxmlformats.org/officeDocument/2006/relationships/image" Target="../media/image31.wmf"/><Relationship Id="rId1" Type="http://schemas.openxmlformats.org/officeDocument/2006/relationships/oleObject" Target="../embeddings/Workbook3.xls"/></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8.svg"/><Relationship Id="rId3" Type="http://schemas.openxmlformats.org/officeDocument/2006/relationships/image" Target="../media/image27.png"/><Relationship Id="rId2" Type="http://schemas.openxmlformats.org/officeDocument/2006/relationships/image" Target="../media/image30.svg"/><Relationship Id="rId1" Type="http://schemas.openxmlformats.org/officeDocument/2006/relationships/image" Target="../media/image29.pn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62.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28.svg"/><Relationship Id="rId7" Type="http://schemas.openxmlformats.org/officeDocument/2006/relationships/image" Target="../media/image27.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34.wmf"/><Relationship Id="rId3" Type="http://schemas.openxmlformats.org/officeDocument/2006/relationships/oleObject" Target="../embeddings/Workbook5.xls"/><Relationship Id="rId2" Type="http://schemas.openxmlformats.org/officeDocument/2006/relationships/image" Target="../media/image33.wmf"/><Relationship Id="rId10" Type="http://schemas.openxmlformats.org/officeDocument/2006/relationships/vmlDrawing" Target="../drawings/vmlDrawing4.vml"/><Relationship Id="rId1" Type="http://schemas.openxmlformats.org/officeDocument/2006/relationships/oleObject" Target="../embeddings/Workbook4.xls"/></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322.xml"/><Relationship Id="rId1" Type="http://schemas.openxmlformats.org/officeDocument/2006/relationships/tags" Target="../tags/tag321.xml"/></Relationships>
</file>

<file path=ppt/slides/_rels/slide65.xml.rels><?xml version="1.0" encoding="UTF-8" standalone="yes"?>
<Relationships xmlns="http://schemas.openxmlformats.org/package/2006/relationships"><Relationship Id="rId9" Type="http://schemas.openxmlformats.org/officeDocument/2006/relationships/tags" Target="../tags/tag331.xml"/><Relationship Id="rId8" Type="http://schemas.openxmlformats.org/officeDocument/2006/relationships/tags" Target="../tags/tag330.xml"/><Relationship Id="rId7" Type="http://schemas.openxmlformats.org/officeDocument/2006/relationships/tags" Target="../tags/tag329.xml"/><Relationship Id="rId6" Type="http://schemas.openxmlformats.org/officeDocument/2006/relationships/tags" Target="../tags/tag328.xml"/><Relationship Id="rId5" Type="http://schemas.openxmlformats.org/officeDocument/2006/relationships/tags" Target="../tags/tag327.xml"/><Relationship Id="rId4" Type="http://schemas.openxmlformats.org/officeDocument/2006/relationships/tags" Target="../tags/tag326.xml"/><Relationship Id="rId3" Type="http://schemas.openxmlformats.org/officeDocument/2006/relationships/tags" Target="../tags/tag325.xml"/><Relationship Id="rId2" Type="http://schemas.openxmlformats.org/officeDocument/2006/relationships/tags" Target="../tags/tag324.xml"/><Relationship Id="rId19" Type="http://schemas.openxmlformats.org/officeDocument/2006/relationships/slideLayout" Target="../slideLayouts/slideLayout30.xml"/><Relationship Id="rId18" Type="http://schemas.openxmlformats.org/officeDocument/2006/relationships/tags" Target="../tags/tag339.xml"/><Relationship Id="rId17" Type="http://schemas.openxmlformats.org/officeDocument/2006/relationships/image" Target="../media/image35.png"/><Relationship Id="rId16" Type="http://schemas.openxmlformats.org/officeDocument/2006/relationships/tags" Target="../tags/tag338.xml"/><Relationship Id="rId15" Type="http://schemas.openxmlformats.org/officeDocument/2006/relationships/tags" Target="../tags/tag337.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tags" Target="../tags/tag333.xml"/><Relationship Id="rId10" Type="http://schemas.openxmlformats.org/officeDocument/2006/relationships/tags" Target="../tags/tag332.xml"/><Relationship Id="rId1" Type="http://schemas.openxmlformats.org/officeDocument/2006/relationships/tags" Target="../tags/tag323.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40.xml"/></Relationships>
</file>

<file path=ppt/slides/_rels/slide67.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vmlDrawing" Target="../drawings/vmlDrawing5.vml"/><Relationship Id="rId6" Type="http://schemas.openxmlformats.org/officeDocument/2006/relationships/slideLayout" Target="../slideLayouts/slideLayout7.xml"/><Relationship Id="rId5" Type="http://schemas.openxmlformats.org/officeDocument/2006/relationships/tags" Target="../tags/tag341.xml"/><Relationship Id="rId4" Type="http://schemas.openxmlformats.org/officeDocument/2006/relationships/image" Target="../media/image37.wmf"/><Relationship Id="rId3" Type="http://schemas.openxmlformats.org/officeDocument/2006/relationships/oleObject" Target="../embeddings/Document1.doc"/><Relationship Id="rId2" Type="http://schemas.openxmlformats.org/officeDocument/2006/relationships/image" Target="../media/image36.wmf"/><Relationship Id="rId1" Type="http://schemas.openxmlformats.org/officeDocument/2006/relationships/package" Target="../embeddings/Workbook6.xlsx"/></Relationships>
</file>

<file path=ppt/slides/_rels/slide68.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26.xml"/><Relationship Id="rId4" Type="http://schemas.openxmlformats.org/officeDocument/2006/relationships/themeOverride" Target="../theme/themeOverride1.xml"/><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6.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0" y="5791200"/>
            <a:ext cx="12192000" cy="1066800"/>
          </a:xfrm>
          <a:prstGeom prst="rect">
            <a:avLst/>
          </a:prstGeom>
          <a:solidFill>
            <a:srgbClr val="9537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0"/>
          <p:cNvSpPr txBox="1"/>
          <p:nvPr/>
        </p:nvSpPr>
        <p:spPr>
          <a:xfrm>
            <a:off x="3250565" y="2057400"/>
            <a:ext cx="5704840" cy="645160"/>
          </a:xfrm>
          <a:prstGeom prst="rect">
            <a:avLst/>
          </a:prstGeom>
          <a:noFill/>
        </p:spPr>
        <p:txBody>
          <a:bodyPr wrap="square" rtlCol="0">
            <a:spAutoFit/>
          </a:bodyPr>
          <a:lstStyle/>
          <a:p>
            <a:pPr algn="ctr"/>
            <a:r>
              <a:rPr lang="zh-CN" altLang="en-US" sz="3600" b="1" spc="300" dirty="0">
                <a:solidFill>
                  <a:srgbClr val="292425"/>
                </a:solidFill>
                <a:latin typeface="微软雅黑" panose="020B0503020204020204" pitchFamily="34" charset="-122"/>
                <a:ea typeface="微软雅黑" panose="020B0503020204020204" pitchFamily="34" charset="-122"/>
              </a:rPr>
              <a:t>预算绩效目标管理</a:t>
            </a:r>
            <a:endParaRPr lang="zh-CN" altLang="en-US" sz="3600" b="1" spc="300" dirty="0">
              <a:solidFill>
                <a:srgbClr val="292425"/>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095115" y="4267200"/>
            <a:ext cx="4002405" cy="1198880"/>
          </a:xfrm>
          <a:prstGeom prst="rect">
            <a:avLst/>
          </a:prstGeom>
          <a:noFill/>
        </p:spPr>
        <p:txBody>
          <a:bodyPr wrap="square" rtlCol="0">
            <a:spAutoFit/>
          </a:bodyPr>
          <a:lstStyle/>
          <a:p>
            <a:pPr algn="ctr">
              <a:lnSpc>
                <a:spcPct val="150000"/>
              </a:lnSpc>
            </a:pPr>
            <a:r>
              <a:rPr lang="zh-CN" sz="2400" b="1" spc="300" dirty="0">
                <a:solidFill>
                  <a:schemeClr val="tx1"/>
                </a:solidFill>
                <a:latin typeface="微软雅黑" panose="020B0503020204020204" pitchFamily="34" charset="-122"/>
                <a:ea typeface="微软雅黑" panose="020B0503020204020204" pitchFamily="34" charset="-122"/>
              </a:rPr>
              <a:t>李亚菲</a:t>
            </a:r>
            <a:endParaRPr lang="zh-CN" sz="2400" b="1" spc="300" dirty="0">
              <a:solidFill>
                <a:schemeClr val="tx1"/>
              </a:solidFill>
              <a:latin typeface="微软雅黑" panose="020B0503020204020204" pitchFamily="34" charset="-122"/>
              <a:ea typeface="微软雅黑" panose="020B0503020204020204" pitchFamily="34" charset="-122"/>
            </a:endParaRPr>
          </a:p>
          <a:p>
            <a:pPr algn="ctr">
              <a:lnSpc>
                <a:spcPct val="150000"/>
              </a:lnSpc>
            </a:pPr>
            <a:r>
              <a:rPr lang="en-US" altLang="zh-CN" sz="2400" b="1" spc="300" dirty="0">
                <a:solidFill>
                  <a:schemeClr val="tx1"/>
                </a:solidFill>
                <a:latin typeface="微软雅黑" panose="020B0503020204020204" pitchFamily="34" charset="-122"/>
                <a:ea typeface="微软雅黑" panose="020B0503020204020204" pitchFamily="34" charset="-122"/>
              </a:rPr>
              <a:t>2022</a:t>
            </a:r>
            <a:r>
              <a:rPr lang="zh-CN" altLang="en-US" sz="2400" b="1" spc="300" dirty="0">
                <a:solidFill>
                  <a:schemeClr val="tx1"/>
                </a:solidFill>
                <a:latin typeface="微软雅黑" panose="020B0503020204020204" pitchFamily="34" charset="-122"/>
                <a:ea typeface="微软雅黑" panose="020B0503020204020204" pitchFamily="34" charset="-122"/>
              </a:rPr>
              <a:t>年</a:t>
            </a:r>
            <a:r>
              <a:rPr lang="en-US" altLang="zh-CN" sz="2400" b="1" spc="300" dirty="0">
                <a:solidFill>
                  <a:schemeClr val="tx1"/>
                </a:solidFill>
                <a:latin typeface="微软雅黑" panose="020B0503020204020204" pitchFamily="34" charset="-122"/>
                <a:ea typeface="微软雅黑" panose="020B0503020204020204" pitchFamily="34" charset="-122"/>
              </a:rPr>
              <a:t>11</a:t>
            </a:r>
            <a:r>
              <a:rPr lang="zh-CN" altLang="en-US" sz="2400" b="1" spc="300" dirty="0">
                <a:solidFill>
                  <a:schemeClr val="tx1"/>
                </a:solidFill>
                <a:latin typeface="微软雅黑" panose="020B0503020204020204" pitchFamily="34" charset="-122"/>
                <a:ea typeface="微软雅黑" panose="020B0503020204020204" pitchFamily="34" charset="-122"/>
              </a:rPr>
              <a:t>月</a:t>
            </a:r>
            <a:endParaRPr lang="zh-CN" altLang="en-US" sz="2400" b="1" spc="300" dirty="0">
              <a:solidFill>
                <a:schemeClr val="tx1"/>
              </a:solidFill>
              <a:latin typeface="微软雅黑" panose="020B0503020204020204" pitchFamily="34" charset="-122"/>
              <a:ea typeface="微软雅黑" panose="020B0503020204020204" pitchFamily="34" charset="-122"/>
            </a:endParaRPr>
          </a:p>
        </p:txBody>
      </p:sp>
      <p:sp>
        <p:nvSpPr>
          <p:cNvPr id="20" name="矩形 19"/>
          <p:cNvSpPr/>
          <p:nvPr/>
        </p:nvSpPr>
        <p:spPr>
          <a:xfrm>
            <a:off x="2895600" y="2895600"/>
            <a:ext cx="6370320" cy="457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rot="5400000" flipV="1">
            <a:off x="2667001" y="2625093"/>
            <a:ext cx="502919"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rot="5400000" flipV="1">
            <a:off x="8991601" y="2621281"/>
            <a:ext cx="502919"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rot="10800000" flipV="1">
            <a:off x="2895601" y="2396493"/>
            <a:ext cx="392544"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10800000" flipV="1">
            <a:off x="8877301" y="2392681"/>
            <a:ext cx="381000" cy="495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userDrawn="1">
            <p:custDataLst>
              <p:tags r:id="rId1"/>
            </p:custDataLst>
          </p:nvPr>
        </p:nvPicPr>
        <p:blipFill>
          <a:blip r:embed="rId2"/>
          <a:stretch>
            <a:fillRect/>
          </a:stretch>
        </p:blipFill>
        <p:spPr>
          <a:xfrm>
            <a:off x="76200" y="76200"/>
            <a:ext cx="1507490" cy="134112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43000" y="2438400"/>
            <a:ext cx="7468870" cy="3046095"/>
          </a:xfrm>
          <a:prstGeom prst="rect">
            <a:avLst/>
          </a:prstGeom>
          <a:noFill/>
        </p:spPr>
        <p:txBody>
          <a:bodyPr wrap="square" rtlCol="0">
            <a:spAutoFit/>
          </a:bodyPr>
          <a:p>
            <a:pPr>
              <a:lnSpc>
                <a:spcPct val="200000"/>
              </a:lnSpc>
            </a:pPr>
            <a:r>
              <a:rPr lang="zh-CN" altLang="en-US" sz="2400" b="1">
                <a:latin typeface="微软雅黑" panose="020B0503020204020204" pitchFamily="34" charset="-122"/>
                <a:ea typeface="微软雅黑" panose="020B0503020204020204" pitchFamily="34" charset="-122"/>
              </a:rPr>
              <a:t>总体目标</a:t>
            </a:r>
            <a:r>
              <a:rPr lang="zh-CN" altLang="en-US" sz="2400">
                <a:latin typeface="微软雅黑" panose="020B0503020204020204" pitchFamily="34" charset="-122"/>
                <a:ea typeface="微软雅黑" panose="020B0503020204020204" pitchFamily="34" charset="-122"/>
              </a:rPr>
              <a:t>：健康有型的</a:t>
            </a:r>
            <a:r>
              <a:rPr lang="zh-CN" altLang="en-US" sz="2400">
                <a:latin typeface="微软雅黑" panose="020B0503020204020204" pitchFamily="34" charset="-122"/>
                <a:ea typeface="微软雅黑" panose="020B0503020204020204" pitchFamily="34" charset="-122"/>
              </a:rPr>
              <a:t>帅哥</a:t>
            </a:r>
            <a:endParaRPr lang="zh-CN" altLang="en-US" sz="2400">
              <a:latin typeface="微软雅黑" panose="020B0503020204020204" pitchFamily="34" charset="-122"/>
              <a:ea typeface="微软雅黑" panose="020B0503020204020204" pitchFamily="34" charset="-122"/>
            </a:endParaRPr>
          </a:p>
          <a:p>
            <a:pPr>
              <a:lnSpc>
                <a:spcPct val="200000"/>
              </a:lnSpc>
            </a:pPr>
            <a:r>
              <a:rPr lang="zh-CN" altLang="en-US" sz="2400" b="1">
                <a:latin typeface="微软雅黑" panose="020B0503020204020204" pitchFamily="34" charset="-122"/>
                <a:ea typeface="微软雅黑" panose="020B0503020204020204" pitchFamily="34" charset="-122"/>
              </a:rPr>
              <a:t>具体目标</a:t>
            </a:r>
            <a:r>
              <a:rPr lang="zh-CN" altLang="en-US" sz="2400">
                <a:latin typeface="微软雅黑" panose="020B0503020204020204" pitchFamily="34" charset="-122"/>
                <a:ea typeface="微软雅黑" panose="020B0503020204020204" pitchFamily="34" charset="-122"/>
              </a:rPr>
              <a:t>：通过购买减脂餐外卖和健身卡，每天健康</a:t>
            </a:r>
            <a:endParaRPr lang="zh-CN" altLang="en-US" sz="2400">
              <a:latin typeface="微软雅黑" panose="020B0503020204020204" pitchFamily="34" charset="-122"/>
              <a:ea typeface="微软雅黑" panose="020B0503020204020204" pitchFamily="34" charset="-122"/>
            </a:endParaRPr>
          </a:p>
          <a:p>
            <a:pPr>
              <a:lnSpc>
                <a:spcPct val="200000"/>
              </a:lnSpc>
            </a:pPr>
            <a:r>
              <a:rPr lang="zh-CN" altLang="en-US" sz="2400">
                <a:latin typeface="微软雅黑" panose="020B0503020204020204" pitchFamily="34" charset="-122"/>
                <a:ea typeface="微软雅黑" panose="020B0503020204020204" pitchFamily="34" charset="-122"/>
              </a:rPr>
              <a:t> </a:t>
            </a:r>
            <a:r>
              <a:rPr lang="en-US" altLang="zh-CN" sz="240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饮食，健康有效运动</a:t>
            </a:r>
            <a:r>
              <a:rPr lang="en-US" altLang="zh-CN" sz="2400">
                <a:latin typeface="微软雅黑" panose="020B0503020204020204" pitchFamily="34" charset="-122"/>
                <a:ea typeface="微软雅黑" panose="020B0503020204020204" pitchFamily="34" charset="-122"/>
              </a:rPr>
              <a:t>2</a:t>
            </a:r>
            <a:r>
              <a:rPr lang="zh-CN" altLang="en-US" sz="2400">
                <a:latin typeface="微软雅黑" panose="020B0503020204020204" pitchFamily="34" charset="-122"/>
                <a:ea typeface="微软雅黑" panose="020B0503020204020204" pitchFamily="34" charset="-122"/>
              </a:rPr>
              <a:t>小时，实现</a:t>
            </a:r>
            <a:r>
              <a:rPr lang="en-US" altLang="zh-CN" sz="2400">
                <a:latin typeface="微软雅黑" panose="020B0503020204020204" pitchFamily="34" charset="-122"/>
                <a:ea typeface="微软雅黑" panose="020B0503020204020204" pitchFamily="34" charset="-122"/>
              </a:rPr>
              <a:t>1</a:t>
            </a:r>
            <a:r>
              <a:rPr lang="zh-CN" altLang="en-US" sz="2400">
                <a:latin typeface="微软雅黑" panose="020B0503020204020204" pitchFamily="34" charset="-122"/>
                <a:ea typeface="微软雅黑" panose="020B0503020204020204" pitchFamily="34" charset="-122"/>
              </a:rPr>
              <a:t>年减重</a:t>
            </a:r>
            <a:endParaRPr lang="zh-CN" altLang="en-US" sz="2400">
              <a:latin typeface="微软雅黑" panose="020B0503020204020204" pitchFamily="34" charset="-122"/>
              <a:ea typeface="微软雅黑" panose="020B0503020204020204" pitchFamily="34" charset="-122"/>
            </a:endParaRPr>
          </a:p>
          <a:p>
            <a:pPr>
              <a:lnSpc>
                <a:spcPct val="200000"/>
              </a:lnSpc>
            </a:pPr>
            <a:r>
              <a:rPr lang="zh-CN" altLang="en-US" sz="2400">
                <a:latin typeface="微软雅黑" panose="020B0503020204020204" pitchFamily="34" charset="-122"/>
                <a:ea typeface="微软雅黑" panose="020B0503020204020204" pitchFamily="34" charset="-122"/>
              </a:rPr>
              <a:t> </a:t>
            </a:r>
            <a:r>
              <a:rPr lang="en-US" altLang="zh-CN" sz="2400">
                <a:latin typeface="微软雅黑" panose="020B0503020204020204" pitchFamily="34" charset="-122"/>
                <a:ea typeface="微软雅黑" panose="020B0503020204020204" pitchFamily="34" charset="-122"/>
              </a:rPr>
              <a:t>                3</a:t>
            </a:r>
            <a:r>
              <a:rPr lang="en-US" altLang="zh-CN" sz="2400">
                <a:latin typeface="微软雅黑" panose="020B0503020204020204" pitchFamily="34" charset="-122"/>
                <a:ea typeface="微软雅黑" panose="020B0503020204020204" pitchFamily="34" charset="-122"/>
              </a:rPr>
              <a:t>0</a:t>
            </a:r>
            <a:r>
              <a:rPr lang="zh-CN" altLang="en-US" sz="2400">
                <a:latin typeface="微软雅黑" panose="020B0503020204020204" pitchFamily="34" charset="-122"/>
                <a:ea typeface="微软雅黑" panose="020B0503020204020204" pitchFamily="34" charset="-122"/>
              </a:rPr>
              <a:t>斤以上</a:t>
            </a:r>
            <a:endParaRPr lang="zh-CN" altLang="en-US" sz="2400">
              <a:latin typeface="微软雅黑" panose="020B0503020204020204" pitchFamily="34" charset="-122"/>
              <a:ea typeface="微软雅黑" panose="020B0503020204020204" pitchFamily="34" charset="-122"/>
            </a:endParaRPr>
          </a:p>
        </p:txBody>
      </p:sp>
      <p:sp>
        <p:nvSpPr>
          <p:cNvPr id="3" name="文本框 2"/>
          <p:cNvSpPr txBox="1"/>
          <p:nvPr/>
        </p:nvSpPr>
        <p:spPr>
          <a:xfrm>
            <a:off x="1003300" y="1524000"/>
            <a:ext cx="3948430"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sym typeface="+mn-ea"/>
              </a:rPr>
              <a:t>“</a:t>
            </a:r>
            <a:r>
              <a:rPr lang="zh-CN" altLang="en-US" sz="2800" b="1">
                <a:latin typeface="微软雅黑" panose="020B0503020204020204" pitchFamily="34" charset="-122"/>
                <a:ea typeface="微软雅黑" panose="020B0503020204020204" pitchFamily="34" charset="-122"/>
                <a:sym typeface="+mn-ea"/>
              </a:rPr>
              <a:t>小强减肥</a:t>
            </a:r>
            <a:r>
              <a:rPr lang="en-US" altLang="zh-CN" sz="2800" b="1">
                <a:latin typeface="微软雅黑" panose="020B0503020204020204" pitchFamily="34" charset="-122"/>
                <a:ea typeface="微软雅黑" panose="020B0503020204020204" pitchFamily="34" charset="-122"/>
                <a:sym typeface="+mn-ea"/>
              </a:rPr>
              <a:t>”</a:t>
            </a:r>
            <a:endParaRPr lang="zh-CN" altLang="en-US" sz="2800"/>
          </a:p>
        </p:txBody>
      </p:sp>
      <p:sp>
        <p:nvSpPr>
          <p:cNvPr id="5" name="文本框 4"/>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a:stretch>
            <a:fillRect/>
          </a:stretch>
        </p:blipFill>
        <p:spPr>
          <a:xfrm>
            <a:off x="8534400" y="1447800"/>
            <a:ext cx="3498850" cy="4462780"/>
          </a:xfrm>
          <a:prstGeom prst="rect">
            <a:avLst/>
          </a:prstGeom>
        </p:spPr>
      </p:pic>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914400" y="1905000"/>
            <a:ext cx="10635615" cy="4246245"/>
          </a:xfrm>
          <a:prstGeom prst="rect">
            <a:avLst/>
          </a:prstGeom>
          <a:noFill/>
        </p:spPr>
        <p:txBody>
          <a:bodyPr wrap="square" rtlCol="0">
            <a:spAutoFit/>
          </a:bodyPr>
          <a:p>
            <a:pPr marL="342900" indent="-342900">
              <a:lnSpc>
                <a:spcPct val="250000"/>
              </a:lnSpc>
              <a:buFont typeface="Wingdings" panose="05000000000000000000" charset="0"/>
              <a:buChar char="Ø"/>
            </a:pP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按照预算支出的范围和内容划分，包括</a:t>
            </a:r>
            <a:r>
              <a:rPr lang="zh-CN" altLang="en-US"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部门（单位）整体支出</a:t>
            </a: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绩效目标和</a:t>
            </a:r>
            <a:r>
              <a:rPr lang="zh-CN" altLang="en-US"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项目支出</a:t>
            </a: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绩效目标。</a:t>
            </a:r>
            <a:endPar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endParaRPr>
          </a:p>
          <a:p>
            <a:pPr indent="0">
              <a:lnSpc>
                <a:spcPct val="250000"/>
              </a:lnSpc>
              <a:buFont typeface="Wingdings" panose="05000000000000000000" charset="0"/>
              <a:buNone/>
            </a:pPr>
            <a:r>
              <a:rPr lang="en-US" altLang="zh-CN"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部门（单位）整体支出绩效目标</a:t>
            </a: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是指预算</a:t>
            </a: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部门及其所属单位按照确定的职责，利用全部部门预算资金在一定期限内预期达到的总体产出和效果。</a:t>
            </a:r>
            <a:endPar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endParaRPr>
          </a:p>
          <a:p>
            <a:pPr indent="0">
              <a:lnSpc>
                <a:spcPct val="250000"/>
              </a:lnSpc>
              <a:buFont typeface="Wingdings" panose="05000000000000000000" charset="0"/>
              <a:buNone/>
            </a:pPr>
            <a:r>
              <a:rPr lang="en-US" altLang="zh-CN"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项目支出绩效目标</a:t>
            </a: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是指预算</a:t>
            </a: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部门依据部门职责和事业发展要求，通过预算安排的项目支出在一定期限内预期达到的产出和效果。</a:t>
            </a:r>
            <a:endPar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endParaRPr>
          </a:p>
          <a:p>
            <a:pPr marL="342900" indent="-342900">
              <a:lnSpc>
                <a:spcPct val="250000"/>
              </a:lnSpc>
              <a:buFont typeface="Wingdings" panose="05000000000000000000" charset="0"/>
              <a:buChar char="Ø"/>
            </a:pP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按照时效性划分，绩效目标可分为</a:t>
            </a:r>
            <a:r>
              <a:rPr lang="zh-CN" altLang="en-US"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实施期</a:t>
            </a: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绩效目标和</a:t>
            </a:r>
            <a:r>
              <a:rPr lang="zh-CN" altLang="en-US"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年度</a:t>
            </a:r>
            <a:r>
              <a:rPr lang="zh-CN" altLang="en-US"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绩效目标。</a:t>
            </a:r>
            <a:endParaRPr lang="zh-CN" altLang="en-US"/>
          </a:p>
        </p:txBody>
      </p:sp>
      <p:sp>
        <p:nvSpPr>
          <p:cNvPr id="12" name="文本框 11"/>
          <p:cNvSpPr txBox="1"/>
          <p:nvPr>
            <p:custDataLst>
              <p:tags r:id="rId1"/>
            </p:custDataLst>
          </p:nvPr>
        </p:nvSpPr>
        <p:spPr>
          <a:xfrm>
            <a:off x="1219197" y="1295578"/>
            <a:ext cx="5925299"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1.2</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预算绩效目标</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分类</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文本框 5"/>
          <p:cNvSpPr txBox="1"/>
          <p:nvPr>
            <p:custDataLst>
              <p:tags r:id="rId1"/>
            </p:custDataLst>
          </p:nvPr>
        </p:nvSpPr>
        <p:spPr>
          <a:xfrm>
            <a:off x="860425" y="2514600"/>
            <a:ext cx="10471785" cy="3000375"/>
          </a:xfrm>
          <a:prstGeom prst="rect">
            <a:avLst/>
          </a:prstGeom>
          <a:noFill/>
        </p:spPr>
        <p:txBody>
          <a:bodyPr wrap="square" tIns="0" rtlCol="0" anchor="t" anchorCtr="0">
            <a:spAutoFit/>
          </a:bodyPr>
          <a:p>
            <a:pPr indent="457200" fontAlgn="auto">
              <a:lnSpc>
                <a:spcPct val="20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资金跟着项目走，经费用在刀刃上。</a:t>
            </a:r>
            <a:endParaRPr lang="zh-CN" altLang="en-US"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a:p>
            <a:pPr indent="457200" fontAlgn="auto">
              <a:lnSpc>
                <a:spcPct val="200000"/>
              </a:lnSpc>
            </a:pPr>
            <a:r>
              <a:rPr lang="zh-CN" altLang="en-US"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绩效目标是</a:t>
            </a:r>
            <a:r>
              <a:rPr lang="zh-CN" altLang="en-US" sz="2400"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建设项目库</a:t>
            </a:r>
            <a:r>
              <a:rPr lang="zh-CN" altLang="en-US"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编制部门预算</a:t>
            </a:r>
            <a:r>
              <a:rPr lang="zh-CN" altLang="en-US"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实施绩效监控</a:t>
            </a:r>
            <a:r>
              <a:rPr lang="zh-CN" altLang="en-US"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开展绩效评价</a:t>
            </a:r>
            <a:r>
              <a:rPr lang="zh-CN" altLang="en-US"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等的重要基础和依据</a:t>
            </a:r>
            <a:r>
              <a:rPr lang="en-US" altLang="zh-CN"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a:p>
            <a:pPr indent="457200" fontAlgn="auto">
              <a:lnSpc>
                <a:spcPct val="200000"/>
              </a:lnSpc>
            </a:pPr>
            <a:r>
              <a:rPr lang="zh-CN" altLang="en-US"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绩效目标实现结果是</a:t>
            </a:r>
            <a:r>
              <a:rPr lang="zh-CN" altLang="en-US" sz="2400"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下年度预算安排</a:t>
            </a:r>
            <a:r>
              <a:rPr lang="zh-CN" altLang="en-US"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的重要参考</a:t>
            </a:r>
            <a:r>
              <a:rPr lang="en-US" altLang="zh-CN"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24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3" name="文本框 2"/>
          <p:cNvSpPr txBox="1"/>
          <p:nvPr>
            <p:custDataLst>
              <p:tags r:id="rId2"/>
            </p:custDataLst>
          </p:nvPr>
        </p:nvSpPr>
        <p:spPr>
          <a:xfrm>
            <a:off x="1296032" y="1600378"/>
            <a:ext cx="5925299"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1.3</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绩效目标的</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作用</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3" name="文本框 2"/>
          <p:cNvSpPr txBox="1"/>
          <p:nvPr/>
        </p:nvSpPr>
        <p:spPr>
          <a:xfrm>
            <a:off x="1143000" y="2362200"/>
            <a:ext cx="6350635" cy="3046095"/>
          </a:xfrm>
          <a:prstGeom prst="rect">
            <a:avLst/>
          </a:prstGeom>
          <a:noFill/>
        </p:spPr>
        <p:txBody>
          <a:bodyPr wrap="square" rtlCol="0">
            <a:spAutoFit/>
          </a:bodyPr>
          <a:p>
            <a:pPr>
              <a:lnSpc>
                <a:spcPct val="200000"/>
              </a:lnSpc>
            </a:pPr>
            <a:r>
              <a:rPr lang="zh-CN" altLang="en-US" sz="2400">
                <a:latin typeface="微软雅黑" panose="020B0503020204020204" pitchFamily="34" charset="-122"/>
                <a:ea typeface="微软雅黑" panose="020B0503020204020204" pitchFamily="34" charset="-122"/>
              </a:rPr>
              <a:t>小强</a:t>
            </a:r>
            <a:r>
              <a:rPr lang="zh-CN" altLang="en-US" sz="2400">
                <a:latin typeface="微软雅黑" panose="020B0503020204020204" pitchFamily="34" charset="-122"/>
                <a:ea typeface="微软雅黑" panose="020B0503020204020204" pitchFamily="34" charset="-122"/>
                <a:sym typeface="+mn-ea"/>
              </a:rPr>
              <a:t>每天吃减脂餐外卖，并坚持每天在健身房运动</a:t>
            </a:r>
            <a:r>
              <a:rPr lang="en-US" altLang="zh-CN" sz="2400">
                <a:latin typeface="微软雅黑" panose="020B0503020204020204" pitchFamily="34" charset="-122"/>
                <a:ea typeface="微软雅黑" panose="020B0503020204020204" pitchFamily="34" charset="-122"/>
                <a:sym typeface="+mn-ea"/>
              </a:rPr>
              <a:t>2</a:t>
            </a:r>
            <a:r>
              <a:rPr lang="zh-CN" altLang="en-US" sz="2400">
                <a:latin typeface="微软雅黑" panose="020B0503020204020204" pitchFamily="34" charset="-122"/>
                <a:ea typeface="微软雅黑" panose="020B0503020204020204" pitchFamily="34" charset="-122"/>
                <a:sym typeface="+mn-ea"/>
              </a:rPr>
              <a:t>小时</a:t>
            </a:r>
            <a:r>
              <a:rPr lang="zh-CN" altLang="en-US" sz="2400">
                <a:latin typeface="微软雅黑" panose="020B0503020204020204" pitchFamily="34" charset="-122"/>
                <a:ea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rPr>
              <a:t>1</a:t>
            </a:r>
            <a:r>
              <a:rPr lang="zh-CN" altLang="en-US" sz="2400">
                <a:latin typeface="微软雅黑" panose="020B0503020204020204" pitchFamily="34" charset="-122"/>
                <a:ea typeface="微软雅黑" panose="020B0503020204020204" pitchFamily="34" charset="-122"/>
              </a:rPr>
              <a:t>个月后，小强一称体重发现自己瘦了</a:t>
            </a:r>
            <a:r>
              <a:rPr lang="en-US" altLang="zh-CN" sz="2400">
                <a:latin typeface="微软雅黑" panose="020B0503020204020204" pitchFamily="34" charset="-122"/>
                <a:ea typeface="微软雅黑" panose="020B0503020204020204" pitchFamily="34" charset="-122"/>
              </a:rPr>
              <a:t>5</a:t>
            </a:r>
            <a:r>
              <a:rPr lang="zh-CN" altLang="en-US" sz="2400">
                <a:latin typeface="微软雅黑" panose="020B0503020204020204" pitchFamily="34" charset="-122"/>
                <a:ea typeface="微软雅黑" panose="020B0503020204020204" pitchFamily="34" charset="-122"/>
              </a:rPr>
              <a:t>斤，非常开心。于是，小强第二个月仍</a:t>
            </a:r>
            <a:r>
              <a:rPr lang="zh-CN" altLang="en-US" sz="2400">
                <a:latin typeface="微软雅黑" panose="020B0503020204020204" pitchFamily="34" charset="-122"/>
                <a:ea typeface="微软雅黑" panose="020B0503020204020204" pitchFamily="34" charset="-122"/>
              </a:rPr>
              <a:t>每天坚持购买</a:t>
            </a:r>
            <a:r>
              <a:rPr lang="zh-CN" altLang="en-US" sz="2400">
                <a:latin typeface="微软雅黑" panose="020B0503020204020204" pitchFamily="34" charset="-122"/>
                <a:ea typeface="微软雅黑" panose="020B0503020204020204" pitchFamily="34" charset="-122"/>
                <a:sym typeface="+mn-ea"/>
              </a:rPr>
              <a:t>减脂餐，并在健身房运动</a:t>
            </a:r>
            <a:r>
              <a:rPr lang="en-US" altLang="zh-CN" sz="2400">
                <a:latin typeface="微软雅黑" panose="020B0503020204020204" pitchFamily="34" charset="-122"/>
                <a:ea typeface="微软雅黑" panose="020B0503020204020204" pitchFamily="34" charset="-122"/>
                <a:sym typeface="+mn-ea"/>
              </a:rPr>
              <a:t>2</a:t>
            </a:r>
            <a:r>
              <a:rPr lang="zh-CN" altLang="en-US" sz="2400">
                <a:latin typeface="微软雅黑" panose="020B0503020204020204" pitchFamily="34" charset="-122"/>
                <a:ea typeface="微软雅黑" panose="020B0503020204020204" pitchFamily="34" charset="-122"/>
                <a:sym typeface="+mn-ea"/>
              </a:rPr>
              <a:t>小时。</a:t>
            </a:r>
            <a:endParaRPr lang="zh-CN" altLang="en-US" sz="2400">
              <a:latin typeface="微软雅黑" panose="020B0503020204020204" pitchFamily="34" charset="-122"/>
              <a:ea typeface="微软雅黑" panose="020B0503020204020204" pitchFamily="34" charset="-122"/>
            </a:endParaRPr>
          </a:p>
        </p:txBody>
      </p:sp>
      <p:sp>
        <p:nvSpPr>
          <p:cNvPr id="4" name="文本框 3"/>
          <p:cNvSpPr txBox="1"/>
          <p:nvPr/>
        </p:nvSpPr>
        <p:spPr>
          <a:xfrm>
            <a:off x="914400" y="1676400"/>
            <a:ext cx="3948430"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sym typeface="+mn-ea"/>
              </a:rPr>
              <a:t>“</a:t>
            </a:r>
            <a:r>
              <a:rPr lang="zh-CN" altLang="en-US" sz="2800" b="1">
                <a:latin typeface="微软雅黑" panose="020B0503020204020204" pitchFamily="34" charset="-122"/>
                <a:ea typeface="微软雅黑" panose="020B0503020204020204" pitchFamily="34" charset="-122"/>
                <a:sym typeface="+mn-ea"/>
              </a:rPr>
              <a:t>小强减肥</a:t>
            </a:r>
            <a:r>
              <a:rPr lang="en-US" altLang="zh-CN" sz="2800" b="1">
                <a:latin typeface="微软雅黑" panose="020B0503020204020204" pitchFamily="34" charset="-122"/>
                <a:ea typeface="微软雅黑" panose="020B0503020204020204" pitchFamily="34" charset="-122"/>
                <a:sym typeface="+mn-ea"/>
              </a:rPr>
              <a:t>”</a:t>
            </a:r>
            <a:endParaRPr lang="zh-CN" altLang="en-US" sz="2800"/>
          </a:p>
        </p:txBody>
      </p:sp>
      <p:pic>
        <p:nvPicPr>
          <p:cNvPr id="5" name="图片 4"/>
          <p:cNvPicPr>
            <a:picLocks noChangeAspect="1"/>
          </p:cNvPicPr>
          <p:nvPr/>
        </p:nvPicPr>
        <p:blipFill>
          <a:blip r:embed="rId1"/>
          <a:stretch>
            <a:fillRect/>
          </a:stretch>
        </p:blipFill>
        <p:spPr>
          <a:xfrm>
            <a:off x="8451850" y="1981200"/>
            <a:ext cx="3740150" cy="3771900"/>
          </a:xfrm>
          <a:prstGeom prst="rect">
            <a:avLst/>
          </a:prstGeom>
        </p:spPr>
      </p:pic>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7" name="文本框 6"/>
          <p:cNvSpPr txBox="1"/>
          <p:nvPr>
            <p:custDataLst>
              <p:tags r:id="rId1"/>
            </p:custDataLst>
          </p:nvPr>
        </p:nvSpPr>
        <p:spPr>
          <a:xfrm>
            <a:off x="1219197" y="1143813"/>
            <a:ext cx="5925299"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1.4</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绩效目标的</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内容</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endParaRPr>
          </a:p>
        </p:txBody>
      </p:sp>
      <p:sp>
        <p:nvSpPr>
          <p:cNvPr id="2" name="文本框 1"/>
          <p:cNvSpPr txBox="1"/>
          <p:nvPr/>
        </p:nvSpPr>
        <p:spPr>
          <a:xfrm>
            <a:off x="1219200" y="1981200"/>
            <a:ext cx="10140950" cy="4061460"/>
          </a:xfrm>
          <a:prstGeom prst="rect">
            <a:avLst/>
          </a:prstGeom>
          <a:noFill/>
        </p:spPr>
        <p:txBody>
          <a:bodyPr wrap="square" rtlCol="0">
            <a:spAutoFit/>
          </a:bodyPr>
          <a:p>
            <a:pPr>
              <a:lnSpc>
                <a:spcPct val="200000"/>
              </a:lnSpc>
            </a:pPr>
            <a:r>
              <a:rPr lang="zh-CN" altLang="en-US" sz="200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绩效指标</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是绩效目标的细化量化，主要包括成本</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指标、产出指标、效益指标和满意度指标。</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zh-CN" altLang="en-US" sz="2000" kern="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成本指标</a:t>
            </a:r>
            <a:r>
              <a:rPr lang="zh-CN" altLang="en-US" sz="2000" kern="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是对预期提供的公共产品或服务所产生成本的描述，包括经济成本指标、社会成本指标、生态环境成本指标</a:t>
            </a:r>
            <a:r>
              <a:rPr lang="zh-CN" altLang="en-US" sz="2000" kern="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等。</a:t>
            </a:r>
            <a:endParaRPr lang="zh-CN" altLang="en-US" sz="2000" kern="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a:p>
            <a:pPr>
              <a:lnSpc>
                <a:spcPct val="200000"/>
              </a:lnSpc>
            </a:pPr>
            <a:r>
              <a:rPr lang="zh-CN" altLang="en-US" sz="2000" kern="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产出指标</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是对</a:t>
            </a:r>
            <a:r>
              <a:rPr lang="zh-CN" altLang="en-US" sz="2000" kern="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预期产出</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的描述</a:t>
            </a:r>
            <a:r>
              <a:rPr lang="en-US" altLang="zh-CN"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包括数量指标、质量指标、时效指标等。</a:t>
            </a:r>
            <a:endPar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a:p>
            <a:pPr>
              <a:lnSpc>
                <a:spcPct val="200000"/>
              </a:lnSpc>
            </a:pPr>
            <a:r>
              <a:rPr lang="zh-CN" altLang="en-US" sz="2000" kern="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效益指标</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是对</a:t>
            </a:r>
            <a:r>
              <a:rPr lang="zh-CN" altLang="en-US" sz="2000" kern="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预期效果</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的描述</a:t>
            </a:r>
            <a:r>
              <a:rPr lang="en-US" altLang="zh-CN"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包括经济效益指标、社会效益指标、生态效益指标等。</a:t>
            </a:r>
            <a:endPar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a:p>
            <a:pPr>
              <a:lnSpc>
                <a:spcPct val="200000"/>
              </a:lnSpc>
            </a:pPr>
            <a:r>
              <a:rPr lang="zh-CN" altLang="en-US" sz="2000" kern="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满意度指标</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是反映服务对象或项目受益人的认可程度的指标。</a:t>
            </a:r>
            <a:endParaRPr lang="zh-CN" altLang="en-US" sz="2000" kern="0" dirty="0">
              <a:solidFill>
                <a:schemeClr val="accent5">
                  <a:lumMod val="25000"/>
                </a:schemeClr>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a:p>
            <a:endParaRPr lang="zh-CN" altLang="en-US"/>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5" name="文本框 4"/>
          <p:cNvSpPr txBox="1"/>
          <p:nvPr/>
        </p:nvSpPr>
        <p:spPr>
          <a:xfrm>
            <a:off x="990600" y="1143000"/>
            <a:ext cx="4727575"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sym typeface="+mn-ea"/>
              </a:rPr>
              <a:t>“</a:t>
            </a:r>
            <a:r>
              <a:rPr lang="zh-CN" altLang="en-US" sz="2800" b="1">
                <a:latin typeface="微软雅黑" panose="020B0503020204020204" pitchFamily="34" charset="-122"/>
                <a:ea typeface="微软雅黑" panose="020B0503020204020204" pitchFamily="34" charset="-122"/>
                <a:sym typeface="+mn-ea"/>
              </a:rPr>
              <a:t>小强减肥</a:t>
            </a:r>
            <a:r>
              <a:rPr lang="en-US" altLang="zh-CN" sz="2800" b="1">
                <a:latin typeface="微软雅黑" panose="020B0503020204020204" pitchFamily="34" charset="-122"/>
                <a:ea typeface="微软雅黑" panose="020B0503020204020204" pitchFamily="34" charset="-122"/>
                <a:sym typeface="+mn-ea"/>
              </a:rPr>
              <a:t>”</a:t>
            </a:r>
            <a:r>
              <a:rPr lang="zh-CN" altLang="en-US" sz="2800" b="1">
                <a:latin typeface="微软雅黑" panose="020B0503020204020204" pitchFamily="34" charset="-122"/>
                <a:ea typeface="微软雅黑" panose="020B0503020204020204" pitchFamily="34" charset="-122"/>
                <a:sym typeface="+mn-ea"/>
              </a:rPr>
              <a:t>的绩效</a:t>
            </a:r>
            <a:r>
              <a:rPr lang="zh-CN" altLang="en-US" sz="2800" b="1">
                <a:latin typeface="微软雅黑" panose="020B0503020204020204" pitchFamily="34" charset="-122"/>
                <a:ea typeface="微软雅黑" panose="020B0503020204020204" pitchFamily="34" charset="-122"/>
                <a:sym typeface="+mn-ea"/>
              </a:rPr>
              <a:t>目标</a:t>
            </a:r>
            <a:endParaRPr lang="zh-CN" altLang="en-US" sz="2800" b="1">
              <a:latin typeface="微软雅黑" panose="020B0503020204020204" pitchFamily="34" charset="-122"/>
              <a:ea typeface="微软雅黑" panose="020B0503020204020204" pitchFamily="34" charset="-122"/>
              <a:sym typeface="+mn-ea"/>
            </a:endParaRPr>
          </a:p>
        </p:txBody>
      </p:sp>
      <p:pic>
        <p:nvPicPr>
          <p:cNvPr id="6" name="图片 5"/>
          <p:cNvPicPr>
            <a:picLocks noChangeAspect="1"/>
          </p:cNvPicPr>
          <p:nvPr/>
        </p:nvPicPr>
        <p:blipFill>
          <a:blip r:embed="rId1"/>
          <a:stretch>
            <a:fillRect/>
          </a:stretch>
        </p:blipFill>
        <p:spPr>
          <a:xfrm>
            <a:off x="8229600" y="2362835"/>
            <a:ext cx="3816350" cy="3676650"/>
          </a:xfrm>
          <a:prstGeom prst="rect">
            <a:avLst/>
          </a:prstGeom>
        </p:spPr>
      </p:pic>
      <p:graphicFrame>
        <p:nvGraphicFramePr>
          <p:cNvPr id="3" name="表格 2"/>
          <p:cNvGraphicFramePr/>
          <p:nvPr>
            <p:custDataLst>
              <p:tags r:id="rId2"/>
            </p:custDataLst>
          </p:nvPr>
        </p:nvGraphicFramePr>
        <p:xfrm>
          <a:off x="990600" y="1823085"/>
          <a:ext cx="6755765" cy="4434205"/>
        </p:xfrm>
        <a:graphic>
          <a:graphicData uri="http://schemas.openxmlformats.org/drawingml/2006/table">
            <a:tbl>
              <a:tblPr firstRow="1" bandRow="1">
                <a:tableStyleId>{5C22544A-7EE6-4342-B048-85BDC9FD1C3A}</a:tableStyleId>
              </a:tblPr>
              <a:tblGrid>
                <a:gridCol w="927735"/>
                <a:gridCol w="1607820"/>
                <a:gridCol w="2329815"/>
                <a:gridCol w="1890395"/>
              </a:tblGrid>
              <a:tr h="241300">
                <a:tc gridSpan="2">
                  <a:txBody>
                    <a:bodyPr/>
                    <a:p>
                      <a:pPr indent="0" algn="ctr">
                        <a:buNone/>
                      </a:pPr>
                      <a:r>
                        <a:rPr lang="zh-CN" sz="1200" b="0">
                          <a:solidFill>
                            <a:srgbClr val="000000"/>
                          </a:solidFill>
                          <a:latin typeface="Arial" panose="020B0604020202020204" pitchFamily="34" charset="0"/>
                          <a:ea typeface="黑体" panose="02010609060101010101" charset="-122"/>
                        </a:rPr>
                        <a:t>项目名称</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indent="0" algn="ctr">
                        <a:buNone/>
                      </a:pPr>
                      <a:r>
                        <a:rPr lang="zh-CN" sz="1200" b="0">
                          <a:solidFill>
                            <a:srgbClr val="000000"/>
                          </a:solidFill>
                          <a:latin typeface="Arial" panose="020B0604020202020204" pitchFamily="34" charset="0"/>
                          <a:ea typeface="黑体" panose="02010609060101010101" charset="-122"/>
                        </a:rPr>
                        <a:t>小强减肥</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241935">
                <a:tc gridSpan="2">
                  <a:txBody>
                    <a:bodyPr/>
                    <a:p>
                      <a:pPr indent="0" algn="ctr">
                        <a:buNone/>
                      </a:pPr>
                      <a:r>
                        <a:rPr lang="zh-CN" sz="1200" b="0">
                          <a:solidFill>
                            <a:srgbClr val="000000"/>
                          </a:solidFill>
                          <a:latin typeface="Arial" panose="020B0604020202020204" pitchFamily="34" charset="0"/>
                          <a:ea typeface="黑体" panose="02010609060101010101" charset="-122"/>
                        </a:rPr>
                        <a:t>申报单位</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indent="0" algn="ctr">
                        <a:buNone/>
                      </a:pPr>
                      <a:r>
                        <a:rPr lang="zh-CN" sz="1200" b="0">
                          <a:solidFill>
                            <a:srgbClr val="000000"/>
                          </a:solidFill>
                          <a:latin typeface="Arial" panose="020B0604020202020204" pitchFamily="34" charset="0"/>
                          <a:ea typeface="黑体" panose="02010609060101010101" charset="-122"/>
                        </a:rPr>
                        <a:t>小强</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241300">
                <a:tc gridSpan="2">
                  <a:txBody>
                    <a:bodyPr/>
                    <a:p>
                      <a:pPr indent="0" algn="ctr">
                        <a:buNone/>
                      </a:pPr>
                      <a:r>
                        <a:rPr lang="zh-CN" sz="1200" b="0">
                          <a:solidFill>
                            <a:srgbClr val="000000"/>
                          </a:solidFill>
                          <a:latin typeface="Arial" panose="020B0604020202020204" pitchFamily="34" charset="0"/>
                          <a:ea typeface="黑体" panose="02010609060101010101" charset="-122"/>
                        </a:rPr>
                        <a:t>项目资金</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indent="0" algn="ctr">
                        <a:buNone/>
                      </a:pPr>
                      <a:r>
                        <a:rPr lang="zh-CN" sz="1200" b="0">
                          <a:solidFill>
                            <a:srgbClr val="000000"/>
                          </a:solidFill>
                          <a:latin typeface="Arial" panose="020B0604020202020204" pitchFamily="34" charset="0"/>
                          <a:ea typeface="黑体" panose="02010609060101010101" charset="-122"/>
                        </a:rPr>
                        <a:t>17000元</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458470">
                <a:tc gridSpan="2">
                  <a:txBody>
                    <a:bodyPr/>
                    <a:p>
                      <a:pPr indent="0" algn="ctr">
                        <a:buNone/>
                      </a:pPr>
                      <a:r>
                        <a:rPr lang="zh-CN" sz="1200" b="0">
                          <a:solidFill>
                            <a:srgbClr val="000000"/>
                          </a:solidFill>
                          <a:latin typeface="Arial" panose="020B0604020202020204" pitchFamily="34" charset="0"/>
                          <a:ea typeface="黑体" panose="02010609060101010101" charset="-122"/>
                        </a:rPr>
                        <a:t>总体目标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indent="0">
                        <a:buNone/>
                      </a:pPr>
                      <a:r>
                        <a:rPr lang="zh-CN" sz="1200" b="0">
                          <a:solidFill>
                            <a:srgbClr val="000000"/>
                          </a:solidFill>
                          <a:latin typeface="Arial" panose="020B0604020202020204" pitchFamily="34" charset="0"/>
                          <a:ea typeface="黑体" panose="02010609060101010101" charset="-122"/>
                        </a:rPr>
                        <a:t>通过使用自有资金每天购买</a:t>
                      </a:r>
                      <a:r>
                        <a:rPr lang="en-US" altLang="zh-CN" sz="1200" b="0">
                          <a:solidFill>
                            <a:srgbClr val="000000"/>
                          </a:solidFill>
                          <a:latin typeface="Arial" panose="020B0604020202020204" pitchFamily="34" charset="0"/>
                          <a:ea typeface="黑体" panose="02010609060101010101" charset="-122"/>
                        </a:rPr>
                        <a:t>2</a:t>
                      </a:r>
                      <a:r>
                        <a:rPr lang="zh-CN" altLang="en-US" sz="1200" b="0">
                          <a:solidFill>
                            <a:srgbClr val="000000"/>
                          </a:solidFill>
                          <a:latin typeface="Arial" panose="020B0604020202020204" pitchFamily="34" charset="0"/>
                          <a:ea typeface="黑体" panose="02010609060101010101" charset="-122"/>
                        </a:rPr>
                        <a:t>顿</a:t>
                      </a:r>
                      <a:r>
                        <a:rPr lang="zh-CN" sz="1200" b="0">
                          <a:solidFill>
                            <a:srgbClr val="000000"/>
                          </a:solidFill>
                          <a:latin typeface="Arial" panose="020B0604020202020204" pitchFamily="34" charset="0"/>
                          <a:ea typeface="黑体" panose="02010609060101010101" charset="-122"/>
                        </a:rPr>
                        <a:t>减脂餐和购买</a:t>
                      </a:r>
                      <a:r>
                        <a:rPr lang="en-US" altLang="zh-CN" sz="1200" b="0">
                          <a:solidFill>
                            <a:srgbClr val="000000"/>
                          </a:solidFill>
                          <a:latin typeface="Arial" panose="020B0604020202020204" pitchFamily="34" charset="0"/>
                          <a:ea typeface="黑体" panose="02010609060101010101" charset="-122"/>
                        </a:rPr>
                        <a:t>1</a:t>
                      </a:r>
                      <a:r>
                        <a:rPr lang="zh-CN" altLang="en-US" sz="1200" b="0">
                          <a:solidFill>
                            <a:srgbClr val="000000"/>
                          </a:solidFill>
                          <a:latin typeface="Arial" panose="020B0604020202020204" pitchFamily="34" charset="0"/>
                          <a:ea typeface="黑体" panose="02010609060101010101" charset="-122"/>
                        </a:rPr>
                        <a:t>年期的</a:t>
                      </a:r>
                      <a:r>
                        <a:rPr lang="zh-CN" sz="1200" b="0">
                          <a:solidFill>
                            <a:srgbClr val="000000"/>
                          </a:solidFill>
                          <a:latin typeface="Arial" panose="020B0604020202020204" pitchFamily="34" charset="0"/>
                          <a:ea typeface="黑体" panose="02010609060101010101" charset="-122"/>
                        </a:rPr>
                        <a:t>健身服务，预期1年后恢复之前的健康帅气模样。</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241300">
                <a:tc>
                  <a:txBody>
                    <a:bodyPr/>
                    <a:p>
                      <a:pPr indent="0" algn="ctr">
                        <a:buNone/>
                      </a:pPr>
                      <a:r>
                        <a:rPr lang="zh-CN" sz="1200" b="0">
                          <a:solidFill>
                            <a:srgbClr val="000000"/>
                          </a:solidFill>
                          <a:latin typeface="Arial" panose="020B0604020202020204" pitchFamily="34" charset="0"/>
                          <a:ea typeface="黑体" panose="02010609060101010101" charset="-122"/>
                        </a:rPr>
                        <a:t>一级指标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二级指标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三级指标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指标值</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935">
                <a:tc>
                  <a:txBody>
                    <a:bodyPr/>
                    <a:p>
                      <a:pPr indent="0" algn="ctr">
                        <a:buNone/>
                      </a:pPr>
                      <a:r>
                        <a:rPr lang="zh-CN" altLang="en-US" sz="1200" b="0">
                          <a:solidFill>
                            <a:srgbClr val="000000"/>
                          </a:solidFill>
                          <a:latin typeface="Arial" panose="020B0604020202020204" pitchFamily="34" charset="0"/>
                          <a:ea typeface="黑体" panose="02010609060101010101" charset="-122"/>
                        </a:rPr>
                        <a:t>成本</a:t>
                      </a:r>
                      <a:r>
                        <a:rPr lang="zh-CN" altLang="en-US" sz="1200" b="0">
                          <a:solidFill>
                            <a:srgbClr val="000000"/>
                          </a:solidFill>
                          <a:latin typeface="Arial" panose="020B0604020202020204" pitchFamily="34" charset="0"/>
                          <a:ea typeface="黑体" panose="02010609060101010101" charset="-122"/>
                        </a:rPr>
                        <a:t>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altLang="en-US" sz="1200" b="0">
                          <a:solidFill>
                            <a:srgbClr val="000000"/>
                          </a:solidFill>
                          <a:latin typeface="Arial" panose="020B0604020202020204" pitchFamily="34" charset="0"/>
                          <a:ea typeface="黑体" panose="02010609060101010101" charset="-122"/>
                        </a:rPr>
                        <a:t>经济成本</a:t>
                      </a:r>
                      <a:r>
                        <a:rPr lang="zh-CN" altLang="en-US" sz="1200" b="0">
                          <a:solidFill>
                            <a:srgbClr val="000000"/>
                          </a:solidFill>
                          <a:latin typeface="Arial" panose="020B0604020202020204" pitchFamily="34" charset="0"/>
                          <a:ea typeface="黑体" panose="02010609060101010101" charset="-122"/>
                        </a:rPr>
                        <a:t>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每份减脂餐费</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≤20元</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935">
                <a:tc rowSpan="8">
                  <a:txBody>
                    <a:bodyPr/>
                    <a:p>
                      <a:pPr indent="0" algn="ctr">
                        <a:buNone/>
                      </a:pPr>
                      <a:r>
                        <a:rPr lang="zh-CN" sz="1200" b="0">
                          <a:solidFill>
                            <a:srgbClr val="000000"/>
                          </a:solidFill>
                          <a:latin typeface="Arial" panose="020B0604020202020204" pitchFamily="34" charset="0"/>
                          <a:ea typeface="黑体" panose="02010609060101010101" charset="-122"/>
                        </a:rPr>
                        <a:t>产出指标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3">
                  <a:txBody>
                    <a:bodyPr/>
                    <a:p>
                      <a:pPr indent="0" algn="ctr">
                        <a:buNone/>
                      </a:pPr>
                      <a:r>
                        <a:rPr lang="zh-CN" sz="1200" b="0">
                          <a:solidFill>
                            <a:srgbClr val="000000"/>
                          </a:solidFill>
                          <a:latin typeface="Arial" panose="020B0604020202020204" pitchFamily="34" charset="0"/>
                          <a:ea typeface="黑体" panose="02010609060101010101" charset="-122"/>
                        </a:rPr>
                        <a:t>数量指标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购买减脂餐数量</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≥720份</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300">
                <a:tc vMerge="1">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0">
                          <a:solidFill>
                            <a:srgbClr val="000000"/>
                          </a:solidFill>
                          <a:latin typeface="Arial" panose="020B0604020202020204" pitchFamily="34" charset="0"/>
                          <a:ea typeface="黑体" panose="02010609060101010101" charset="-122"/>
                        </a:rPr>
                        <a:t>每天睡午觉</a:t>
                      </a:r>
                      <a:r>
                        <a:rPr lang="zh-CN" sz="1200" b="0">
                          <a:solidFill>
                            <a:srgbClr val="000000"/>
                          </a:solidFill>
                          <a:latin typeface="Arial" panose="020B0604020202020204" pitchFamily="34" charset="0"/>
                          <a:ea typeface="黑体" panose="02010609060101010101" charset="-122"/>
                        </a:rPr>
                        <a:t>时间</a:t>
                      </a:r>
                      <a:endParaRPr lang="zh-CN"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altLang="zh-CN" sz="1200" b="0">
                          <a:solidFill>
                            <a:srgbClr val="000000"/>
                          </a:solidFill>
                          <a:latin typeface="Arial" panose="020B0604020202020204" pitchFamily="34" charset="0"/>
                          <a:ea typeface="黑体" panose="02010609060101010101" charset="-122"/>
                        </a:rPr>
                        <a:t>1</a:t>
                      </a:r>
                      <a:r>
                        <a:rPr lang="zh-CN" sz="1200" b="0">
                          <a:solidFill>
                            <a:srgbClr val="000000"/>
                          </a:solidFill>
                          <a:latin typeface="Arial" panose="020B0604020202020204" pitchFamily="34" charset="0"/>
                          <a:ea typeface="黑体" panose="02010609060101010101" charset="-122"/>
                        </a:rPr>
                        <a:t>小时</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590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0">
                          <a:solidFill>
                            <a:srgbClr val="000000"/>
                          </a:solidFill>
                          <a:latin typeface="Arial" panose="020B0604020202020204" pitchFamily="34" charset="0"/>
                          <a:ea typeface="黑体" panose="02010609060101010101" charset="-122"/>
                        </a:rPr>
                        <a:t>购买健身服务天数</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≥360天</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9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3">
                  <a:txBody>
                    <a:bodyPr/>
                    <a:p>
                      <a:pPr indent="0" algn="ctr">
                        <a:buNone/>
                      </a:pPr>
                      <a:r>
                        <a:rPr lang="zh-CN" sz="1200" b="0">
                          <a:solidFill>
                            <a:srgbClr val="000000"/>
                          </a:solidFill>
                          <a:latin typeface="Arial" panose="020B0604020202020204" pitchFamily="34" charset="0"/>
                          <a:ea typeface="黑体" panose="02010609060101010101" charset="-122"/>
                        </a:rPr>
                        <a:t>质量指标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减脂餐配备达标率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微软雅黑" panose="020B0503020204020204" pitchFamily="34" charset="-122"/>
                          <a:ea typeface="微软雅黑" panose="020B0503020204020204" pitchFamily="34" charset="-122"/>
                        </a:rPr>
                        <a:t>100%</a:t>
                      </a:r>
                      <a:endParaRPr lang="en-US"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30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健身房资质达标率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微软雅黑" panose="020B0503020204020204" pitchFamily="34" charset="-122"/>
                          <a:ea typeface="微软雅黑" panose="020B0503020204020204" pitchFamily="34" charset="-122"/>
                        </a:rPr>
                        <a:t>100%</a:t>
                      </a:r>
                      <a:endParaRPr lang="en-US"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935">
                <a:tc vMerge="1">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减少体重</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alt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70</a:t>
                      </a: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斤</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9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Arial" panose="020B0604020202020204" pitchFamily="34" charset="0"/>
                          <a:ea typeface="黑体" panose="02010609060101010101" charset="-122"/>
                        </a:rPr>
                        <a:t>时效指标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吃减脂餐的时间</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altLang="en-US" sz="1200" b="0">
                          <a:solidFill>
                            <a:srgbClr val="000000"/>
                          </a:solidFill>
                          <a:latin typeface="Arial" panose="020B0604020202020204" pitchFamily="34" charset="0"/>
                          <a:ea typeface="黑体" panose="02010609060101010101" charset="-122"/>
                        </a:rPr>
                        <a:t>中午</a:t>
                      </a:r>
                      <a:r>
                        <a:rPr lang="en-US" altLang="zh-CN" sz="1200" b="0">
                          <a:solidFill>
                            <a:srgbClr val="000000"/>
                          </a:solidFill>
                          <a:latin typeface="Arial" panose="020B0604020202020204" pitchFamily="34" charset="0"/>
                          <a:ea typeface="黑体" panose="02010609060101010101" charset="-122"/>
                        </a:rPr>
                        <a:t>12</a:t>
                      </a:r>
                      <a:r>
                        <a:rPr lang="zh-CN" altLang="en-US" sz="1200" b="0">
                          <a:solidFill>
                            <a:srgbClr val="000000"/>
                          </a:solidFill>
                          <a:latin typeface="Arial" panose="020B0604020202020204" pitchFamily="34" charset="0"/>
                          <a:ea typeface="黑体" panose="02010609060101010101" charset="-122"/>
                        </a:rPr>
                        <a:t>点</a:t>
                      </a:r>
                      <a:r>
                        <a:rPr lang="zh-CN" altLang="en-US" sz="1200" b="0">
                          <a:solidFill>
                            <a:srgbClr val="000000"/>
                          </a:solidFill>
                          <a:latin typeface="Arial" panose="020B0604020202020204" pitchFamily="34" charset="0"/>
                          <a:ea typeface="黑体" panose="02010609060101010101" charset="-122"/>
                        </a:rPr>
                        <a:t>和晚上</a:t>
                      </a:r>
                      <a:r>
                        <a:rPr lang="en-US" altLang="zh-CN" sz="1200" b="0">
                          <a:solidFill>
                            <a:srgbClr val="000000"/>
                          </a:solidFill>
                          <a:latin typeface="Arial" panose="020B0604020202020204" pitchFamily="34" charset="0"/>
                          <a:ea typeface="黑体" panose="02010609060101010101" charset="-122"/>
                        </a:rPr>
                        <a:t>6</a:t>
                      </a:r>
                      <a:r>
                        <a:rPr lang="zh-CN" altLang="en-US" sz="1200" b="0">
                          <a:solidFill>
                            <a:srgbClr val="000000"/>
                          </a:solidFill>
                          <a:latin typeface="Arial" panose="020B0604020202020204" pitchFamily="34" charset="0"/>
                          <a:ea typeface="黑体" panose="02010609060101010101" charset="-122"/>
                        </a:rPr>
                        <a:t>点</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30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0">
                          <a:solidFill>
                            <a:srgbClr val="000000"/>
                          </a:solidFill>
                          <a:latin typeface="Arial" panose="020B0604020202020204" pitchFamily="34" charset="0"/>
                          <a:ea typeface="黑体" panose="02010609060101010101" charset="-122"/>
                        </a:rPr>
                        <a:t>每天健身时间</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2小时</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935">
                <a:tc rowSpan="2">
                  <a:txBody>
                    <a:bodyPr/>
                    <a:p>
                      <a:pPr indent="0" algn="ctr">
                        <a:buNone/>
                      </a:pPr>
                      <a:r>
                        <a:rPr lang="zh-CN" sz="1200" b="0">
                          <a:solidFill>
                            <a:srgbClr val="000000"/>
                          </a:solidFill>
                          <a:latin typeface="Arial" panose="020B0604020202020204" pitchFamily="34" charset="0"/>
                          <a:ea typeface="黑体" panose="02010609060101010101" charset="-122"/>
                        </a:rPr>
                        <a:t>效益指标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b="0">
                          <a:solidFill>
                            <a:srgbClr val="000000"/>
                          </a:solidFill>
                          <a:latin typeface="Arial" panose="020B0604020202020204" pitchFamily="34" charset="0"/>
                          <a:ea typeface="黑体" panose="02010609060101010101" charset="-122"/>
                        </a:rPr>
                        <a:t>社会效益指标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有效改善身体健康情况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altLang="zh-CN" sz="1200">
                          <a:solidFill>
                            <a:srgbClr val="000000"/>
                          </a:solidFill>
                          <a:latin typeface="微软雅黑" panose="020B0503020204020204" pitchFamily="34" charset="-122"/>
                          <a:ea typeface="微软雅黑" panose="020B0503020204020204" pitchFamily="34" charset="-122"/>
                          <a:sym typeface="+mn-ea"/>
                        </a:rPr>
                        <a:t>BMI</a:t>
                      </a:r>
                      <a:r>
                        <a:rPr lang="zh-CN" altLang="en-US" sz="1200">
                          <a:solidFill>
                            <a:srgbClr val="000000"/>
                          </a:solidFill>
                          <a:latin typeface="微软雅黑" panose="020B0503020204020204" pitchFamily="34" charset="-122"/>
                          <a:ea typeface="微软雅黑" panose="020B0503020204020204" pitchFamily="34" charset="-122"/>
                          <a:sym typeface="+mn-ea"/>
                        </a:rPr>
                        <a:t>值趋于正常范围</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130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每天有效工作时间</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3小时</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51790">
                <a:tc>
                  <a:txBody>
                    <a:bodyPr/>
                    <a:p>
                      <a:pPr indent="0" algn="ctr">
                        <a:buNone/>
                      </a:pPr>
                      <a:r>
                        <a:rPr lang="zh-CN" sz="1200" b="0">
                          <a:solidFill>
                            <a:srgbClr val="000000"/>
                          </a:solidFill>
                          <a:latin typeface="Arial" panose="020B0604020202020204" pitchFamily="34" charset="0"/>
                          <a:ea typeface="黑体" panose="02010609060101010101" charset="-122"/>
                        </a:rPr>
                        <a:t>满意度指标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黑体" panose="02010609060101010101" charset="-122"/>
                        </a:rPr>
                        <a:t>服务对象满意度指标</a:t>
                      </a:r>
                      <a:endParaRPr lang="zh-CN" altLang="en-US" sz="1200" b="0">
                        <a:solidFill>
                          <a:srgbClr val="000000"/>
                        </a:solidFill>
                        <a:latin typeface="Arial" panose="020B0604020202020204" pitchFamily="34" charset="0"/>
                        <a:ea typeface="黑体" panose="02010609060101010101"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本人和领导同事满意度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很满意</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ustDataLst>
      <p:tags r:id="rId3"/>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Rectangle 5"/>
          <p:cNvSpPr>
            <a:spLocks noChangeArrowheads="1"/>
          </p:cNvSpPr>
          <p:nvPr>
            <p:custDataLst>
              <p:tags r:id="rId1"/>
            </p:custDataLst>
          </p:nvPr>
        </p:nvSpPr>
        <p:spPr bwMode="auto">
          <a:xfrm>
            <a:off x="1210310" y="5766435"/>
            <a:ext cx="1907540" cy="236220"/>
          </a:xfrm>
          <a:prstGeom prst="rect">
            <a:avLst/>
          </a:prstGeom>
          <a:solidFill>
            <a:srgbClr val="2196F3">
              <a:lumMod val="75000"/>
            </a:srgbClr>
          </a:solidFill>
          <a:ln w="3175" cap="flat" cmpd="sng" algn="ctr">
            <a:noFill/>
            <a:prstDash val="solid"/>
            <a:miter lim="800000"/>
          </a:ln>
          <a:effectLst/>
        </p:spPr>
        <p:txBody>
          <a:bodyPr lIns="0" tIns="0" rIns="0" bIns="0" anchor="ctr">
            <a:normAutofit fontScale="62500"/>
          </a:bodyPr>
          <a:lstStyle/>
          <a:p>
            <a:pPr algn="ctr" defTabSz="1219200" latinLnBrk="1">
              <a:lnSpc>
                <a:spcPct val="13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13" name="Freeform 6"/>
          <p:cNvSpPr/>
          <p:nvPr>
            <p:custDataLst>
              <p:tags r:id="rId2"/>
            </p:custDataLst>
          </p:nvPr>
        </p:nvSpPr>
        <p:spPr bwMode="auto">
          <a:xfrm>
            <a:off x="3111500" y="5520055"/>
            <a:ext cx="476885" cy="481965"/>
          </a:xfrm>
          <a:custGeom>
            <a:avLst/>
            <a:gdLst>
              <a:gd name="T0" fmla="*/ 0 w 159"/>
              <a:gd name="T1" fmla="*/ 69 h 186"/>
              <a:gd name="T2" fmla="*/ 0 w 159"/>
              <a:gd name="T3" fmla="*/ 186 h 186"/>
              <a:gd name="T4" fmla="*/ 159 w 159"/>
              <a:gd name="T5" fmla="*/ 117 h 186"/>
              <a:gd name="T6" fmla="*/ 159 w 159"/>
              <a:gd name="T7" fmla="*/ 0 h 186"/>
              <a:gd name="T8" fmla="*/ 0 w 159"/>
              <a:gd name="T9" fmla="*/ 69 h 186"/>
              <a:gd name="connsiteX0" fmla="*/ 0 w 10000"/>
              <a:gd name="connsiteY0" fmla="*/ 3710 h 10000"/>
              <a:gd name="connsiteX1" fmla="*/ 0 w 10000"/>
              <a:gd name="connsiteY1" fmla="*/ 10000 h 10000"/>
              <a:gd name="connsiteX2" fmla="*/ 10000 w 10000"/>
              <a:gd name="connsiteY2" fmla="*/ 5163 h 10000"/>
              <a:gd name="connsiteX3" fmla="*/ 10000 w 10000"/>
              <a:gd name="connsiteY3" fmla="*/ 0 h 10000"/>
              <a:gd name="connsiteX4" fmla="*/ 0 w 10000"/>
              <a:gd name="connsiteY4" fmla="*/ 3710 h 10000"/>
              <a:gd name="connsiteX0-1" fmla="*/ 0 w 10000"/>
              <a:gd name="connsiteY0-2" fmla="*/ 3710 h 10000"/>
              <a:gd name="connsiteX1-3" fmla="*/ 0 w 10000"/>
              <a:gd name="connsiteY1-4" fmla="*/ 10000 h 10000"/>
              <a:gd name="connsiteX2-5" fmla="*/ 10000 w 10000"/>
              <a:gd name="connsiteY2-6" fmla="*/ 4648 h 10000"/>
              <a:gd name="connsiteX3-7" fmla="*/ 10000 w 10000"/>
              <a:gd name="connsiteY3-8" fmla="*/ 0 h 10000"/>
              <a:gd name="connsiteX4-9" fmla="*/ 0 w 10000"/>
              <a:gd name="connsiteY4-10" fmla="*/ 3710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00">
                <a:moveTo>
                  <a:pt x="0" y="3710"/>
                </a:moveTo>
                <a:lnTo>
                  <a:pt x="0" y="10000"/>
                </a:lnTo>
                <a:lnTo>
                  <a:pt x="10000" y="4648"/>
                </a:lnTo>
                <a:lnTo>
                  <a:pt x="10000" y="0"/>
                </a:lnTo>
                <a:lnTo>
                  <a:pt x="0" y="3710"/>
                </a:lnTo>
                <a:close/>
              </a:path>
            </a:pathLst>
          </a:custGeom>
          <a:solidFill>
            <a:srgbClr val="2196F3">
              <a:lumMod val="50000"/>
            </a:srgbClr>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15" name="Freeform 8"/>
          <p:cNvSpPr/>
          <p:nvPr>
            <p:custDataLst>
              <p:tags r:id="rId3"/>
            </p:custDataLst>
          </p:nvPr>
        </p:nvSpPr>
        <p:spPr bwMode="auto">
          <a:xfrm>
            <a:off x="1447800" y="5269865"/>
            <a:ext cx="248285" cy="349250"/>
          </a:xfrm>
          <a:custGeom>
            <a:avLst/>
            <a:gdLst>
              <a:gd name="T0" fmla="*/ 0 w 81"/>
              <a:gd name="T1" fmla="*/ 0 h 102"/>
              <a:gd name="T2" fmla="*/ 81 w 81"/>
              <a:gd name="T3" fmla="*/ 69 h 102"/>
              <a:gd name="T4" fmla="*/ 0 w 81"/>
              <a:gd name="T5" fmla="*/ 102 h 102"/>
              <a:gd name="T6" fmla="*/ 0 w 81"/>
              <a:gd name="T7" fmla="*/ 0 h 102"/>
              <a:gd name="connsiteX0" fmla="*/ 224 w 10224"/>
              <a:gd name="connsiteY0" fmla="*/ 0 h 10000"/>
              <a:gd name="connsiteX1" fmla="*/ 10224 w 10224"/>
              <a:gd name="connsiteY1" fmla="*/ 6765 h 10000"/>
              <a:gd name="connsiteX2" fmla="*/ 224 w 10224"/>
              <a:gd name="connsiteY2" fmla="*/ 10000 h 10000"/>
              <a:gd name="connsiteX3" fmla="*/ 0 w 10224"/>
              <a:gd name="connsiteY3" fmla="*/ 6138 h 10000"/>
              <a:gd name="connsiteX4" fmla="*/ 224 w 10224"/>
              <a:gd name="connsiteY4" fmla="*/ 0 h 10000"/>
              <a:gd name="connsiteX0-1" fmla="*/ 224 w 10224"/>
              <a:gd name="connsiteY0-2" fmla="*/ 0 h 10000"/>
              <a:gd name="connsiteX1-3" fmla="*/ 10224 w 10224"/>
              <a:gd name="connsiteY1-4" fmla="*/ 6765 h 10000"/>
              <a:gd name="connsiteX2-5" fmla="*/ 3068 w 10224"/>
              <a:gd name="connsiteY2-6" fmla="*/ 9017 h 10000"/>
              <a:gd name="connsiteX3-7" fmla="*/ 224 w 10224"/>
              <a:gd name="connsiteY3-8" fmla="*/ 10000 h 10000"/>
              <a:gd name="connsiteX4-9" fmla="*/ 0 w 10224"/>
              <a:gd name="connsiteY4-10" fmla="*/ 6138 h 10000"/>
              <a:gd name="connsiteX5" fmla="*/ 224 w 10224"/>
              <a:gd name="connsiteY5" fmla="*/ 0 h 10000"/>
              <a:gd name="connsiteX0-11" fmla="*/ 224 w 10224"/>
              <a:gd name="connsiteY0-12" fmla="*/ 0 h 9017"/>
              <a:gd name="connsiteX1-13" fmla="*/ 10224 w 10224"/>
              <a:gd name="connsiteY1-14" fmla="*/ 6765 h 9017"/>
              <a:gd name="connsiteX2-15" fmla="*/ 3068 w 10224"/>
              <a:gd name="connsiteY2-16" fmla="*/ 9017 h 9017"/>
              <a:gd name="connsiteX3-17" fmla="*/ 0 w 10224"/>
              <a:gd name="connsiteY3-18" fmla="*/ 6138 h 9017"/>
              <a:gd name="connsiteX4-19" fmla="*/ 224 w 10224"/>
              <a:gd name="connsiteY4-20" fmla="*/ 0 h 9017"/>
              <a:gd name="connsiteX0-21" fmla="*/ 219 w 10000"/>
              <a:gd name="connsiteY0-22" fmla="*/ 0 h 10563"/>
              <a:gd name="connsiteX1-23" fmla="*/ 10000 w 10000"/>
              <a:gd name="connsiteY1-24" fmla="*/ 7502 h 10563"/>
              <a:gd name="connsiteX2-25" fmla="*/ 4751 w 10000"/>
              <a:gd name="connsiteY2-26" fmla="*/ 10563 h 10563"/>
              <a:gd name="connsiteX3-27" fmla="*/ 0 w 10000"/>
              <a:gd name="connsiteY3-28" fmla="*/ 6807 h 10563"/>
              <a:gd name="connsiteX4-29" fmla="*/ 219 w 10000"/>
              <a:gd name="connsiteY4-30" fmla="*/ 0 h 105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563">
                <a:moveTo>
                  <a:pt x="219" y="0"/>
                </a:moveTo>
                <a:lnTo>
                  <a:pt x="10000" y="7502"/>
                </a:lnTo>
                <a:lnTo>
                  <a:pt x="4751" y="10563"/>
                </a:lnTo>
                <a:lnTo>
                  <a:pt x="0" y="6807"/>
                </a:lnTo>
                <a:lnTo>
                  <a:pt x="219" y="0"/>
                </a:lnTo>
                <a:close/>
              </a:path>
            </a:pathLst>
          </a:custGeom>
          <a:solidFill>
            <a:srgbClr val="2196F3">
              <a:lumMod val="50000"/>
            </a:srgbClr>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14" name="Freeform 7"/>
          <p:cNvSpPr/>
          <p:nvPr>
            <p:custDataLst>
              <p:tags r:id="rId4"/>
            </p:custDataLst>
          </p:nvPr>
        </p:nvSpPr>
        <p:spPr bwMode="auto">
          <a:xfrm>
            <a:off x="1210310" y="5269865"/>
            <a:ext cx="2384425" cy="495935"/>
          </a:xfrm>
          <a:custGeom>
            <a:avLst/>
            <a:gdLst>
              <a:gd name="T0" fmla="*/ 81 w 795"/>
              <a:gd name="T1" fmla="*/ 0 h 138"/>
              <a:gd name="T2" fmla="*/ 162 w 795"/>
              <a:gd name="T3" fmla="*/ 69 h 138"/>
              <a:gd name="T4" fmla="*/ 0 w 795"/>
              <a:gd name="T5" fmla="*/ 138 h 138"/>
              <a:gd name="T6" fmla="*/ 636 w 795"/>
              <a:gd name="T7" fmla="*/ 138 h 138"/>
              <a:gd name="T8" fmla="*/ 795 w 795"/>
              <a:gd name="T9" fmla="*/ 69 h 138"/>
              <a:gd name="T10" fmla="*/ 714 w 795"/>
              <a:gd name="T11" fmla="*/ 0 h 138"/>
              <a:gd name="T12" fmla="*/ 81 w 795"/>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795" h="138">
                <a:moveTo>
                  <a:pt x="81" y="0"/>
                </a:moveTo>
                <a:lnTo>
                  <a:pt x="162" y="69"/>
                </a:lnTo>
                <a:lnTo>
                  <a:pt x="0" y="138"/>
                </a:lnTo>
                <a:lnTo>
                  <a:pt x="636" y="138"/>
                </a:lnTo>
                <a:lnTo>
                  <a:pt x="795" y="69"/>
                </a:lnTo>
                <a:lnTo>
                  <a:pt x="714" y="0"/>
                </a:lnTo>
                <a:lnTo>
                  <a:pt x="81" y="0"/>
                </a:lnTo>
                <a:close/>
              </a:path>
            </a:pathLst>
          </a:custGeom>
          <a:solidFill>
            <a:srgbClr val="2196F3"/>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52" name="Freeform 51"/>
          <p:cNvSpPr/>
          <p:nvPr>
            <p:custDataLst>
              <p:tags r:id="rId5"/>
            </p:custDataLst>
          </p:nvPr>
        </p:nvSpPr>
        <p:spPr bwMode="auto">
          <a:xfrm>
            <a:off x="1979295" y="5269865"/>
            <a:ext cx="968375" cy="260350"/>
          </a:xfrm>
          <a:custGeom>
            <a:avLst/>
            <a:gdLst>
              <a:gd name="connsiteX0" fmla="*/ 450091 w 898766"/>
              <a:gd name="connsiteY0" fmla="*/ 84664 h 1091661"/>
              <a:gd name="connsiteX1" fmla="*/ 78421 w 898766"/>
              <a:gd name="connsiteY1" fmla="*/ 456334 h 1091661"/>
              <a:gd name="connsiteX2" fmla="*/ 450091 w 898766"/>
              <a:gd name="connsiteY2" fmla="*/ 828004 h 1091661"/>
              <a:gd name="connsiteX3" fmla="*/ 821761 w 898766"/>
              <a:gd name="connsiteY3" fmla="*/ 456334 h 1091661"/>
              <a:gd name="connsiteX4" fmla="*/ 450091 w 898766"/>
              <a:gd name="connsiteY4" fmla="*/ 84664 h 1091661"/>
              <a:gd name="connsiteX5" fmla="*/ 447730 w 898766"/>
              <a:gd name="connsiteY5" fmla="*/ 0 h 1091661"/>
              <a:gd name="connsiteX6" fmla="*/ 863423 w 898766"/>
              <a:gd name="connsiteY6" fmla="*/ 280035 h 1091661"/>
              <a:gd name="connsiteX7" fmla="*/ 768947 w 898766"/>
              <a:gd name="connsiteY7" fmla="*/ 773656 h 1091661"/>
              <a:gd name="connsiteX8" fmla="*/ 447730 w 898766"/>
              <a:gd name="connsiteY8" fmla="*/ 1091661 h 1091661"/>
              <a:gd name="connsiteX9" fmla="*/ 131236 w 898766"/>
              <a:gd name="connsiteY9" fmla="*/ 773656 h 1091661"/>
              <a:gd name="connsiteX10" fmla="*/ 32036 w 898766"/>
              <a:gd name="connsiteY10" fmla="*/ 280035 h 1091661"/>
              <a:gd name="connsiteX11" fmla="*/ 447730 w 898766"/>
              <a:gd name="connsiteY11" fmla="*/ 0 h 1091661"/>
              <a:gd name="connsiteX0-1" fmla="*/ 821761 w 898766"/>
              <a:gd name="connsiteY0-2" fmla="*/ 456334 h 1091661"/>
              <a:gd name="connsiteX1-3" fmla="*/ 78421 w 898766"/>
              <a:gd name="connsiteY1-4" fmla="*/ 456334 h 1091661"/>
              <a:gd name="connsiteX2-5" fmla="*/ 450091 w 898766"/>
              <a:gd name="connsiteY2-6" fmla="*/ 828004 h 1091661"/>
              <a:gd name="connsiteX3-7" fmla="*/ 821761 w 898766"/>
              <a:gd name="connsiteY3-8" fmla="*/ 456334 h 1091661"/>
              <a:gd name="connsiteX4-9" fmla="*/ 447730 w 898766"/>
              <a:gd name="connsiteY4-10" fmla="*/ 0 h 1091661"/>
              <a:gd name="connsiteX5-11" fmla="*/ 863423 w 898766"/>
              <a:gd name="connsiteY5-12" fmla="*/ 280035 h 1091661"/>
              <a:gd name="connsiteX6-13" fmla="*/ 768947 w 898766"/>
              <a:gd name="connsiteY6-14" fmla="*/ 773656 h 1091661"/>
              <a:gd name="connsiteX7-15" fmla="*/ 447730 w 898766"/>
              <a:gd name="connsiteY7-16" fmla="*/ 1091661 h 1091661"/>
              <a:gd name="connsiteX8-17" fmla="*/ 131236 w 898766"/>
              <a:gd name="connsiteY8-18" fmla="*/ 773656 h 1091661"/>
              <a:gd name="connsiteX9-19" fmla="*/ 32036 w 898766"/>
              <a:gd name="connsiteY9-20" fmla="*/ 280035 h 1091661"/>
              <a:gd name="connsiteX10-21" fmla="*/ 447730 w 898766"/>
              <a:gd name="connsiteY10-22" fmla="*/ 0 h 1091661"/>
              <a:gd name="connsiteX0-23" fmla="*/ 821761 w 898766"/>
              <a:gd name="connsiteY0-24" fmla="*/ 238002 h 873329"/>
              <a:gd name="connsiteX1-25" fmla="*/ 78421 w 898766"/>
              <a:gd name="connsiteY1-26" fmla="*/ 238002 h 873329"/>
              <a:gd name="connsiteX2-27" fmla="*/ 450091 w 898766"/>
              <a:gd name="connsiteY2-28" fmla="*/ 609672 h 873329"/>
              <a:gd name="connsiteX3-29" fmla="*/ 821761 w 898766"/>
              <a:gd name="connsiteY3-30" fmla="*/ 238002 h 873329"/>
              <a:gd name="connsiteX4-31" fmla="*/ 32036 w 898766"/>
              <a:gd name="connsiteY4-32" fmla="*/ 61703 h 873329"/>
              <a:gd name="connsiteX5-33" fmla="*/ 863423 w 898766"/>
              <a:gd name="connsiteY5-34" fmla="*/ 61703 h 873329"/>
              <a:gd name="connsiteX6-35" fmla="*/ 768947 w 898766"/>
              <a:gd name="connsiteY6-36" fmla="*/ 555324 h 873329"/>
              <a:gd name="connsiteX7-37" fmla="*/ 447730 w 898766"/>
              <a:gd name="connsiteY7-38" fmla="*/ 873329 h 873329"/>
              <a:gd name="connsiteX8-39" fmla="*/ 131236 w 898766"/>
              <a:gd name="connsiteY8-40" fmla="*/ 555324 h 873329"/>
              <a:gd name="connsiteX9-41" fmla="*/ 32036 w 898766"/>
              <a:gd name="connsiteY9-42" fmla="*/ 61703 h 873329"/>
              <a:gd name="connsiteX0-43" fmla="*/ 821761 w 832092"/>
              <a:gd name="connsiteY0-44" fmla="*/ 176299 h 811626"/>
              <a:gd name="connsiteX1-45" fmla="*/ 78421 w 832092"/>
              <a:gd name="connsiteY1-46" fmla="*/ 176299 h 811626"/>
              <a:gd name="connsiteX2-47" fmla="*/ 450091 w 832092"/>
              <a:gd name="connsiteY2-48" fmla="*/ 547969 h 811626"/>
              <a:gd name="connsiteX3-49" fmla="*/ 821761 w 832092"/>
              <a:gd name="connsiteY3-50" fmla="*/ 176299 h 811626"/>
              <a:gd name="connsiteX4-51" fmla="*/ 32036 w 832092"/>
              <a:gd name="connsiteY4-52" fmla="*/ 0 h 811626"/>
              <a:gd name="connsiteX5-53" fmla="*/ 768947 w 832092"/>
              <a:gd name="connsiteY5-54" fmla="*/ 493621 h 811626"/>
              <a:gd name="connsiteX6-55" fmla="*/ 447730 w 832092"/>
              <a:gd name="connsiteY6-56" fmla="*/ 811626 h 811626"/>
              <a:gd name="connsiteX7-57" fmla="*/ 131236 w 832092"/>
              <a:gd name="connsiteY7-58" fmla="*/ 493621 h 811626"/>
              <a:gd name="connsiteX8-59" fmla="*/ 32036 w 832092"/>
              <a:gd name="connsiteY8-60" fmla="*/ 0 h 811626"/>
              <a:gd name="connsiteX0-61" fmla="*/ 753672 w 764003"/>
              <a:gd name="connsiteY0-62" fmla="*/ 46459 h 681786"/>
              <a:gd name="connsiteX1-63" fmla="*/ 10332 w 764003"/>
              <a:gd name="connsiteY1-64" fmla="*/ 46459 h 681786"/>
              <a:gd name="connsiteX2-65" fmla="*/ 382002 w 764003"/>
              <a:gd name="connsiteY2-66" fmla="*/ 418129 h 681786"/>
              <a:gd name="connsiteX3-67" fmla="*/ 753672 w 764003"/>
              <a:gd name="connsiteY3-68" fmla="*/ 46459 h 681786"/>
              <a:gd name="connsiteX4-69" fmla="*/ 63147 w 764003"/>
              <a:gd name="connsiteY4-70" fmla="*/ 363781 h 681786"/>
              <a:gd name="connsiteX5-71" fmla="*/ 700858 w 764003"/>
              <a:gd name="connsiteY5-72" fmla="*/ 363781 h 681786"/>
              <a:gd name="connsiteX6-73" fmla="*/ 379641 w 764003"/>
              <a:gd name="connsiteY6-74" fmla="*/ 681786 h 681786"/>
              <a:gd name="connsiteX7-75" fmla="*/ 63147 w 764003"/>
              <a:gd name="connsiteY7-76" fmla="*/ 363781 h 681786"/>
              <a:gd name="connsiteX0-77" fmla="*/ 690525 w 700856"/>
              <a:gd name="connsiteY0-78" fmla="*/ 0 h 635327"/>
              <a:gd name="connsiteX1-79" fmla="*/ 318855 w 700856"/>
              <a:gd name="connsiteY1-80" fmla="*/ 371670 h 635327"/>
              <a:gd name="connsiteX2-81" fmla="*/ 690525 w 700856"/>
              <a:gd name="connsiteY2-82" fmla="*/ 0 h 635327"/>
              <a:gd name="connsiteX3-83" fmla="*/ 0 w 700856"/>
              <a:gd name="connsiteY3-84" fmla="*/ 317322 h 635327"/>
              <a:gd name="connsiteX4-85" fmla="*/ 637711 w 700856"/>
              <a:gd name="connsiteY4-86" fmla="*/ 317322 h 635327"/>
              <a:gd name="connsiteX5-87" fmla="*/ 316494 w 700856"/>
              <a:gd name="connsiteY5-88" fmla="*/ 635327 h 635327"/>
              <a:gd name="connsiteX6-89" fmla="*/ 0 w 700856"/>
              <a:gd name="connsiteY6-90" fmla="*/ 317322 h 635327"/>
              <a:gd name="connsiteX0-91" fmla="*/ 0 w 637711"/>
              <a:gd name="connsiteY0-92" fmla="*/ 39751 h 357756"/>
              <a:gd name="connsiteX1-93" fmla="*/ 637711 w 637711"/>
              <a:gd name="connsiteY1-94" fmla="*/ 39751 h 357756"/>
              <a:gd name="connsiteX2-95" fmla="*/ 316494 w 637711"/>
              <a:gd name="connsiteY2-96" fmla="*/ 357756 h 357756"/>
              <a:gd name="connsiteX3-97" fmla="*/ 0 w 637711"/>
              <a:gd name="connsiteY3-98" fmla="*/ 39751 h 357756"/>
              <a:gd name="connsiteX0-99" fmla="*/ 0 w 637711"/>
              <a:gd name="connsiteY0-100" fmla="*/ 0 h 318005"/>
              <a:gd name="connsiteX1-101" fmla="*/ 637711 w 637711"/>
              <a:gd name="connsiteY1-102" fmla="*/ 0 h 318005"/>
              <a:gd name="connsiteX2-103" fmla="*/ 316494 w 637711"/>
              <a:gd name="connsiteY2-104" fmla="*/ 318005 h 318005"/>
              <a:gd name="connsiteX3-105" fmla="*/ 0 w 637711"/>
              <a:gd name="connsiteY3-106" fmla="*/ 0 h 318005"/>
            </a:gdLst>
            <a:ahLst/>
            <a:cxnLst>
              <a:cxn ang="0">
                <a:pos x="connsiteX0-1" y="connsiteY0-2"/>
              </a:cxn>
              <a:cxn ang="0">
                <a:pos x="connsiteX1-3" y="connsiteY1-4"/>
              </a:cxn>
              <a:cxn ang="0">
                <a:pos x="connsiteX2-5" y="connsiteY2-6"/>
              </a:cxn>
              <a:cxn ang="0">
                <a:pos x="connsiteX3-7" y="connsiteY3-8"/>
              </a:cxn>
            </a:cxnLst>
            <a:rect l="l" t="t" r="r" b="b"/>
            <a:pathLst>
              <a:path w="637711" h="318005">
                <a:moveTo>
                  <a:pt x="0" y="0"/>
                </a:moveTo>
                <a:lnTo>
                  <a:pt x="637711" y="0"/>
                </a:lnTo>
                <a:lnTo>
                  <a:pt x="316494" y="318005"/>
                </a:lnTo>
                <a:lnTo>
                  <a:pt x="0" y="0"/>
                </a:lnTo>
                <a:close/>
              </a:path>
            </a:pathLst>
          </a:custGeom>
          <a:solidFill>
            <a:sysClr val="windowText" lastClr="000000">
              <a:alpha val="20000"/>
            </a:sysClr>
          </a:solidFill>
          <a:ln w="3175" cap="flat">
            <a:noFill/>
            <a:prstDash val="solid"/>
            <a:miter lim="800000"/>
          </a:ln>
        </p:spPr>
        <p:txBody>
          <a:bodyPr lIns="121920" tIns="60960" rIns="121920" bIns="60960">
            <a:normAutofit fontScale="25000" lnSpcReduction="20000"/>
          </a:bodyPr>
          <a:lstStyle>
            <a:lvl1pPr>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457200" latinLnBrk="1">
              <a:lnSpc>
                <a:spcPct val="140000"/>
              </a:lnSpc>
              <a:defRPr/>
            </a:pPr>
            <a:endParaRPr lang="ko-KR" altLang="en-US" sz="3200" dirty="0">
              <a:solidFill>
                <a:srgbClr val="222222"/>
              </a:solidFill>
              <a:latin typeface="微软雅黑" panose="020B0503020204020204" pitchFamily="34" charset="-122"/>
              <a:ea typeface="Gulim" panose="020B0600000101010101" pitchFamily="50" charset="-127"/>
              <a:cs typeface="Source Sans Pro" charset="0"/>
            </a:endParaRPr>
          </a:p>
        </p:txBody>
      </p:sp>
      <p:sp>
        <p:nvSpPr>
          <p:cNvPr id="18" name="Freeform 17"/>
          <p:cNvSpPr/>
          <p:nvPr>
            <p:custDataLst>
              <p:tags r:id="rId6"/>
            </p:custDataLst>
          </p:nvPr>
        </p:nvSpPr>
        <p:spPr bwMode="auto">
          <a:xfrm>
            <a:off x="1782445" y="3874135"/>
            <a:ext cx="1365250" cy="1656080"/>
          </a:xfrm>
          <a:custGeom>
            <a:avLst/>
            <a:gdLst>
              <a:gd name="connsiteX0" fmla="*/ 450091 w 898766"/>
              <a:gd name="connsiteY0" fmla="*/ 84664 h 1091661"/>
              <a:gd name="connsiteX1" fmla="*/ 78421 w 898766"/>
              <a:gd name="connsiteY1" fmla="*/ 456334 h 1091661"/>
              <a:gd name="connsiteX2" fmla="*/ 450091 w 898766"/>
              <a:gd name="connsiteY2" fmla="*/ 828004 h 1091661"/>
              <a:gd name="connsiteX3" fmla="*/ 821761 w 898766"/>
              <a:gd name="connsiteY3" fmla="*/ 456334 h 1091661"/>
              <a:gd name="connsiteX4" fmla="*/ 450091 w 898766"/>
              <a:gd name="connsiteY4" fmla="*/ 84664 h 1091661"/>
              <a:gd name="connsiteX5" fmla="*/ 447730 w 898766"/>
              <a:gd name="connsiteY5" fmla="*/ 0 h 1091661"/>
              <a:gd name="connsiteX6" fmla="*/ 863423 w 898766"/>
              <a:gd name="connsiteY6" fmla="*/ 280035 h 1091661"/>
              <a:gd name="connsiteX7" fmla="*/ 768947 w 898766"/>
              <a:gd name="connsiteY7" fmla="*/ 773656 h 1091661"/>
              <a:gd name="connsiteX8" fmla="*/ 447730 w 898766"/>
              <a:gd name="connsiteY8" fmla="*/ 1091661 h 1091661"/>
              <a:gd name="connsiteX9" fmla="*/ 131236 w 898766"/>
              <a:gd name="connsiteY9" fmla="*/ 773656 h 1091661"/>
              <a:gd name="connsiteX10" fmla="*/ 32036 w 898766"/>
              <a:gd name="connsiteY10" fmla="*/ 280035 h 1091661"/>
              <a:gd name="connsiteX11" fmla="*/ 447730 w 898766"/>
              <a:gd name="connsiteY11" fmla="*/ 0 h 109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8766" h="1091661">
                <a:moveTo>
                  <a:pt x="450091" y="84664"/>
                </a:moveTo>
                <a:cubicBezTo>
                  <a:pt x="244823" y="84664"/>
                  <a:pt x="78421" y="251066"/>
                  <a:pt x="78421" y="456334"/>
                </a:cubicBezTo>
                <a:cubicBezTo>
                  <a:pt x="78421" y="661602"/>
                  <a:pt x="244823" y="828004"/>
                  <a:pt x="450091" y="828004"/>
                </a:cubicBezTo>
                <a:cubicBezTo>
                  <a:pt x="655359" y="828004"/>
                  <a:pt x="821761" y="661602"/>
                  <a:pt x="821761" y="456334"/>
                </a:cubicBezTo>
                <a:cubicBezTo>
                  <a:pt x="821761" y="251066"/>
                  <a:pt x="655359" y="84664"/>
                  <a:pt x="450091" y="84664"/>
                </a:cubicBezTo>
                <a:close/>
                <a:moveTo>
                  <a:pt x="447730" y="0"/>
                </a:moveTo>
                <a:cubicBezTo>
                  <a:pt x="631958" y="0"/>
                  <a:pt x="792566" y="109166"/>
                  <a:pt x="863423" y="280035"/>
                </a:cubicBezTo>
                <a:cubicBezTo>
                  <a:pt x="934280" y="446157"/>
                  <a:pt x="896490" y="640758"/>
                  <a:pt x="768947" y="773656"/>
                </a:cubicBezTo>
                <a:lnTo>
                  <a:pt x="447730" y="1091661"/>
                </a:lnTo>
                <a:cubicBezTo>
                  <a:pt x="447730" y="1091661"/>
                  <a:pt x="447730" y="1091661"/>
                  <a:pt x="131236" y="773656"/>
                </a:cubicBezTo>
                <a:cubicBezTo>
                  <a:pt x="3693" y="640758"/>
                  <a:pt x="-34097" y="446157"/>
                  <a:pt x="32036" y="280035"/>
                </a:cubicBezTo>
                <a:cubicBezTo>
                  <a:pt x="102893" y="109166"/>
                  <a:pt x="268226" y="0"/>
                  <a:pt x="447730" y="0"/>
                </a:cubicBezTo>
                <a:close/>
              </a:path>
            </a:pathLst>
          </a:custGeom>
          <a:solidFill>
            <a:srgbClr val="2196F3"/>
          </a:solidFill>
          <a:ln w="3175" cap="flat">
            <a:noFill/>
            <a:prstDash val="solid"/>
            <a:miter lim="800000"/>
          </a:ln>
        </p:spPr>
        <p:txBody>
          <a:bodyPr lIns="121920" tIns="60960" rIns="121920" bIns="60960">
            <a:normAutofit/>
          </a:bodyPr>
          <a:lstStyle>
            <a:lvl1pPr>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457200" latinLnBrk="1">
              <a:lnSpc>
                <a:spcPct val="120000"/>
              </a:lnSpc>
              <a:defRPr/>
            </a:pPr>
            <a:endParaRPr lang="ko-KR" altLang="en-US" sz="3200" dirty="0">
              <a:solidFill>
                <a:srgbClr val="222222"/>
              </a:solidFill>
              <a:latin typeface="微软雅黑" panose="020B0503020204020204" pitchFamily="34" charset="-122"/>
              <a:ea typeface="Gulim" panose="020B0600000101010101" pitchFamily="50" charset="-127"/>
              <a:cs typeface="Source Sans Pro" charset="0"/>
            </a:endParaRPr>
          </a:p>
        </p:txBody>
      </p:sp>
      <p:sp>
        <p:nvSpPr>
          <p:cNvPr id="55" name="文本框 54"/>
          <p:cNvSpPr txBox="1"/>
          <p:nvPr>
            <p:custDataLst>
              <p:tags r:id="rId7"/>
            </p:custDataLst>
          </p:nvPr>
        </p:nvSpPr>
        <p:spPr>
          <a:xfrm>
            <a:off x="1557020" y="2092325"/>
            <a:ext cx="1801495" cy="1708150"/>
          </a:xfrm>
          <a:prstGeom prst="rect">
            <a:avLst/>
          </a:prstGeom>
          <a:noFill/>
        </p:spPr>
        <p:txBody>
          <a:bodyPr wrap="square" rtlCol="0">
            <a:normAutofit/>
          </a:bodyPr>
          <a:lstStyle>
            <a:defPPr>
              <a:defRPr lang="en-US"/>
            </a:defPPr>
            <a:lvl1pPr algn="ctr">
              <a:lnSpc>
                <a:spcPct val="130000"/>
              </a:lnSpc>
              <a:defRPr sz="1400">
                <a:solidFill>
                  <a:sysClr val="windowText" lastClr="000000">
                    <a:lumMod val="75000"/>
                    <a:lumOff val="25000"/>
                  </a:sysClr>
                </a:solidFill>
              </a:defRPr>
            </a:lvl1pPr>
          </a:lstStyle>
          <a:p>
            <a:pPr algn="just" defTabSz="457200">
              <a:lnSpc>
                <a:spcPct val="120000"/>
              </a:lnSpc>
            </a:pPr>
            <a:r>
              <a:rPr lang="zh-CN" altLang="en-US" sz="1200">
                <a:latin typeface="微软雅黑" panose="020B0503020204020204" pitchFamily="34" charset="-122"/>
                <a:ea typeface="微软雅黑" panose="020B0503020204020204" pitchFamily="34" charset="-122"/>
                <a:sym typeface="+mn-ea"/>
              </a:rPr>
              <a:t>绩效目标要符合法律法规、国民经济和社会发展规划、部门（单位）职能及事业发展规划等要求，并与相应的预算支出用途、使用范围、预期效果等紧密相关。</a:t>
            </a:r>
            <a:endParaRPr lang="zh-CN" altLang="en-US" sz="1200">
              <a:latin typeface="微软雅黑" panose="020B0503020204020204" pitchFamily="34" charset="-122"/>
              <a:ea typeface="微软雅黑" panose="020B0503020204020204" pitchFamily="34" charset="-122"/>
            </a:endParaRPr>
          </a:p>
          <a:p>
            <a:pPr algn="just" defTabSz="457200">
              <a:lnSpc>
                <a:spcPct val="120000"/>
              </a:lnSpc>
            </a:pPr>
            <a:endParaRPr lang="zh-CN" altLang="en-US" sz="1200" spc="15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67" name="文本框 66"/>
          <p:cNvSpPr txBox="1"/>
          <p:nvPr>
            <p:custDataLst>
              <p:tags r:id="rId8"/>
            </p:custDataLst>
          </p:nvPr>
        </p:nvSpPr>
        <p:spPr>
          <a:xfrm>
            <a:off x="1980565" y="4248785"/>
            <a:ext cx="968375" cy="785495"/>
          </a:xfrm>
          <a:prstGeom prst="rect">
            <a:avLst/>
          </a:prstGeom>
          <a:noFill/>
        </p:spPr>
        <p:txBody>
          <a:bodyPr wrap="square" rtlCol="0">
            <a:normAutofit/>
          </a:bodyPr>
          <a:lstStyle/>
          <a:p>
            <a:pPr algn="ctr" defTabSz="457200">
              <a:lnSpc>
                <a:spcPct val="120000"/>
              </a:lnSpc>
            </a:pPr>
            <a:r>
              <a:rPr kumimoji="1" lang="zh-CN" altLang="en-US" b="1" spc="300">
                <a:latin typeface="Arial" panose="020B0604020202020204" pitchFamily="34" charset="0"/>
                <a:ea typeface="微软雅黑" panose="020B0503020204020204" pitchFamily="34" charset="-122"/>
              </a:rPr>
              <a:t>指向明确</a:t>
            </a:r>
            <a:endParaRPr kumimoji="1" lang="zh-CN" altLang="en-US" b="1" spc="300">
              <a:latin typeface="Arial" panose="020B0604020202020204" pitchFamily="34" charset="0"/>
              <a:ea typeface="微软雅黑" panose="020B0503020204020204" pitchFamily="34" charset="-122"/>
            </a:endParaRPr>
          </a:p>
        </p:txBody>
      </p:sp>
      <p:sp>
        <p:nvSpPr>
          <p:cNvPr id="38" name="Rectangle 5"/>
          <p:cNvSpPr>
            <a:spLocks noChangeArrowheads="1"/>
          </p:cNvSpPr>
          <p:nvPr>
            <p:custDataLst>
              <p:tags r:id="rId9"/>
            </p:custDataLst>
          </p:nvPr>
        </p:nvSpPr>
        <p:spPr bwMode="auto">
          <a:xfrm>
            <a:off x="3672840" y="5766435"/>
            <a:ext cx="1907540" cy="236220"/>
          </a:xfrm>
          <a:prstGeom prst="rect">
            <a:avLst/>
          </a:prstGeom>
          <a:solidFill>
            <a:srgbClr val="38A9C9">
              <a:lumMod val="75000"/>
            </a:srgbClr>
          </a:solidFill>
          <a:ln w="3175" cap="flat" cmpd="sng" algn="ctr">
            <a:noFill/>
            <a:prstDash val="solid"/>
            <a:miter lim="800000"/>
          </a:ln>
          <a:effectLst/>
        </p:spPr>
        <p:txBody>
          <a:bodyPr lIns="0" tIns="0" rIns="0" bIns="0" anchor="ctr">
            <a:normAutofit fontScale="62500"/>
          </a:bodyPr>
          <a:lstStyle/>
          <a:p>
            <a:pPr algn="ctr" defTabSz="1219200" latinLnBrk="1">
              <a:lnSpc>
                <a:spcPct val="13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39" name="Freeform 6"/>
          <p:cNvSpPr/>
          <p:nvPr>
            <p:custDataLst>
              <p:tags r:id="rId10"/>
            </p:custDataLst>
          </p:nvPr>
        </p:nvSpPr>
        <p:spPr bwMode="auto">
          <a:xfrm>
            <a:off x="5574665" y="5520055"/>
            <a:ext cx="476885" cy="481965"/>
          </a:xfrm>
          <a:custGeom>
            <a:avLst/>
            <a:gdLst>
              <a:gd name="T0" fmla="*/ 0 w 159"/>
              <a:gd name="T1" fmla="*/ 69 h 186"/>
              <a:gd name="T2" fmla="*/ 0 w 159"/>
              <a:gd name="T3" fmla="*/ 186 h 186"/>
              <a:gd name="T4" fmla="*/ 159 w 159"/>
              <a:gd name="T5" fmla="*/ 117 h 186"/>
              <a:gd name="T6" fmla="*/ 159 w 159"/>
              <a:gd name="T7" fmla="*/ 0 h 186"/>
              <a:gd name="T8" fmla="*/ 0 w 159"/>
              <a:gd name="T9" fmla="*/ 69 h 186"/>
              <a:gd name="connsiteX0" fmla="*/ 0 w 10000"/>
              <a:gd name="connsiteY0" fmla="*/ 3710 h 10000"/>
              <a:gd name="connsiteX1" fmla="*/ 0 w 10000"/>
              <a:gd name="connsiteY1" fmla="*/ 10000 h 10000"/>
              <a:gd name="connsiteX2" fmla="*/ 10000 w 10000"/>
              <a:gd name="connsiteY2" fmla="*/ 5163 h 10000"/>
              <a:gd name="connsiteX3" fmla="*/ 10000 w 10000"/>
              <a:gd name="connsiteY3" fmla="*/ 0 h 10000"/>
              <a:gd name="connsiteX4" fmla="*/ 0 w 10000"/>
              <a:gd name="connsiteY4" fmla="*/ 3710 h 10000"/>
              <a:gd name="connsiteX0-1" fmla="*/ 0 w 10000"/>
              <a:gd name="connsiteY0-2" fmla="*/ 3710 h 10000"/>
              <a:gd name="connsiteX1-3" fmla="*/ 0 w 10000"/>
              <a:gd name="connsiteY1-4" fmla="*/ 10000 h 10000"/>
              <a:gd name="connsiteX2-5" fmla="*/ 10000 w 10000"/>
              <a:gd name="connsiteY2-6" fmla="*/ 4648 h 10000"/>
              <a:gd name="connsiteX3-7" fmla="*/ 10000 w 10000"/>
              <a:gd name="connsiteY3-8" fmla="*/ 0 h 10000"/>
              <a:gd name="connsiteX4-9" fmla="*/ 0 w 10000"/>
              <a:gd name="connsiteY4-10" fmla="*/ 3710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00">
                <a:moveTo>
                  <a:pt x="0" y="3710"/>
                </a:moveTo>
                <a:lnTo>
                  <a:pt x="0" y="10000"/>
                </a:lnTo>
                <a:lnTo>
                  <a:pt x="10000" y="4648"/>
                </a:lnTo>
                <a:lnTo>
                  <a:pt x="10000" y="0"/>
                </a:lnTo>
                <a:lnTo>
                  <a:pt x="0" y="3710"/>
                </a:lnTo>
                <a:close/>
              </a:path>
            </a:pathLst>
          </a:custGeom>
          <a:solidFill>
            <a:srgbClr val="38A9C9">
              <a:lumMod val="50000"/>
            </a:srgbClr>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40" name="Freeform 8"/>
          <p:cNvSpPr/>
          <p:nvPr>
            <p:custDataLst>
              <p:tags r:id="rId11"/>
            </p:custDataLst>
          </p:nvPr>
        </p:nvSpPr>
        <p:spPr bwMode="auto">
          <a:xfrm>
            <a:off x="3910965" y="5269865"/>
            <a:ext cx="248285" cy="349250"/>
          </a:xfrm>
          <a:custGeom>
            <a:avLst/>
            <a:gdLst>
              <a:gd name="T0" fmla="*/ 0 w 81"/>
              <a:gd name="T1" fmla="*/ 0 h 102"/>
              <a:gd name="T2" fmla="*/ 81 w 81"/>
              <a:gd name="T3" fmla="*/ 69 h 102"/>
              <a:gd name="T4" fmla="*/ 0 w 81"/>
              <a:gd name="T5" fmla="*/ 102 h 102"/>
              <a:gd name="T6" fmla="*/ 0 w 81"/>
              <a:gd name="T7" fmla="*/ 0 h 102"/>
              <a:gd name="connsiteX0" fmla="*/ 224 w 10224"/>
              <a:gd name="connsiteY0" fmla="*/ 0 h 10000"/>
              <a:gd name="connsiteX1" fmla="*/ 10224 w 10224"/>
              <a:gd name="connsiteY1" fmla="*/ 6765 h 10000"/>
              <a:gd name="connsiteX2" fmla="*/ 224 w 10224"/>
              <a:gd name="connsiteY2" fmla="*/ 10000 h 10000"/>
              <a:gd name="connsiteX3" fmla="*/ 0 w 10224"/>
              <a:gd name="connsiteY3" fmla="*/ 6138 h 10000"/>
              <a:gd name="connsiteX4" fmla="*/ 224 w 10224"/>
              <a:gd name="connsiteY4" fmla="*/ 0 h 10000"/>
              <a:gd name="connsiteX0-1" fmla="*/ 224 w 10224"/>
              <a:gd name="connsiteY0-2" fmla="*/ 0 h 10000"/>
              <a:gd name="connsiteX1-3" fmla="*/ 10224 w 10224"/>
              <a:gd name="connsiteY1-4" fmla="*/ 6765 h 10000"/>
              <a:gd name="connsiteX2-5" fmla="*/ 3068 w 10224"/>
              <a:gd name="connsiteY2-6" fmla="*/ 9017 h 10000"/>
              <a:gd name="connsiteX3-7" fmla="*/ 224 w 10224"/>
              <a:gd name="connsiteY3-8" fmla="*/ 10000 h 10000"/>
              <a:gd name="connsiteX4-9" fmla="*/ 0 w 10224"/>
              <a:gd name="connsiteY4-10" fmla="*/ 6138 h 10000"/>
              <a:gd name="connsiteX5" fmla="*/ 224 w 10224"/>
              <a:gd name="connsiteY5" fmla="*/ 0 h 10000"/>
              <a:gd name="connsiteX0-11" fmla="*/ 224 w 10224"/>
              <a:gd name="connsiteY0-12" fmla="*/ 0 h 9017"/>
              <a:gd name="connsiteX1-13" fmla="*/ 10224 w 10224"/>
              <a:gd name="connsiteY1-14" fmla="*/ 6765 h 9017"/>
              <a:gd name="connsiteX2-15" fmla="*/ 3068 w 10224"/>
              <a:gd name="connsiteY2-16" fmla="*/ 9017 h 9017"/>
              <a:gd name="connsiteX3-17" fmla="*/ 0 w 10224"/>
              <a:gd name="connsiteY3-18" fmla="*/ 6138 h 9017"/>
              <a:gd name="connsiteX4-19" fmla="*/ 224 w 10224"/>
              <a:gd name="connsiteY4-20" fmla="*/ 0 h 9017"/>
              <a:gd name="connsiteX0-21" fmla="*/ 219 w 10000"/>
              <a:gd name="connsiteY0-22" fmla="*/ 0 h 10563"/>
              <a:gd name="connsiteX1-23" fmla="*/ 10000 w 10000"/>
              <a:gd name="connsiteY1-24" fmla="*/ 7502 h 10563"/>
              <a:gd name="connsiteX2-25" fmla="*/ 4751 w 10000"/>
              <a:gd name="connsiteY2-26" fmla="*/ 10563 h 10563"/>
              <a:gd name="connsiteX3-27" fmla="*/ 0 w 10000"/>
              <a:gd name="connsiteY3-28" fmla="*/ 6807 h 10563"/>
              <a:gd name="connsiteX4-29" fmla="*/ 219 w 10000"/>
              <a:gd name="connsiteY4-30" fmla="*/ 0 h 105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563">
                <a:moveTo>
                  <a:pt x="219" y="0"/>
                </a:moveTo>
                <a:lnTo>
                  <a:pt x="10000" y="7502"/>
                </a:lnTo>
                <a:lnTo>
                  <a:pt x="4751" y="10563"/>
                </a:lnTo>
                <a:lnTo>
                  <a:pt x="0" y="6807"/>
                </a:lnTo>
                <a:lnTo>
                  <a:pt x="219" y="0"/>
                </a:lnTo>
                <a:close/>
              </a:path>
            </a:pathLst>
          </a:custGeom>
          <a:solidFill>
            <a:srgbClr val="38A9C9">
              <a:lumMod val="50000"/>
            </a:srgbClr>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41" name="Freeform 7"/>
          <p:cNvSpPr/>
          <p:nvPr>
            <p:custDataLst>
              <p:tags r:id="rId12"/>
            </p:custDataLst>
          </p:nvPr>
        </p:nvSpPr>
        <p:spPr bwMode="auto">
          <a:xfrm>
            <a:off x="3672840" y="5269865"/>
            <a:ext cx="2384425" cy="495935"/>
          </a:xfrm>
          <a:custGeom>
            <a:avLst/>
            <a:gdLst>
              <a:gd name="T0" fmla="*/ 81 w 795"/>
              <a:gd name="T1" fmla="*/ 0 h 138"/>
              <a:gd name="T2" fmla="*/ 162 w 795"/>
              <a:gd name="T3" fmla="*/ 69 h 138"/>
              <a:gd name="T4" fmla="*/ 0 w 795"/>
              <a:gd name="T5" fmla="*/ 138 h 138"/>
              <a:gd name="T6" fmla="*/ 636 w 795"/>
              <a:gd name="T7" fmla="*/ 138 h 138"/>
              <a:gd name="T8" fmla="*/ 795 w 795"/>
              <a:gd name="T9" fmla="*/ 69 h 138"/>
              <a:gd name="T10" fmla="*/ 714 w 795"/>
              <a:gd name="T11" fmla="*/ 0 h 138"/>
              <a:gd name="T12" fmla="*/ 81 w 795"/>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795" h="138">
                <a:moveTo>
                  <a:pt x="81" y="0"/>
                </a:moveTo>
                <a:lnTo>
                  <a:pt x="162" y="69"/>
                </a:lnTo>
                <a:lnTo>
                  <a:pt x="0" y="138"/>
                </a:lnTo>
                <a:lnTo>
                  <a:pt x="636" y="138"/>
                </a:lnTo>
                <a:lnTo>
                  <a:pt x="795" y="69"/>
                </a:lnTo>
                <a:lnTo>
                  <a:pt x="714" y="0"/>
                </a:lnTo>
                <a:lnTo>
                  <a:pt x="81" y="0"/>
                </a:lnTo>
                <a:close/>
              </a:path>
            </a:pathLst>
          </a:custGeom>
          <a:solidFill>
            <a:srgbClr val="38A9C9"/>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56" name="Freeform 55"/>
          <p:cNvSpPr/>
          <p:nvPr>
            <p:custDataLst>
              <p:tags r:id="rId13"/>
            </p:custDataLst>
          </p:nvPr>
        </p:nvSpPr>
        <p:spPr bwMode="auto">
          <a:xfrm>
            <a:off x="4429125" y="5269865"/>
            <a:ext cx="968375" cy="260350"/>
          </a:xfrm>
          <a:custGeom>
            <a:avLst/>
            <a:gdLst>
              <a:gd name="connsiteX0" fmla="*/ 450091 w 898766"/>
              <a:gd name="connsiteY0" fmla="*/ 84664 h 1091661"/>
              <a:gd name="connsiteX1" fmla="*/ 78421 w 898766"/>
              <a:gd name="connsiteY1" fmla="*/ 456334 h 1091661"/>
              <a:gd name="connsiteX2" fmla="*/ 450091 w 898766"/>
              <a:gd name="connsiteY2" fmla="*/ 828004 h 1091661"/>
              <a:gd name="connsiteX3" fmla="*/ 821761 w 898766"/>
              <a:gd name="connsiteY3" fmla="*/ 456334 h 1091661"/>
              <a:gd name="connsiteX4" fmla="*/ 450091 w 898766"/>
              <a:gd name="connsiteY4" fmla="*/ 84664 h 1091661"/>
              <a:gd name="connsiteX5" fmla="*/ 447730 w 898766"/>
              <a:gd name="connsiteY5" fmla="*/ 0 h 1091661"/>
              <a:gd name="connsiteX6" fmla="*/ 863423 w 898766"/>
              <a:gd name="connsiteY6" fmla="*/ 280035 h 1091661"/>
              <a:gd name="connsiteX7" fmla="*/ 768947 w 898766"/>
              <a:gd name="connsiteY7" fmla="*/ 773656 h 1091661"/>
              <a:gd name="connsiteX8" fmla="*/ 447730 w 898766"/>
              <a:gd name="connsiteY8" fmla="*/ 1091661 h 1091661"/>
              <a:gd name="connsiteX9" fmla="*/ 131236 w 898766"/>
              <a:gd name="connsiteY9" fmla="*/ 773656 h 1091661"/>
              <a:gd name="connsiteX10" fmla="*/ 32036 w 898766"/>
              <a:gd name="connsiteY10" fmla="*/ 280035 h 1091661"/>
              <a:gd name="connsiteX11" fmla="*/ 447730 w 898766"/>
              <a:gd name="connsiteY11" fmla="*/ 0 h 1091661"/>
              <a:gd name="connsiteX0-1" fmla="*/ 821761 w 898766"/>
              <a:gd name="connsiteY0-2" fmla="*/ 456334 h 1091661"/>
              <a:gd name="connsiteX1-3" fmla="*/ 78421 w 898766"/>
              <a:gd name="connsiteY1-4" fmla="*/ 456334 h 1091661"/>
              <a:gd name="connsiteX2-5" fmla="*/ 450091 w 898766"/>
              <a:gd name="connsiteY2-6" fmla="*/ 828004 h 1091661"/>
              <a:gd name="connsiteX3-7" fmla="*/ 821761 w 898766"/>
              <a:gd name="connsiteY3-8" fmla="*/ 456334 h 1091661"/>
              <a:gd name="connsiteX4-9" fmla="*/ 447730 w 898766"/>
              <a:gd name="connsiteY4-10" fmla="*/ 0 h 1091661"/>
              <a:gd name="connsiteX5-11" fmla="*/ 863423 w 898766"/>
              <a:gd name="connsiteY5-12" fmla="*/ 280035 h 1091661"/>
              <a:gd name="connsiteX6-13" fmla="*/ 768947 w 898766"/>
              <a:gd name="connsiteY6-14" fmla="*/ 773656 h 1091661"/>
              <a:gd name="connsiteX7-15" fmla="*/ 447730 w 898766"/>
              <a:gd name="connsiteY7-16" fmla="*/ 1091661 h 1091661"/>
              <a:gd name="connsiteX8-17" fmla="*/ 131236 w 898766"/>
              <a:gd name="connsiteY8-18" fmla="*/ 773656 h 1091661"/>
              <a:gd name="connsiteX9-19" fmla="*/ 32036 w 898766"/>
              <a:gd name="connsiteY9-20" fmla="*/ 280035 h 1091661"/>
              <a:gd name="connsiteX10-21" fmla="*/ 447730 w 898766"/>
              <a:gd name="connsiteY10-22" fmla="*/ 0 h 1091661"/>
              <a:gd name="connsiteX0-23" fmla="*/ 821761 w 898766"/>
              <a:gd name="connsiteY0-24" fmla="*/ 238002 h 873329"/>
              <a:gd name="connsiteX1-25" fmla="*/ 78421 w 898766"/>
              <a:gd name="connsiteY1-26" fmla="*/ 238002 h 873329"/>
              <a:gd name="connsiteX2-27" fmla="*/ 450091 w 898766"/>
              <a:gd name="connsiteY2-28" fmla="*/ 609672 h 873329"/>
              <a:gd name="connsiteX3-29" fmla="*/ 821761 w 898766"/>
              <a:gd name="connsiteY3-30" fmla="*/ 238002 h 873329"/>
              <a:gd name="connsiteX4-31" fmla="*/ 32036 w 898766"/>
              <a:gd name="connsiteY4-32" fmla="*/ 61703 h 873329"/>
              <a:gd name="connsiteX5-33" fmla="*/ 863423 w 898766"/>
              <a:gd name="connsiteY5-34" fmla="*/ 61703 h 873329"/>
              <a:gd name="connsiteX6-35" fmla="*/ 768947 w 898766"/>
              <a:gd name="connsiteY6-36" fmla="*/ 555324 h 873329"/>
              <a:gd name="connsiteX7-37" fmla="*/ 447730 w 898766"/>
              <a:gd name="connsiteY7-38" fmla="*/ 873329 h 873329"/>
              <a:gd name="connsiteX8-39" fmla="*/ 131236 w 898766"/>
              <a:gd name="connsiteY8-40" fmla="*/ 555324 h 873329"/>
              <a:gd name="connsiteX9-41" fmla="*/ 32036 w 898766"/>
              <a:gd name="connsiteY9-42" fmla="*/ 61703 h 873329"/>
              <a:gd name="connsiteX0-43" fmla="*/ 821761 w 832092"/>
              <a:gd name="connsiteY0-44" fmla="*/ 176299 h 811626"/>
              <a:gd name="connsiteX1-45" fmla="*/ 78421 w 832092"/>
              <a:gd name="connsiteY1-46" fmla="*/ 176299 h 811626"/>
              <a:gd name="connsiteX2-47" fmla="*/ 450091 w 832092"/>
              <a:gd name="connsiteY2-48" fmla="*/ 547969 h 811626"/>
              <a:gd name="connsiteX3-49" fmla="*/ 821761 w 832092"/>
              <a:gd name="connsiteY3-50" fmla="*/ 176299 h 811626"/>
              <a:gd name="connsiteX4-51" fmla="*/ 32036 w 832092"/>
              <a:gd name="connsiteY4-52" fmla="*/ 0 h 811626"/>
              <a:gd name="connsiteX5-53" fmla="*/ 768947 w 832092"/>
              <a:gd name="connsiteY5-54" fmla="*/ 493621 h 811626"/>
              <a:gd name="connsiteX6-55" fmla="*/ 447730 w 832092"/>
              <a:gd name="connsiteY6-56" fmla="*/ 811626 h 811626"/>
              <a:gd name="connsiteX7-57" fmla="*/ 131236 w 832092"/>
              <a:gd name="connsiteY7-58" fmla="*/ 493621 h 811626"/>
              <a:gd name="connsiteX8-59" fmla="*/ 32036 w 832092"/>
              <a:gd name="connsiteY8-60" fmla="*/ 0 h 811626"/>
              <a:gd name="connsiteX0-61" fmla="*/ 753672 w 764003"/>
              <a:gd name="connsiteY0-62" fmla="*/ 46459 h 681786"/>
              <a:gd name="connsiteX1-63" fmla="*/ 10332 w 764003"/>
              <a:gd name="connsiteY1-64" fmla="*/ 46459 h 681786"/>
              <a:gd name="connsiteX2-65" fmla="*/ 382002 w 764003"/>
              <a:gd name="connsiteY2-66" fmla="*/ 418129 h 681786"/>
              <a:gd name="connsiteX3-67" fmla="*/ 753672 w 764003"/>
              <a:gd name="connsiteY3-68" fmla="*/ 46459 h 681786"/>
              <a:gd name="connsiteX4-69" fmla="*/ 63147 w 764003"/>
              <a:gd name="connsiteY4-70" fmla="*/ 363781 h 681786"/>
              <a:gd name="connsiteX5-71" fmla="*/ 700858 w 764003"/>
              <a:gd name="connsiteY5-72" fmla="*/ 363781 h 681786"/>
              <a:gd name="connsiteX6-73" fmla="*/ 379641 w 764003"/>
              <a:gd name="connsiteY6-74" fmla="*/ 681786 h 681786"/>
              <a:gd name="connsiteX7-75" fmla="*/ 63147 w 764003"/>
              <a:gd name="connsiteY7-76" fmla="*/ 363781 h 681786"/>
              <a:gd name="connsiteX0-77" fmla="*/ 690525 w 700856"/>
              <a:gd name="connsiteY0-78" fmla="*/ 0 h 635327"/>
              <a:gd name="connsiteX1-79" fmla="*/ 318855 w 700856"/>
              <a:gd name="connsiteY1-80" fmla="*/ 371670 h 635327"/>
              <a:gd name="connsiteX2-81" fmla="*/ 690525 w 700856"/>
              <a:gd name="connsiteY2-82" fmla="*/ 0 h 635327"/>
              <a:gd name="connsiteX3-83" fmla="*/ 0 w 700856"/>
              <a:gd name="connsiteY3-84" fmla="*/ 317322 h 635327"/>
              <a:gd name="connsiteX4-85" fmla="*/ 637711 w 700856"/>
              <a:gd name="connsiteY4-86" fmla="*/ 317322 h 635327"/>
              <a:gd name="connsiteX5-87" fmla="*/ 316494 w 700856"/>
              <a:gd name="connsiteY5-88" fmla="*/ 635327 h 635327"/>
              <a:gd name="connsiteX6-89" fmla="*/ 0 w 700856"/>
              <a:gd name="connsiteY6-90" fmla="*/ 317322 h 635327"/>
              <a:gd name="connsiteX0-91" fmla="*/ 0 w 637711"/>
              <a:gd name="connsiteY0-92" fmla="*/ 39751 h 357756"/>
              <a:gd name="connsiteX1-93" fmla="*/ 637711 w 637711"/>
              <a:gd name="connsiteY1-94" fmla="*/ 39751 h 357756"/>
              <a:gd name="connsiteX2-95" fmla="*/ 316494 w 637711"/>
              <a:gd name="connsiteY2-96" fmla="*/ 357756 h 357756"/>
              <a:gd name="connsiteX3-97" fmla="*/ 0 w 637711"/>
              <a:gd name="connsiteY3-98" fmla="*/ 39751 h 357756"/>
              <a:gd name="connsiteX0-99" fmla="*/ 0 w 637711"/>
              <a:gd name="connsiteY0-100" fmla="*/ 0 h 318005"/>
              <a:gd name="connsiteX1-101" fmla="*/ 637711 w 637711"/>
              <a:gd name="connsiteY1-102" fmla="*/ 0 h 318005"/>
              <a:gd name="connsiteX2-103" fmla="*/ 316494 w 637711"/>
              <a:gd name="connsiteY2-104" fmla="*/ 318005 h 318005"/>
              <a:gd name="connsiteX3-105" fmla="*/ 0 w 637711"/>
              <a:gd name="connsiteY3-106" fmla="*/ 0 h 318005"/>
            </a:gdLst>
            <a:ahLst/>
            <a:cxnLst>
              <a:cxn ang="0">
                <a:pos x="connsiteX0-1" y="connsiteY0-2"/>
              </a:cxn>
              <a:cxn ang="0">
                <a:pos x="connsiteX1-3" y="connsiteY1-4"/>
              </a:cxn>
              <a:cxn ang="0">
                <a:pos x="connsiteX2-5" y="connsiteY2-6"/>
              </a:cxn>
              <a:cxn ang="0">
                <a:pos x="connsiteX3-7" y="connsiteY3-8"/>
              </a:cxn>
            </a:cxnLst>
            <a:rect l="l" t="t" r="r" b="b"/>
            <a:pathLst>
              <a:path w="637711" h="318005">
                <a:moveTo>
                  <a:pt x="0" y="0"/>
                </a:moveTo>
                <a:lnTo>
                  <a:pt x="637711" y="0"/>
                </a:lnTo>
                <a:lnTo>
                  <a:pt x="316494" y="318005"/>
                </a:lnTo>
                <a:lnTo>
                  <a:pt x="0" y="0"/>
                </a:lnTo>
                <a:close/>
              </a:path>
            </a:pathLst>
          </a:custGeom>
          <a:solidFill>
            <a:sysClr val="windowText" lastClr="000000">
              <a:alpha val="20000"/>
            </a:sysClr>
          </a:solidFill>
          <a:ln w="3175" cap="flat">
            <a:noFill/>
            <a:prstDash val="solid"/>
            <a:miter lim="800000"/>
          </a:ln>
        </p:spPr>
        <p:txBody>
          <a:bodyPr lIns="121920" tIns="60960" rIns="121920" bIns="60960">
            <a:normAutofit fontScale="25000" lnSpcReduction="20000"/>
          </a:bodyPr>
          <a:lstStyle>
            <a:lvl1pPr>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457200" latinLnBrk="1">
              <a:lnSpc>
                <a:spcPct val="140000"/>
              </a:lnSpc>
              <a:defRPr/>
            </a:pPr>
            <a:endParaRPr lang="ko-KR" altLang="en-US" sz="3200" dirty="0">
              <a:solidFill>
                <a:srgbClr val="222222"/>
              </a:solidFill>
              <a:latin typeface="微软雅黑" panose="020B0503020204020204" pitchFamily="34" charset="-122"/>
              <a:ea typeface="Gulim" panose="020B0600000101010101" pitchFamily="50" charset="-127"/>
              <a:cs typeface="Source Sans Pro" charset="0"/>
            </a:endParaRPr>
          </a:p>
        </p:txBody>
      </p:sp>
      <p:sp>
        <p:nvSpPr>
          <p:cNvPr id="57" name="Freeform 56"/>
          <p:cNvSpPr/>
          <p:nvPr>
            <p:custDataLst>
              <p:tags r:id="rId14"/>
            </p:custDataLst>
          </p:nvPr>
        </p:nvSpPr>
        <p:spPr bwMode="auto">
          <a:xfrm>
            <a:off x="4232275" y="3874135"/>
            <a:ext cx="1365250" cy="1656080"/>
          </a:xfrm>
          <a:custGeom>
            <a:avLst/>
            <a:gdLst>
              <a:gd name="connsiteX0" fmla="*/ 450091 w 898766"/>
              <a:gd name="connsiteY0" fmla="*/ 84664 h 1091661"/>
              <a:gd name="connsiteX1" fmla="*/ 78421 w 898766"/>
              <a:gd name="connsiteY1" fmla="*/ 456334 h 1091661"/>
              <a:gd name="connsiteX2" fmla="*/ 450091 w 898766"/>
              <a:gd name="connsiteY2" fmla="*/ 828004 h 1091661"/>
              <a:gd name="connsiteX3" fmla="*/ 821761 w 898766"/>
              <a:gd name="connsiteY3" fmla="*/ 456334 h 1091661"/>
              <a:gd name="connsiteX4" fmla="*/ 450091 w 898766"/>
              <a:gd name="connsiteY4" fmla="*/ 84664 h 1091661"/>
              <a:gd name="connsiteX5" fmla="*/ 447730 w 898766"/>
              <a:gd name="connsiteY5" fmla="*/ 0 h 1091661"/>
              <a:gd name="connsiteX6" fmla="*/ 863423 w 898766"/>
              <a:gd name="connsiteY6" fmla="*/ 280035 h 1091661"/>
              <a:gd name="connsiteX7" fmla="*/ 768947 w 898766"/>
              <a:gd name="connsiteY7" fmla="*/ 773656 h 1091661"/>
              <a:gd name="connsiteX8" fmla="*/ 447730 w 898766"/>
              <a:gd name="connsiteY8" fmla="*/ 1091661 h 1091661"/>
              <a:gd name="connsiteX9" fmla="*/ 131236 w 898766"/>
              <a:gd name="connsiteY9" fmla="*/ 773656 h 1091661"/>
              <a:gd name="connsiteX10" fmla="*/ 32036 w 898766"/>
              <a:gd name="connsiteY10" fmla="*/ 280035 h 1091661"/>
              <a:gd name="connsiteX11" fmla="*/ 447730 w 898766"/>
              <a:gd name="connsiteY11" fmla="*/ 0 h 109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8766" h="1091661">
                <a:moveTo>
                  <a:pt x="450091" y="84664"/>
                </a:moveTo>
                <a:cubicBezTo>
                  <a:pt x="244823" y="84664"/>
                  <a:pt x="78421" y="251066"/>
                  <a:pt x="78421" y="456334"/>
                </a:cubicBezTo>
                <a:cubicBezTo>
                  <a:pt x="78421" y="661602"/>
                  <a:pt x="244823" y="828004"/>
                  <a:pt x="450091" y="828004"/>
                </a:cubicBezTo>
                <a:cubicBezTo>
                  <a:pt x="655359" y="828004"/>
                  <a:pt x="821761" y="661602"/>
                  <a:pt x="821761" y="456334"/>
                </a:cubicBezTo>
                <a:cubicBezTo>
                  <a:pt x="821761" y="251066"/>
                  <a:pt x="655359" y="84664"/>
                  <a:pt x="450091" y="84664"/>
                </a:cubicBezTo>
                <a:close/>
                <a:moveTo>
                  <a:pt x="447730" y="0"/>
                </a:moveTo>
                <a:cubicBezTo>
                  <a:pt x="631958" y="0"/>
                  <a:pt x="792566" y="109166"/>
                  <a:pt x="863423" y="280035"/>
                </a:cubicBezTo>
                <a:cubicBezTo>
                  <a:pt x="934280" y="446157"/>
                  <a:pt x="896490" y="640758"/>
                  <a:pt x="768947" y="773656"/>
                </a:cubicBezTo>
                <a:lnTo>
                  <a:pt x="447730" y="1091661"/>
                </a:lnTo>
                <a:cubicBezTo>
                  <a:pt x="447730" y="1091661"/>
                  <a:pt x="447730" y="1091661"/>
                  <a:pt x="131236" y="773656"/>
                </a:cubicBezTo>
                <a:cubicBezTo>
                  <a:pt x="3693" y="640758"/>
                  <a:pt x="-34097" y="446157"/>
                  <a:pt x="32036" y="280035"/>
                </a:cubicBezTo>
                <a:cubicBezTo>
                  <a:pt x="102893" y="109166"/>
                  <a:pt x="268226" y="0"/>
                  <a:pt x="447730" y="0"/>
                </a:cubicBezTo>
                <a:close/>
              </a:path>
            </a:pathLst>
          </a:custGeom>
          <a:solidFill>
            <a:srgbClr val="38A9C9"/>
          </a:solidFill>
          <a:ln w="3175" cap="flat">
            <a:noFill/>
            <a:prstDash val="solid"/>
            <a:miter lim="800000"/>
          </a:ln>
        </p:spPr>
        <p:txBody>
          <a:bodyPr lIns="121920" tIns="60960" rIns="121920" bIns="60960">
            <a:normAutofit/>
          </a:bodyPr>
          <a:lstStyle>
            <a:lvl1pPr>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457200" latinLnBrk="1">
              <a:lnSpc>
                <a:spcPct val="120000"/>
              </a:lnSpc>
              <a:defRPr/>
            </a:pPr>
            <a:endParaRPr lang="ko-KR" altLang="en-US" sz="3200" dirty="0">
              <a:solidFill>
                <a:srgbClr val="222222"/>
              </a:solidFill>
              <a:latin typeface="微软雅黑" panose="020B0503020204020204" pitchFamily="34" charset="-122"/>
              <a:ea typeface="Gulim" panose="020B0600000101010101" pitchFamily="50" charset="-127"/>
              <a:cs typeface="Source Sans Pro" charset="0"/>
            </a:endParaRPr>
          </a:p>
        </p:txBody>
      </p:sp>
      <p:sp>
        <p:nvSpPr>
          <p:cNvPr id="58" name="文本框 57"/>
          <p:cNvSpPr txBox="1"/>
          <p:nvPr>
            <p:custDataLst>
              <p:tags r:id="rId15"/>
            </p:custDataLst>
          </p:nvPr>
        </p:nvSpPr>
        <p:spPr>
          <a:xfrm>
            <a:off x="3885565" y="2092325"/>
            <a:ext cx="2320925" cy="1708150"/>
          </a:xfrm>
          <a:prstGeom prst="rect">
            <a:avLst/>
          </a:prstGeom>
          <a:noFill/>
        </p:spPr>
        <p:txBody>
          <a:bodyPr wrap="square" rtlCol="0">
            <a:noAutofit/>
          </a:bodyPr>
          <a:lstStyle>
            <a:defPPr>
              <a:defRPr lang="en-US"/>
            </a:defPPr>
            <a:lvl1pPr algn="ctr">
              <a:lnSpc>
                <a:spcPct val="130000"/>
              </a:lnSpc>
              <a:defRPr sz="1400">
                <a:solidFill>
                  <a:sysClr val="windowText" lastClr="000000">
                    <a:lumMod val="75000"/>
                    <a:lumOff val="25000"/>
                  </a:sysClr>
                </a:solidFill>
              </a:defRPr>
            </a:lvl1pPr>
          </a:lstStyle>
          <a:p>
            <a:pPr algn="just" defTabSz="457200">
              <a:lnSpc>
                <a:spcPct val="120000"/>
              </a:lnSpc>
            </a:pPr>
            <a:r>
              <a:rPr lang="zh-CN" altLang="en-US" sz="1200">
                <a:latin typeface="微软雅黑" panose="020B0503020204020204" pitchFamily="34" charset="-122"/>
                <a:ea typeface="微软雅黑" panose="020B0503020204020204" pitchFamily="34" charset="-122"/>
                <a:sym typeface="+mn-ea"/>
              </a:rPr>
              <a:t>绩效目标应当从经济成本、生态成本、社会</a:t>
            </a:r>
            <a:r>
              <a:rPr lang="zh-CN" altLang="en-US" sz="1200">
                <a:latin typeface="微软雅黑" panose="020B0503020204020204" pitchFamily="34" charset="-122"/>
                <a:ea typeface="微软雅黑" panose="020B0503020204020204" pitchFamily="34" charset="-122"/>
                <a:sym typeface="+mn-ea"/>
              </a:rPr>
              <a:t>成本、数量、质量、时效以及经济效益、社会效益、生态效益、满意度等方面进行细化，须用定量表述为主。不能以量化形式表述的，可采用定性表述，但应具有可衡量性。</a:t>
            </a:r>
            <a:endParaRPr lang="zh-CN" altLang="en-US" sz="1000" spc="150">
              <a:solidFill>
                <a:sysClr val="windowText" lastClr="000000">
                  <a:lumMod val="65000"/>
                  <a:lumOff val="35000"/>
                </a:sysClr>
              </a:solidFill>
              <a:latin typeface="微软雅黑" panose="020B0503020204020204" pitchFamily="34" charset="-122"/>
              <a:ea typeface="微软雅黑" panose="020B0503020204020204" pitchFamily="34" charset="-122"/>
              <a:sym typeface="+mn-ea"/>
            </a:endParaRPr>
          </a:p>
        </p:txBody>
      </p:sp>
      <p:sp>
        <p:nvSpPr>
          <p:cNvPr id="68" name="文本框 67"/>
          <p:cNvSpPr txBox="1"/>
          <p:nvPr>
            <p:custDataLst>
              <p:tags r:id="rId16"/>
            </p:custDataLst>
          </p:nvPr>
        </p:nvSpPr>
        <p:spPr>
          <a:xfrm>
            <a:off x="4430395" y="4248785"/>
            <a:ext cx="968375" cy="785495"/>
          </a:xfrm>
          <a:prstGeom prst="rect">
            <a:avLst/>
          </a:prstGeom>
          <a:noFill/>
        </p:spPr>
        <p:txBody>
          <a:bodyPr wrap="square" rtlCol="0">
            <a:normAutofit/>
          </a:bodyPr>
          <a:lstStyle/>
          <a:p>
            <a:pPr algn="ctr" defTabSz="457200">
              <a:lnSpc>
                <a:spcPct val="120000"/>
              </a:lnSpc>
            </a:pPr>
            <a:r>
              <a:rPr kumimoji="1" lang="zh-CN" altLang="en-US" b="1" spc="300">
                <a:latin typeface="Arial" panose="020B0604020202020204" pitchFamily="34" charset="0"/>
                <a:ea typeface="微软雅黑" panose="020B0503020204020204" pitchFamily="34" charset="-122"/>
              </a:rPr>
              <a:t>细化</a:t>
            </a:r>
            <a:r>
              <a:rPr kumimoji="1" lang="zh-CN" altLang="en-US" b="1" spc="300">
                <a:latin typeface="Arial" panose="020B0604020202020204" pitchFamily="34" charset="0"/>
                <a:ea typeface="微软雅黑" panose="020B0503020204020204" pitchFamily="34" charset="-122"/>
              </a:rPr>
              <a:t>量化</a:t>
            </a:r>
            <a:endParaRPr kumimoji="1" lang="zh-CN" altLang="en-US" b="1" spc="300">
              <a:latin typeface="Arial" panose="020B0604020202020204" pitchFamily="34" charset="0"/>
              <a:ea typeface="微软雅黑" panose="020B0503020204020204" pitchFamily="34" charset="-122"/>
            </a:endParaRPr>
          </a:p>
        </p:txBody>
      </p:sp>
      <p:sp>
        <p:nvSpPr>
          <p:cNvPr id="43" name="Rectangle 5"/>
          <p:cNvSpPr>
            <a:spLocks noChangeArrowheads="1"/>
          </p:cNvSpPr>
          <p:nvPr>
            <p:custDataLst>
              <p:tags r:id="rId17"/>
            </p:custDataLst>
          </p:nvPr>
        </p:nvSpPr>
        <p:spPr bwMode="auto">
          <a:xfrm>
            <a:off x="6135370" y="5766435"/>
            <a:ext cx="1907540" cy="236220"/>
          </a:xfrm>
          <a:prstGeom prst="rect">
            <a:avLst/>
          </a:prstGeom>
          <a:solidFill>
            <a:srgbClr val="50BB9F">
              <a:lumMod val="75000"/>
            </a:srgbClr>
          </a:solidFill>
          <a:ln w="3175" cap="flat" cmpd="sng" algn="ctr">
            <a:noFill/>
            <a:prstDash val="solid"/>
            <a:miter lim="800000"/>
          </a:ln>
          <a:effectLst/>
        </p:spPr>
        <p:txBody>
          <a:bodyPr lIns="0" tIns="0" rIns="0" bIns="0" anchor="ctr">
            <a:normAutofit fontScale="62500"/>
          </a:bodyPr>
          <a:lstStyle/>
          <a:p>
            <a:pPr algn="ctr" defTabSz="1219200" latinLnBrk="1">
              <a:lnSpc>
                <a:spcPct val="13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44" name="Freeform 6"/>
          <p:cNvSpPr/>
          <p:nvPr>
            <p:custDataLst>
              <p:tags r:id="rId18"/>
            </p:custDataLst>
          </p:nvPr>
        </p:nvSpPr>
        <p:spPr bwMode="auto">
          <a:xfrm>
            <a:off x="8036560" y="5520055"/>
            <a:ext cx="476885" cy="481965"/>
          </a:xfrm>
          <a:custGeom>
            <a:avLst/>
            <a:gdLst>
              <a:gd name="T0" fmla="*/ 0 w 159"/>
              <a:gd name="T1" fmla="*/ 69 h 186"/>
              <a:gd name="T2" fmla="*/ 0 w 159"/>
              <a:gd name="T3" fmla="*/ 186 h 186"/>
              <a:gd name="T4" fmla="*/ 159 w 159"/>
              <a:gd name="T5" fmla="*/ 117 h 186"/>
              <a:gd name="T6" fmla="*/ 159 w 159"/>
              <a:gd name="T7" fmla="*/ 0 h 186"/>
              <a:gd name="T8" fmla="*/ 0 w 159"/>
              <a:gd name="T9" fmla="*/ 69 h 186"/>
              <a:gd name="connsiteX0" fmla="*/ 0 w 10000"/>
              <a:gd name="connsiteY0" fmla="*/ 3710 h 10000"/>
              <a:gd name="connsiteX1" fmla="*/ 0 w 10000"/>
              <a:gd name="connsiteY1" fmla="*/ 10000 h 10000"/>
              <a:gd name="connsiteX2" fmla="*/ 10000 w 10000"/>
              <a:gd name="connsiteY2" fmla="*/ 5163 h 10000"/>
              <a:gd name="connsiteX3" fmla="*/ 10000 w 10000"/>
              <a:gd name="connsiteY3" fmla="*/ 0 h 10000"/>
              <a:gd name="connsiteX4" fmla="*/ 0 w 10000"/>
              <a:gd name="connsiteY4" fmla="*/ 3710 h 10000"/>
              <a:gd name="connsiteX0-1" fmla="*/ 0 w 10000"/>
              <a:gd name="connsiteY0-2" fmla="*/ 3710 h 10000"/>
              <a:gd name="connsiteX1-3" fmla="*/ 0 w 10000"/>
              <a:gd name="connsiteY1-4" fmla="*/ 10000 h 10000"/>
              <a:gd name="connsiteX2-5" fmla="*/ 10000 w 10000"/>
              <a:gd name="connsiteY2-6" fmla="*/ 4648 h 10000"/>
              <a:gd name="connsiteX3-7" fmla="*/ 10000 w 10000"/>
              <a:gd name="connsiteY3-8" fmla="*/ 0 h 10000"/>
              <a:gd name="connsiteX4-9" fmla="*/ 0 w 10000"/>
              <a:gd name="connsiteY4-10" fmla="*/ 3710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00">
                <a:moveTo>
                  <a:pt x="0" y="3710"/>
                </a:moveTo>
                <a:lnTo>
                  <a:pt x="0" y="10000"/>
                </a:lnTo>
                <a:lnTo>
                  <a:pt x="10000" y="4648"/>
                </a:lnTo>
                <a:lnTo>
                  <a:pt x="10000" y="0"/>
                </a:lnTo>
                <a:lnTo>
                  <a:pt x="0" y="3710"/>
                </a:lnTo>
                <a:close/>
              </a:path>
            </a:pathLst>
          </a:custGeom>
          <a:solidFill>
            <a:srgbClr val="50BB9F">
              <a:lumMod val="50000"/>
            </a:srgbClr>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45" name="Freeform 8"/>
          <p:cNvSpPr/>
          <p:nvPr>
            <p:custDataLst>
              <p:tags r:id="rId19"/>
            </p:custDataLst>
          </p:nvPr>
        </p:nvSpPr>
        <p:spPr bwMode="auto">
          <a:xfrm>
            <a:off x="6372860" y="5269865"/>
            <a:ext cx="248285" cy="349250"/>
          </a:xfrm>
          <a:custGeom>
            <a:avLst/>
            <a:gdLst>
              <a:gd name="T0" fmla="*/ 0 w 81"/>
              <a:gd name="T1" fmla="*/ 0 h 102"/>
              <a:gd name="T2" fmla="*/ 81 w 81"/>
              <a:gd name="T3" fmla="*/ 69 h 102"/>
              <a:gd name="T4" fmla="*/ 0 w 81"/>
              <a:gd name="T5" fmla="*/ 102 h 102"/>
              <a:gd name="T6" fmla="*/ 0 w 81"/>
              <a:gd name="T7" fmla="*/ 0 h 102"/>
              <a:gd name="connsiteX0" fmla="*/ 224 w 10224"/>
              <a:gd name="connsiteY0" fmla="*/ 0 h 10000"/>
              <a:gd name="connsiteX1" fmla="*/ 10224 w 10224"/>
              <a:gd name="connsiteY1" fmla="*/ 6765 h 10000"/>
              <a:gd name="connsiteX2" fmla="*/ 224 w 10224"/>
              <a:gd name="connsiteY2" fmla="*/ 10000 h 10000"/>
              <a:gd name="connsiteX3" fmla="*/ 0 w 10224"/>
              <a:gd name="connsiteY3" fmla="*/ 6138 h 10000"/>
              <a:gd name="connsiteX4" fmla="*/ 224 w 10224"/>
              <a:gd name="connsiteY4" fmla="*/ 0 h 10000"/>
              <a:gd name="connsiteX0-1" fmla="*/ 224 w 10224"/>
              <a:gd name="connsiteY0-2" fmla="*/ 0 h 10000"/>
              <a:gd name="connsiteX1-3" fmla="*/ 10224 w 10224"/>
              <a:gd name="connsiteY1-4" fmla="*/ 6765 h 10000"/>
              <a:gd name="connsiteX2-5" fmla="*/ 3068 w 10224"/>
              <a:gd name="connsiteY2-6" fmla="*/ 9017 h 10000"/>
              <a:gd name="connsiteX3-7" fmla="*/ 224 w 10224"/>
              <a:gd name="connsiteY3-8" fmla="*/ 10000 h 10000"/>
              <a:gd name="connsiteX4-9" fmla="*/ 0 w 10224"/>
              <a:gd name="connsiteY4-10" fmla="*/ 6138 h 10000"/>
              <a:gd name="connsiteX5" fmla="*/ 224 w 10224"/>
              <a:gd name="connsiteY5" fmla="*/ 0 h 10000"/>
              <a:gd name="connsiteX0-11" fmla="*/ 224 w 10224"/>
              <a:gd name="connsiteY0-12" fmla="*/ 0 h 9017"/>
              <a:gd name="connsiteX1-13" fmla="*/ 10224 w 10224"/>
              <a:gd name="connsiteY1-14" fmla="*/ 6765 h 9017"/>
              <a:gd name="connsiteX2-15" fmla="*/ 3068 w 10224"/>
              <a:gd name="connsiteY2-16" fmla="*/ 9017 h 9017"/>
              <a:gd name="connsiteX3-17" fmla="*/ 0 w 10224"/>
              <a:gd name="connsiteY3-18" fmla="*/ 6138 h 9017"/>
              <a:gd name="connsiteX4-19" fmla="*/ 224 w 10224"/>
              <a:gd name="connsiteY4-20" fmla="*/ 0 h 9017"/>
              <a:gd name="connsiteX0-21" fmla="*/ 219 w 10000"/>
              <a:gd name="connsiteY0-22" fmla="*/ 0 h 10563"/>
              <a:gd name="connsiteX1-23" fmla="*/ 10000 w 10000"/>
              <a:gd name="connsiteY1-24" fmla="*/ 7502 h 10563"/>
              <a:gd name="connsiteX2-25" fmla="*/ 4751 w 10000"/>
              <a:gd name="connsiteY2-26" fmla="*/ 10563 h 10563"/>
              <a:gd name="connsiteX3-27" fmla="*/ 0 w 10000"/>
              <a:gd name="connsiteY3-28" fmla="*/ 6807 h 10563"/>
              <a:gd name="connsiteX4-29" fmla="*/ 219 w 10000"/>
              <a:gd name="connsiteY4-30" fmla="*/ 0 h 105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563">
                <a:moveTo>
                  <a:pt x="219" y="0"/>
                </a:moveTo>
                <a:lnTo>
                  <a:pt x="10000" y="7502"/>
                </a:lnTo>
                <a:lnTo>
                  <a:pt x="4751" y="10563"/>
                </a:lnTo>
                <a:lnTo>
                  <a:pt x="0" y="6807"/>
                </a:lnTo>
                <a:lnTo>
                  <a:pt x="219" y="0"/>
                </a:lnTo>
                <a:close/>
              </a:path>
            </a:pathLst>
          </a:custGeom>
          <a:solidFill>
            <a:srgbClr val="50BB9F">
              <a:lumMod val="50000"/>
            </a:srgbClr>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46" name="Freeform 7"/>
          <p:cNvSpPr/>
          <p:nvPr>
            <p:custDataLst>
              <p:tags r:id="rId20"/>
            </p:custDataLst>
          </p:nvPr>
        </p:nvSpPr>
        <p:spPr bwMode="auto">
          <a:xfrm>
            <a:off x="6135370" y="5269865"/>
            <a:ext cx="2384425" cy="495935"/>
          </a:xfrm>
          <a:custGeom>
            <a:avLst/>
            <a:gdLst>
              <a:gd name="T0" fmla="*/ 81 w 795"/>
              <a:gd name="T1" fmla="*/ 0 h 138"/>
              <a:gd name="T2" fmla="*/ 162 w 795"/>
              <a:gd name="T3" fmla="*/ 69 h 138"/>
              <a:gd name="T4" fmla="*/ 0 w 795"/>
              <a:gd name="T5" fmla="*/ 138 h 138"/>
              <a:gd name="T6" fmla="*/ 636 w 795"/>
              <a:gd name="T7" fmla="*/ 138 h 138"/>
              <a:gd name="T8" fmla="*/ 795 w 795"/>
              <a:gd name="T9" fmla="*/ 69 h 138"/>
              <a:gd name="T10" fmla="*/ 714 w 795"/>
              <a:gd name="T11" fmla="*/ 0 h 138"/>
              <a:gd name="T12" fmla="*/ 81 w 795"/>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795" h="138">
                <a:moveTo>
                  <a:pt x="81" y="0"/>
                </a:moveTo>
                <a:lnTo>
                  <a:pt x="162" y="69"/>
                </a:lnTo>
                <a:lnTo>
                  <a:pt x="0" y="138"/>
                </a:lnTo>
                <a:lnTo>
                  <a:pt x="636" y="138"/>
                </a:lnTo>
                <a:lnTo>
                  <a:pt x="795" y="69"/>
                </a:lnTo>
                <a:lnTo>
                  <a:pt x="714" y="0"/>
                </a:lnTo>
                <a:lnTo>
                  <a:pt x="81" y="0"/>
                </a:lnTo>
                <a:close/>
              </a:path>
            </a:pathLst>
          </a:custGeom>
          <a:solidFill>
            <a:srgbClr val="50BB9F"/>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60" name="Freeform 59"/>
          <p:cNvSpPr/>
          <p:nvPr>
            <p:custDataLst>
              <p:tags r:id="rId21"/>
            </p:custDataLst>
          </p:nvPr>
        </p:nvSpPr>
        <p:spPr bwMode="auto">
          <a:xfrm>
            <a:off x="6828155" y="5269865"/>
            <a:ext cx="968375" cy="260350"/>
          </a:xfrm>
          <a:custGeom>
            <a:avLst/>
            <a:gdLst>
              <a:gd name="connsiteX0" fmla="*/ 450091 w 898766"/>
              <a:gd name="connsiteY0" fmla="*/ 84664 h 1091661"/>
              <a:gd name="connsiteX1" fmla="*/ 78421 w 898766"/>
              <a:gd name="connsiteY1" fmla="*/ 456334 h 1091661"/>
              <a:gd name="connsiteX2" fmla="*/ 450091 w 898766"/>
              <a:gd name="connsiteY2" fmla="*/ 828004 h 1091661"/>
              <a:gd name="connsiteX3" fmla="*/ 821761 w 898766"/>
              <a:gd name="connsiteY3" fmla="*/ 456334 h 1091661"/>
              <a:gd name="connsiteX4" fmla="*/ 450091 w 898766"/>
              <a:gd name="connsiteY4" fmla="*/ 84664 h 1091661"/>
              <a:gd name="connsiteX5" fmla="*/ 447730 w 898766"/>
              <a:gd name="connsiteY5" fmla="*/ 0 h 1091661"/>
              <a:gd name="connsiteX6" fmla="*/ 863423 w 898766"/>
              <a:gd name="connsiteY6" fmla="*/ 280035 h 1091661"/>
              <a:gd name="connsiteX7" fmla="*/ 768947 w 898766"/>
              <a:gd name="connsiteY7" fmla="*/ 773656 h 1091661"/>
              <a:gd name="connsiteX8" fmla="*/ 447730 w 898766"/>
              <a:gd name="connsiteY8" fmla="*/ 1091661 h 1091661"/>
              <a:gd name="connsiteX9" fmla="*/ 131236 w 898766"/>
              <a:gd name="connsiteY9" fmla="*/ 773656 h 1091661"/>
              <a:gd name="connsiteX10" fmla="*/ 32036 w 898766"/>
              <a:gd name="connsiteY10" fmla="*/ 280035 h 1091661"/>
              <a:gd name="connsiteX11" fmla="*/ 447730 w 898766"/>
              <a:gd name="connsiteY11" fmla="*/ 0 h 1091661"/>
              <a:gd name="connsiteX0-1" fmla="*/ 821761 w 898766"/>
              <a:gd name="connsiteY0-2" fmla="*/ 456334 h 1091661"/>
              <a:gd name="connsiteX1-3" fmla="*/ 78421 w 898766"/>
              <a:gd name="connsiteY1-4" fmla="*/ 456334 h 1091661"/>
              <a:gd name="connsiteX2-5" fmla="*/ 450091 w 898766"/>
              <a:gd name="connsiteY2-6" fmla="*/ 828004 h 1091661"/>
              <a:gd name="connsiteX3-7" fmla="*/ 821761 w 898766"/>
              <a:gd name="connsiteY3-8" fmla="*/ 456334 h 1091661"/>
              <a:gd name="connsiteX4-9" fmla="*/ 447730 w 898766"/>
              <a:gd name="connsiteY4-10" fmla="*/ 0 h 1091661"/>
              <a:gd name="connsiteX5-11" fmla="*/ 863423 w 898766"/>
              <a:gd name="connsiteY5-12" fmla="*/ 280035 h 1091661"/>
              <a:gd name="connsiteX6-13" fmla="*/ 768947 w 898766"/>
              <a:gd name="connsiteY6-14" fmla="*/ 773656 h 1091661"/>
              <a:gd name="connsiteX7-15" fmla="*/ 447730 w 898766"/>
              <a:gd name="connsiteY7-16" fmla="*/ 1091661 h 1091661"/>
              <a:gd name="connsiteX8-17" fmla="*/ 131236 w 898766"/>
              <a:gd name="connsiteY8-18" fmla="*/ 773656 h 1091661"/>
              <a:gd name="connsiteX9-19" fmla="*/ 32036 w 898766"/>
              <a:gd name="connsiteY9-20" fmla="*/ 280035 h 1091661"/>
              <a:gd name="connsiteX10-21" fmla="*/ 447730 w 898766"/>
              <a:gd name="connsiteY10-22" fmla="*/ 0 h 1091661"/>
              <a:gd name="connsiteX0-23" fmla="*/ 821761 w 898766"/>
              <a:gd name="connsiteY0-24" fmla="*/ 238002 h 873329"/>
              <a:gd name="connsiteX1-25" fmla="*/ 78421 w 898766"/>
              <a:gd name="connsiteY1-26" fmla="*/ 238002 h 873329"/>
              <a:gd name="connsiteX2-27" fmla="*/ 450091 w 898766"/>
              <a:gd name="connsiteY2-28" fmla="*/ 609672 h 873329"/>
              <a:gd name="connsiteX3-29" fmla="*/ 821761 w 898766"/>
              <a:gd name="connsiteY3-30" fmla="*/ 238002 h 873329"/>
              <a:gd name="connsiteX4-31" fmla="*/ 32036 w 898766"/>
              <a:gd name="connsiteY4-32" fmla="*/ 61703 h 873329"/>
              <a:gd name="connsiteX5-33" fmla="*/ 863423 w 898766"/>
              <a:gd name="connsiteY5-34" fmla="*/ 61703 h 873329"/>
              <a:gd name="connsiteX6-35" fmla="*/ 768947 w 898766"/>
              <a:gd name="connsiteY6-36" fmla="*/ 555324 h 873329"/>
              <a:gd name="connsiteX7-37" fmla="*/ 447730 w 898766"/>
              <a:gd name="connsiteY7-38" fmla="*/ 873329 h 873329"/>
              <a:gd name="connsiteX8-39" fmla="*/ 131236 w 898766"/>
              <a:gd name="connsiteY8-40" fmla="*/ 555324 h 873329"/>
              <a:gd name="connsiteX9-41" fmla="*/ 32036 w 898766"/>
              <a:gd name="connsiteY9-42" fmla="*/ 61703 h 873329"/>
              <a:gd name="connsiteX0-43" fmla="*/ 821761 w 832092"/>
              <a:gd name="connsiteY0-44" fmla="*/ 176299 h 811626"/>
              <a:gd name="connsiteX1-45" fmla="*/ 78421 w 832092"/>
              <a:gd name="connsiteY1-46" fmla="*/ 176299 h 811626"/>
              <a:gd name="connsiteX2-47" fmla="*/ 450091 w 832092"/>
              <a:gd name="connsiteY2-48" fmla="*/ 547969 h 811626"/>
              <a:gd name="connsiteX3-49" fmla="*/ 821761 w 832092"/>
              <a:gd name="connsiteY3-50" fmla="*/ 176299 h 811626"/>
              <a:gd name="connsiteX4-51" fmla="*/ 32036 w 832092"/>
              <a:gd name="connsiteY4-52" fmla="*/ 0 h 811626"/>
              <a:gd name="connsiteX5-53" fmla="*/ 768947 w 832092"/>
              <a:gd name="connsiteY5-54" fmla="*/ 493621 h 811626"/>
              <a:gd name="connsiteX6-55" fmla="*/ 447730 w 832092"/>
              <a:gd name="connsiteY6-56" fmla="*/ 811626 h 811626"/>
              <a:gd name="connsiteX7-57" fmla="*/ 131236 w 832092"/>
              <a:gd name="connsiteY7-58" fmla="*/ 493621 h 811626"/>
              <a:gd name="connsiteX8-59" fmla="*/ 32036 w 832092"/>
              <a:gd name="connsiteY8-60" fmla="*/ 0 h 811626"/>
              <a:gd name="connsiteX0-61" fmla="*/ 753672 w 764003"/>
              <a:gd name="connsiteY0-62" fmla="*/ 46459 h 681786"/>
              <a:gd name="connsiteX1-63" fmla="*/ 10332 w 764003"/>
              <a:gd name="connsiteY1-64" fmla="*/ 46459 h 681786"/>
              <a:gd name="connsiteX2-65" fmla="*/ 382002 w 764003"/>
              <a:gd name="connsiteY2-66" fmla="*/ 418129 h 681786"/>
              <a:gd name="connsiteX3-67" fmla="*/ 753672 w 764003"/>
              <a:gd name="connsiteY3-68" fmla="*/ 46459 h 681786"/>
              <a:gd name="connsiteX4-69" fmla="*/ 63147 w 764003"/>
              <a:gd name="connsiteY4-70" fmla="*/ 363781 h 681786"/>
              <a:gd name="connsiteX5-71" fmla="*/ 700858 w 764003"/>
              <a:gd name="connsiteY5-72" fmla="*/ 363781 h 681786"/>
              <a:gd name="connsiteX6-73" fmla="*/ 379641 w 764003"/>
              <a:gd name="connsiteY6-74" fmla="*/ 681786 h 681786"/>
              <a:gd name="connsiteX7-75" fmla="*/ 63147 w 764003"/>
              <a:gd name="connsiteY7-76" fmla="*/ 363781 h 681786"/>
              <a:gd name="connsiteX0-77" fmla="*/ 690525 w 700856"/>
              <a:gd name="connsiteY0-78" fmla="*/ 0 h 635327"/>
              <a:gd name="connsiteX1-79" fmla="*/ 318855 w 700856"/>
              <a:gd name="connsiteY1-80" fmla="*/ 371670 h 635327"/>
              <a:gd name="connsiteX2-81" fmla="*/ 690525 w 700856"/>
              <a:gd name="connsiteY2-82" fmla="*/ 0 h 635327"/>
              <a:gd name="connsiteX3-83" fmla="*/ 0 w 700856"/>
              <a:gd name="connsiteY3-84" fmla="*/ 317322 h 635327"/>
              <a:gd name="connsiteX4-85" fmla="*/ 637711 w 700856"/>
              <a:gd name="connsiteY4-86" fmla="*/ 317322 h 635327"/>
              <a:gd name="connsiteX5-87" fmla="*/ 316494 w 700856"/>
              <a:gd name="connsiteY5-88" fmla="*/ 635327 h 635327"/>
              <a:gd name="connsiteX6-89" fmla="*/ 0 w 700856"/>
              <a:gd name="connsiteY6-90" fmla="*/ 317322 h 635327"/>
              <a:gd name="connsiteX0-91" fmla="*/ 0 w 637711"/>
              <a:gd name="connsiteY0-92" fmla="*/ 39751 h 357756"/>
              <a:gd name="connsiteX1-93" fmla="*/ 637711 w 637711"/>
              <a:gd name="connsiteY1-94" fmla="*/ 39751 h 357756"/>
              <a:gd name="connsiteX2-95" fmla="*/ 316494 w 637711"/>
              <a:gd name="connsiteY2-96" fmla="*/ 357756 h 357756"/>
              <a:gd name="connsiteX3-97" fmla="*/ 0 w 637711"/>
              <a:gd name="connsiteY3-98" fmla="*/ 39751 h 357756"/>
              <a:gd name="connsiteX0-99" fmla="*/ 0 w 637711"/>
              <a:gd name="connsiteY0-100" fmla="*/ 0 h 318005"/>
              <a:gd name="connsiteX1-101" fmla="*/ 637711 w 637711"/>
              <a:gd name="connsiteY1-102" fmla="*/ 0 h 318005"/>
              <a:gd name="connsiteX2-103" fmla="*/ 316494 w 637711"/>
              <a:gd name="connsiteY2-104" fmla="*/ 318005 h 318005"/>
              <a:gd name="connsiteX3-105" fmla="*/ 0 w 637711"/>
              <a:gd name="connsiteY3-106" fmla="*/ 0 h 318005"/>
            </a:gdLst>
            <a:ahLst/>
            <a:cxnLst>
              <a:cxn ang="0">
                <a:pos x="connsiteX0-1" y="connsiteY0-2"/>
              </a:cxn>
              <a:cxn ang="0">
                <a:pos x="connsiteX1-3" y="connsiteY1-4"/>
              </a:cxn>
              <a:cxn ang="0">
                <a:pos x="connsiteX2-5" y="connsiteY2-6"/>
              </a:cxn>
              <a:cxn ang="0">
                <a:pos x="connsiteX3-7" y="connsiteY3-8"/>
              </a:cxn>
            </a:cxnLst>
            <a:rect l="l" t="t" r="r" b="b"/>
            <a:pathLst>
              <a:path w="637711" h="318005">
                <a:moveTo>
                  <a:pt x="0" y="0"/>
                </a:moveTo>
                <a:lnTo>
                  <a:pt x="637711" y="0"/>
                </a:lnTo>
                <a:lnTo>
                  <a:pt x="316494" y="318005"/>
                </a:lnTo>
                <a:lnTo>
                  <a:pt x="0" y="0"/>
                </a:lnTo>
                <a:close/>
              </a:path>
            </a:pathLst>
          </a:custGeom>
          <a:solidFill>
            <a:sysClr val="windowText" lastClr="000000">
              <a:alpha val="20000"/>
            </a:sysClr>
          </a:solidFill>
          <a:ln w="3175" cap="flat">
            <a:noFill/>
            <a:prstDash val="solid"/>
            <a:miter lim="800000"/>
          </a:ln>
        </p:spPr>
        <p:txBody>
          <a:bodyPr lIns="121920" tIns="60960" rIns="121920" bIns="60960">
            <a:normAutofit fontScale="25000" lnSpcReduction="20000"/>
          </a:bodyPr>
          <a:lstStyle>
            <a:lvl1pPr>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457200" latinLnBrk="1">
              <a:lnSpc>
                <a:spcPct val="140000"/>
              </a:lnSpc>
              <a:defRPr/>
            </a:pPr>
            <a:endParaRPr lang="ko-KR" altLang="en-US" sz="3200" dirty="0">
              <a:solidFill>
                <a:srgbClr val="222222"/>
              </a:solidFill>
              <a:latin typeface="微软雅黑" panose="020B0503020204020204" pitchFamily="34" charset="-122"/>
              <a:ea typeface="Gulim" panose="020B0600000101010101" pitchFamily="50" charset="-127"/>
              <a:cs typeface="Source Sans Pro" charset="0"/>
            </a:endParaRPr>
          </a:p>
        </p:txBody>
      </p:sp>
      <p:sp>
        <p:nvSpPr>
          <p:cNvPr id="61" name="Freeform 60"/>
          <p:cNvSpPr/>
          <p:nvPr>
            <p:custDataLst>
              <p:tags r:id="rId22"/>
            </p:custDataLst>
          </p:nvPr>
        </p:nvSpPr>
        <p:spPr bwMode="auto">
          <a:xfrm>
            <a:off x="6631305" y="3874135"/>
            <a:ext cx="1365250" cy="1656080"/>
          </a:xfrm>
          <a:custGeom>
            <a:avLst/>
            <a:gdLst>
              <a:gd name="connsiteX0" fmla="*/ 450091 w 898766"/>
              <a:gd name="connsiteY0" fmla="*/ 84664 h 1091661"/>
              <a:gd name="connsiteX1" fmla="*/ 78421 w 898766"/>
              <a:gd name="connsiteY1" fmla="*/ 456334 h 1091661"/>
              <a:gd name="connsiteX2" fmla="*/ 450091 w 898766"/>
              <a:gd name="connsiteY2" fmla="*/ 828004 h 1091661"/>
              <a:gd name="connsiteX3" fmla="*/ 821761 w 898766"/>
              <a:gd name="connsiteY3" fmla="*/ 456334 h 1091661"/>
              <a:gd name="connsiteX4" fmla="*/ 450091 w 898766"/>
              <a:gd name="connsiteY4" fmla="*/ 84664 h 1091661"/>
              <a:gd name="connsiteX5" fmla="*/ 447730 w 898766"/>
              <a:gd name="connsiteY5" fmla="*/ 0 h 1091661"/>
              <a:gd name="connsiteX6" fmla="*/ 863423 w 898766"/>
              <a:gd name="connsiteY6" fmla="*/ 280035 h 1091661"/>
              <a:gd name="connsiteX7" fmla="*/ 768947 w 898766"/>
              <a:gd name="connsiteY7" fmla="*/ 773656 h 1091661"/>
              <a:gd name="connsiteX8" fmla="*/ 447730 w 898766"/>
              <a:gd name="connsiteY8" fmla="*/ 1091661 h 1091661"/>
              <a:gd name="connsiteX9" fmla="*/ 131236 w 898766"/>
              <a:gd name="connsiteY9" fmla="*/ 773656 h 1091661"/>
              <a:gd name="connsiteX10" fmla="*/ 32036 w 898766"/>
              <a:gd name="connsiteY10" fmla="*/ 280035 h 1091661"/>
              <a:gd name="connsiteX11" fmla="*/ 447730 w 898766"/>
              <a:gd name="connsiteY11" fmla="*/ 0 h 109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8766" h="1091661">
                <a:moveTo>
                  <a:pt x="450091" y="84664"/>
                </a:moveTo>
                <a:cubicBezTo>
                  <a:pt x="244823" y="84664"/>
                  <a:pt x="78421" y="251066"/>
                  <a:pt x="78421" y="456334"/>
                </a:cubicBezTo>
                <a:cubicBezTo>
                  <a:pt x="78421" y="661602"/>
                  <a:pt x="244823" y="828004"/>
                  <a:pt x="450091" y="828004"/>
                </a:cubicBezTo>
                <a:cubicBezTo>
                  <a:pt x="655359" y="828004"/>
                  <a:pt x="821761" y="661602"/>
                  <a:pt x="821761" y="456334"/>
                </a:cubicBezTo>
                <a:cubicBezTo>
                  <a:pt x="821761" y="251066"/>
                  <a:pt x="655359" y="84664"/>
                  <a:pt x="450091" y="84664"/>
                </a:cubicBezTo>
                <a:close/>
                <a:moveTo>
                  <a:pt x="447730" y="0"/>
                </a:moveTo>
                <a:cubicBezTo>
                  <a:pt x="631958" y="0"/>
                  <a:pt x="792566" y="109166"/>
                  <a:pt x="863423" y="280035"/>
                </a:cubicBezTo>
                <a:cubicBezTo>
                  <a:pt x="934280" y="446157"/>
                  <a:pt x="896490" y="640758"/>
                  <a:pt x="768947" y="773656"/>
                </a:cubicBezTo>
                <a:lnTo>
                  <a:pt x="447730" y="1091661"/>
                </a:lnTo>
                <a:cubicBezTo>
                  <a:pt x="447730" y="1091661"/>
                  <a:pt x="447730" y="1091661"/>
                  <a:pt x="131236" y="773656"/>
                </a:cubicBezTo>
                <a:cubicBezTo>
                  <a:pt x="3693" y="640758"/>
                  <a:pt x="-34097" y="446157"/>
                  <a:pt x="32036" y="280035"/>
                </a:cubicBezTo>
                <a:cubicBezTo>
                  <a:pt x="102893" y="109166"/>
                  <a:pt x="268226" y="0"/>
                  <a:pt x="447730" y="0"/>
                </a:cubicBezTo>
                <a:close/>
              </a:path>
            </a:pathLst>
          </a:custGeom>
          <a:solidFill>
            <a:srgbClr val="50BB9F"/>
          </a:solidFill>
          <a:ln w="3175" cap="flat">
            <a:noFill/>
            <a:prstDash val="solid"/>
            <a:miter lim="800000"/>
          </a:ln>
        </p:spPr>
        <p:txBody>
          <a:bodyPr lIns="121920" tIns="60960" rIns="121920" bIns="60960">
            <a:normAutofit/>
          </a:bodyPr>
          <a:lstStyle>
            <a:lvl1pPr>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457200" latinLnBrk="1">
              <a:lnSpc>
                <a:spcPct val="120000"/>
              </a:lnSpc>
              <a:defRPr/>
            </a:pPr>
            <a:endParaRPr lang="ko-KR" altLang="en-US" sz="3200" dirty="0">
              <a:solidFill>
                <a:srgbClr val="222222"/>
              </a:solidFill>
              <a:latin typeface="微软雅黑" panose="020B0503020204020204" pitchFamily="34" charset="-122"/>
              <a:ea typeface="Gulim" panose="020B0600000101010101" pitchFamily="50" charset="-127"/>
              <a:cs typeface="Source Sans Pro" charset="0"/>
            </a:endParaRPr>
          </a:p>
        </p:txBody>
      </p:sp>
      <p:sp>
        <p:nvSpPr>
          <p:cNvPr id="59" name="文本框 58"/>
          <p:cNvSpPr txBox="1"/>
          <p:nvPr>
            <p:custDataLst>
              <p:tags r:id="rId23"/>
            </p:custDataLst>
          </p:nvPr>
        </p:nvSpPr>
        <p:spPr>
          <a:xfrm>
            <a:off x="6621145" y="2092325"/>
            <a:ext cx="1514475" cy="1708150"/>
          </a:xfrm>
          <a:prstGeom prst="rect">
            <a:avLst/>
          </a:prstGeom>
          <a:noFill/>
        </p:spPr>
        <p:txBody>
          <a:bodyPr wrap="square" rtlCol="0">
            <a:normAutofit/>
          </a:bodyPr>
          <a:lstStyle>
            <a:defPPr>
              <a:defRPr lang="en-US"/>
            </a:defPPr>
            <a:lvl1pPr algn="ctr">
              <a:lnSpc>
                <a:spcPct val="130000"/>
              </a:lnSpc>
              <a:defRPr sz="1400">
                <a:solidFill>
                  <a:sysClr val="windowText" lastClr="000000">
                    <a:lumMod val="75000"/>
                    <a:lumOff val="25000"/>
                  </a:sysClr>
                </a:solidFill>
              </a:defRPr>
            </a:lvl1pPr>
          </a:lstStyle>
          <a:p>
            <a:pPr algn="just" defTabSz="457200">
              <a:lnSpc>
                <a:spcPct val="120000"/>
              </a:lnSpc>
            </a:pPr>
            <a:r>
              <a:rPr lang="zh-CN" sz="1200">
                <a:solidFill>
                  <a:srgbClr val="323232"/>
                </a:solidFill>
                <a:latin typeface="微软雅黑" panose="020B0503020204020204" pitchFamily="34" charset="-122"/>
                <a:ea typeface="微软雅黑" panose="020B0503020204020204" pitchFamily="34" charset="-122"/>
                <a:sym typeface="+mn-ea"/>
              </a:rPr>
              <a:t>设置绩效目标时要经过调查研究和科学论证，符合客观实际，能够在一定期限内如期实现。</a:t>
            </a:r>
            <a:endParaRPr lang="zh-CN" sz="1200" b="0">
              <a:solidFill>
                <a:srgbClr val="323232"/>
              </a:solidFill>
              <a:latin typeface="微软雅黑" panose="020B0503020204020204" pitchFamily="34" charset="-122"/>
              <a:ea typeface="微软雅黑" panose="020B0503020204020204" pitchFamily="34" charset="-122"/>
            </a:endParaRPr>
          </a:p>
          <a:p>
            <a:pPr algn="just" defTabSz="457200">
              <a:lnSpc>
                <a:spcPct val="120000"/>
              </a:lnSpc>
            </a:pPr>
            <a:endParaRPr lang="zh-CN" altLang="en-US" sz="1200" spc="150">
              <a:solidFill>
                <a:sysClr val="windowText" lastClr="000000">
                  <a:lumMod val="65000"/>
                  <a:lumOff val="35000"/>
                </a:sysClr>
              </a:solidFill>
              <a:latin typeface="Arial" panose="020B0604020202020204" pitchFamily="34" charset="0"/>
              <a:ea typeface="微软雅黑" panose="020B0503020204020204" pitchFamily="34" charset="-122"/>
            </a:endParaRPr>
          </a:p>
        </p:txBody>
      </p:sp>
      <p:sp>
        <p:nvSpPr>
          <p:cNvPr id="69" name="文本框 68"/>
          <p:cNvSpPr txBox="1"/>
          <p:nvPr>
            <p:custDataLst>
              <p:tags r:id="rId24"/>
            </p:custDataLst>
          </p:nvPr>
        </p:nvSpPr>
        <p:spPr>
          <a:xfrm>
            <a:off x="6829425" y="4248785"/>
            <a:ext cx="968375" cy="785495"/>
          </a:xfrm>
          <a:prstGeom prst="rect">
            <a:avLst/>
          </a:prstGeom>
          <a:noFill/>
        </p:spPr>
        <p:txBody>
          <a:bodyPr wrap="square" rtlCol="0">
            <a:normAutofit/>
          </a:bodyPr>
          <a:lstStyle/>
          <a:p>
            <a:pPr algn="ctr" defTabSz="457200">
              <a:lnSpc>
                <a:spcPct val="120000"/>
              </a:lnSpc>
            </a:pPr>
            <a:r>
              <a:rPr kumimoji="1" lang="zh-CN" altLang="en-US" b="1" spc="300">
                <a:latin typeface="Arial" panose="020B0604020202020204" pitchFamily="34" charset="0"/>
                <a:ea typeface="微软雅黑" panose="020B0503020204020204" pitchFamily="34" charset="-122"/>
              </a:rPr>
              <a:t>合理</a:t>
            </a:r>
            <a:r>
              <a:rPr kumimoji="1" lang="zh-CN" altLang="en-US" b="1" spc="300">
                <a:latin typeface="Arial" panose="020B0604020202020204" pitchFamily="34" charset="0"/>
                <a:ea typeface="微软雅黑" panose="020B0503020204020204" pitchFamily="34" charset="-122"/>
              </a:rPr>
              <a:t>可行</a:t>
            </a:r>
            <a:endParaRPr kumimoji="1" lang="zh-CN" altLang="en-US" b="1" spc="300">
              <a:latin typeface="Arial" panose="020B0604020202020204" pitchFamily="34" charset="0"/>
              <a:ea typeface="微软雅黑" panose="020B0503020204020204" pitchFamily="34" charset="-122"/>
            </a:endParaRPr>
          </a:p>
        </p:txBody>
      </p:sp>
      <p:sp>
        <p:nvSpPr>
          <p:cNvPr id="48" name="Rectangle 5"/>
          <p:cNvSpPr>
            <a:spLocks noChangeArrowheads="1"/>
          </p:cNvSpPr>
          <p:nvPr>
            <p:custDataLst>
              <p:tags r:id="rId25"/>
            </p:custDataLst>
          </p:nvPr>
        </p:nvSpPr>
        <p:spPr bwMode="auto">
          <a:xfrm>
            <a:off x="8597900" y="5766435"/>
            <a:ext cx="1907540" cy="236220"/>
          </a:xfrm>
          <a:prstGeom prst="rect">
            <a:avLst/>
          </a:prstGeom>
          <a:solidFill>
            <a:srgbClr val="67CE75">
              <a:lumMod val="75000"/>
            </a:srgbClr>
          </a:solidFill>
          <a:ln w="3175" cap="flat" cmpd="sng" algn="ctr">
            <a:noFill/>
            <a:prstDash val="solid"/>
            <a:miter lim="800000"/>
          </a:ln>
          <a:effectLst/>
        </p:spPr>
        <p:txBody>
          <a:bodyPr lIns="0" tIns="0" rIns="0" bIns="0" anchor="ctr">
            <a:normAutofit fontScale="62500"/>
          </a:bodyPr>
          <a:lstStyle/>
          <a:p>
            <a:pPr algn="ctr" defTabSz="1219200" latinLnBrk="1">
              <a:lnSpc>
                <a:spcPct val="13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49" name="Freeform 6"/>
          <p:cNvSpPr/>
          <p:nvPr>
            <p:custDataLst>
              <p:tags r:id="rId26"/>
            </p:custDataLst>
          </p:nvPr>
        </p:nvSpPr>
        <p:spPr bwMode="auto">
          <a:xfrm>
            <a:off x="10499725" y="5520055"/>
            <a:ext cx="476885" cy="481965"/>
          </a:xfrm>
          <a:custGeom>
            <a:avLst/>
            <a:gdLst>
              <a:gd name="T0" fmla="*/ 0 w 159"/>
              <a:gd name="T1" fmla="*/ 69 h 186"/>
              <a:gd name="T2" fmla="*/ 0 w 159"/>
              <a:gd name="T3" fmla="*/ 186 h 186"/>
              <a:gd name="T4" fmla="*/ 159 w 159"/>
              <a:gd name="T5" fmla="*/ 117 h 186"/>
              <a:gd name="T6" fmla="*/ 159 w 159"/>
              <a:gd name="T7" fmla="*/ 0 h 186"/>
              <a:gd name="T8" fmla="*/ 0 w 159"/>
              <a:gd name="T9" fmla="*/ 69 h 186"/>
              <a:gd name="connsiteX0" fmla="*/ 0 w 10000"/>
              <a:gd name="connsiteY0" fmla="*/ 3710 h 10000"/>
              <a:gd name="connsiteX1" fmla="*/ 0 w 10000"/>
              <a:gd name="connsiteY1" fmla="*/ 10000 h 10000"/>
              <a:gd name="connsiteX2" fmla="*/ 10000 w 10000"/>
              <a:gd name="connsiteY2" fmla="*/ 5163 h 10000"/>
              <a:gd name="connsiteX3" fmla="*/ 10000 w 10000"/>
              <a:gd name="connsiteY3" fmla="*/ 0 h 10000"/>
              <a:gd name="connsiteX4" fmla="*/ 0 w 10000"/>
              <a:gd name="connsiteY4" fmla="*/ 3710 h 10000"/>
              <a:gd name="connsiteX0-1" fmla="*/ 0 w 10000"/>
              <a:gd name="connsiteY0-2" fmla="*/ 3710 h 10000"/>
              <a:gd name="connsiteX1-3" fmla="*/ 0 w 10000"/>
              <a:gd name="connsiteY1-4" fmla="*/ 10000 h 10000"/>
              <a:gd name="connsiteX2-5" fmla="*/ 10000 w 10000"/>
              <a:gd name="connsiteY2-6" fmla="*/ 4648 h 10000"/>
              <a:gd name="connsiteX3-7" fmla="*/ 10000 w 10000"/>
              <a:gd name="connsiteY3-8" fmla="*/ 0 h 10000"/>
              <a:gd name="connsiteX4-9" fmla="*/ 0 w 10000"/>
              <a:gd name="connsiteY4-10" fmla="*/ 3710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00">
                <a:moveTo>
                  <a:pt x="0" y="3710"/>
                </a:moveTo>
                <a:lnTo>
                  <a:pt x="0" y="10000"/>
                </a:lnTo>
                <a:lnTo>
                  <a:pt x="10000" y="4648"/>
                </a:lnTo>
                <a:lnTo>
                  <a:pt x="10000" y="0"/>
                </a:lnTo>
                <a:lnTo>
                  <a:pt x="0" y="3710"/>
                </a:lnTo>
                <a:close/>
              </a:path>
            </a:pathLst>
          </a:custGeom>
          <a:solidFill>
            <a:srgbClr val="67CE75">
              <a:lumMod val="50000"/>
            </a:srgbClr>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50" name="Freeform 8"/>
          <p:cNvSpPr/>
          <p:nvPr>
            <p:custDataLst>
              <p:tags r:id="rId27"/>
            </p:custDataLst>
          </p:nvPr>
        </p:nvSpPr>
        <p:spPr bwMode="auto">
          <a:xfrm>
            <a:off x="8836025" y="5269865"/>
            <a:ext cx="248285" cy="349250"/>
          </a:xfrm>
          <a:custGeom>
            <a:avLst/>
            <a:gdLst>
              <a:gd name="T0" fmla="*/ 0 w 81"/>
              <a:gd name="T1" fmla="*/ 0 h 102"/>
              <a:gd name="T2" fmla="*/ 81 w 81"/>
              <a:gd name="T3" fmla="*/ 69 h 102"/>
              <a:gd name="T4" fmla="*/ 0 w 81"/>
              <a:gd name="T5" fmla="*/ 102 h 102"/>
              <a:gd name="T6" fmla="*/ 0 w 81"/>
              <a:gd name="T7" fmla="*/ 0 h 102"/>
              <a:gd name="connsiteX0" fmla="*/ 224 w 10224"/>
              <a:gd name="connsiteY0" fmla="*/ 0 h 10000"/>
              <a:gd name="connsiteX1" fmla="*/ 10224 w 10224"/>
              <a:gd name="connsiteY1" fmla="*/ 6765 h 10000"/>
              <a:gd name="connsiteX2" fmla="*/ 224 w 10224"/>
              <a:gd name="connsiteY2" fmla="*/ 10000 h 10000"/>
              <a:gd name="connsiteX3" fmla="*/ 0 w 10224"/>
              <a:gd name="connsiteY3" fmla="*/ 6138 h 10000"/>
              <a:gd name="connsiteX4" fmla="*/ 224 w 10224"/>
              <a:gd name="connsiteY4" fmla="*/ 0 h 10000"/>
              <a:gd name="connsiteX0-1" fmla="*/ 224 w 10224"/>
              <a:gd name="connsiteY0-2" fmla="*/ 0 h 10000"/>
              <a:gd name="connsiteX1-3" fmla="*/ 10224 w 10224"/>
              <a:gd name="connsiteY1-4" fmla="*/ 6765 h 10000"/>
              <a:gd name="connsiteX2-5" fmla="*/ 3068 w 10224"/>
              <a:gd name="connsiteY2-6" fmla="*/ 9017 h 10000"/>
              <a:gd name="connsiteX3-7" fmla="*/ 224 w 10224"/>
              <a:gd name="connsiteY3-8" fmla="*/ 10000 h 10000"/>
              <a:gd name="connsiteX4-9" fmla="*/ 0 w 10224"/>
              <a:gd name="connsiteY4-10" fmla="*/ 6138 h 10000"/>
              <a:gd name="connsiteX5" fmla="*/ 224 w 10224"/>
              <a:gd name="connsiteY5" fmla="*/ 0 h 10000"/>
              <a:gd name="connsiteX0-11" fmla="*/ 224 w 10224"/>
              <a:gd name="connsiteY0-12" fmla="*/ 0 h 9017"/>
              <a:gd name="connsiteX1-13" fmla="*/ 10224 w 10224"/>
              <a:gd name="connsiteY1-14" fmla="*/ 6765 h 9017"/>
              <a:gd name="connsiteX2-15" fmla="*/ 3068 w 10224"/>
              <a:gd name="connsiteY2-16" fmla="*/ 9017 h 9017"/>
              <a:gd name="connsiteX3-17" fmla="*/ 0 w 10224"/>
              <a:gd name="connsiteY3-18" fmla="*/ 6138 h 9017"/>
              <a:gd name="connsiteX4-19" fmla="*/ 224 w 10224"/>
              <a:gd name="connsiteY4-20" fmla="*/ 0 h 9017"/>
              <a:gd name="connsiteX0-21" fmla="*/ 219 w 10000"/>
              <a:gd name="connsiteY0-22" fmla="*/ 0 h 10563"/>
              <a:gd name="connsiteX1-23" fmla="*/ 10000 w 10000"/>
              <a:gd name="connsiteY1-24" fmla="*/ 7502 h 10563"/>
              <a:gd name="connsiteX2-25" fmla="*/ 4751 w 10000"/>
              <a:gd name="connsiteY2-26" fmla="*/ 10563 h 10563"/>
              <a:gd name="connsiteX3-27" fmla="*/ 0 w 10000"/>
              <a:gd name="connsiteY3-28" fmla="*/ 6807 h 10563"/>
              <a:gd name="connsiteX4-29" fmla="*/ 219 w 10000"/>
              <a:gd name="connsiteY4-30" fmla="*/ 0 h 105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563">
                <a:moveTo>
                  <a:pt x="219" y="0"/>
                </a:moveTo>
                <a:lnTo>
                  <a:pt x="10000" y="7502"/>
                </a:lnTo>
                <a:lnTo>
                  <a:pt x="4751" y="10563"/>
                </a:lnTo>
                <a:lnTo>
                  <a:pt x="0" y="6807"/>
                </a:lnTo>
                <a:lnTo>
                  <a:pt x="219" y="0"/>
                </a:lnTo>
                <a:close/>
              </a:path>
            </a:pathLst>
          </a:custGeom>
          <a:solidFill>
            <a:srgbClr val="67CE75">
              <a:lumMod val="50000"/>
            </a:srgbClr>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51" name="Freeform 7"/>
          <p:cNvSpPr/>
          <p:nvPr>
            <p:custDataLst>
              <p:tags r:id="rId28"/>
            </p:custDataLst>
          </p:nvPr>
        </p:nvSpPr>
        <p:spPr bwMode="auto">
          <a:xfrm>
            <a:off x="8597900" y="5269865"/>
            <a:ext cx="2384425" cy="495935"/>
          </a:xfrm>
          <a:custGeom>
            <a:avLst/>
            <a:gdLst>
              <a:gd name="T0" fmla="*/ 81 w 795"/>
              <a:gd name="T1" fmla="*/ 0 h 138"/>
              <a:gd name="T2" fmla="*/ 162 w 795"/>
              <a:gd name="T3" fmla="*/ 69 h 138"/>
              <a:gd name="T4" fmla="*/ 0 w 795"/>
              <a:gd name="T5" fmla="*/ 138 h 138"/>
              <a:gd name="T6" fmla="*/ 636 w 795"/>
              <a:gd name="T7" fmla="*/ 138 h 138"/>
              <a:gd name="T8" fmla="*/ 795 w 795"/>
              <a:gd name="T9" fmla="*/ 69 h 138"/>
              <a:gd name="T10" fmla="*/ 714 w 795"/>
              <a:gd name="T11" fmla="*/ 0 h 138"/>
              <a:gd name="T12" fmla="*/ 81 w 795"/>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795" h="138">
                <a:moveTo>
                  <a:pt x="81" y="0"/>
                </a:moveTo>
                <a:lnTo>
                  <a:pt x="162" y="69"/>
                </a:lnTo>
                <a:lnTo>
                  <a:pt x="0" y="138"/>
                </a:lnTo>
                <a:lnTo>
                  <a:pt x="636" y="138"/>
                </a:lnTo>
                <a:lnTo>
                  <a:pt x="795" y="69"/>
                </a:lnTo>
                <a:lnTo>
                  <a:pt x="714" y="0"/>
                </a:lnTo>
                <a:lnTo>
                  <a:pt x="81" y="0"/>
                </a:lnTo>
                <a:close/>
              </a:path>
            </a:pathLst>
          </a:custGeom>
          <a:solidFill>
            <a:srgbClr val="67CE75"/>
          </a:solidFill>
          <a:ln w="3175" cap="flat" cmpd="sng" algn="ctr">
            <a:noFill/>
            <a:prstDash val="solid"/>
            <a:miter lim="800000"/>
          </a:ln>
          <a:effectLst/>
        </p:spPr>
        <p:txBody>
          <a:bodyPr lIns="0" tIns="0" rIns="0" bIns="0" anchor="ctr">
            <a:normAutofit/>
          </a:bodyPr>
          <a:lstStyle/>
          <a:p>
            <a:pPr algn="ctr" defTabSz="1219200" latinLnBrk="1">
              <a:lnSpc>
                <a:spcPct val="120000"/>
              </a:lnSpc>
              <a:spcAft>
                <a:spcPts val="400"/>
              </a:spcAft>
              <a:defRPr/>
            </a:pPr>
            <a:endParaRPr lang="ko-KR" altLang="en-US" sz="1600" b="1" dirty="0">
              <a:gradFill>
                <a:gsLst>
                  <a:gs pos="0">
                    <a:prstClr val="white"/>
                  </a:gs>
                  <a:gs pos="100000">
                    <a:prstClr val="white"/>
                  </a:gs>
                </a:gsLst>
                <a:lin ang="5400000" scaled="0"/>
              </a:gradFill>
              <a:latin typeface="微软雅黑" panose="020B0503020204020204" pitchFamily="34" charset="-122"/>
              <a:ea typeface="微软雅黑" panose="020B0503020204020204" pitchFamily="34" charset="-122"/>
            </a:endParaRPr>
          </a:p>
        </p:txBody>
      </p:sp>
      <p:sp>
        <p:nvSpPr>
          <p:cNvPr id="64" name="Freeform 63"/>
          <p:cNvSpPr/>
          <p:nvPr>
            <p:custDataLst>
              <p:tags r:id="rId29"/>
            </p:custDataLst>
          </p:nvPr>
        </p:nvSpPr>
        <p:spPr bwMode="auto">
          <a:xfrm>
            <a:off x="9307195" y="5269865"/>
            <a:ext cx="968375" cy="260350"/>
          </a:xfrm>
          <a:custGeom>
            <a:avLst/>
            <a:gdLst>
              <a:gd name="connsiteX0" fmla="*/ 450091 w 898766"/>
              <a:gd name="connsiteY0" fmla="*/ 84664 h 1091661"/>
              <a:gd name="connsiteX1" fmla="*/ 78421 w 898766"/>
              <a:gd name="connsiteY1" fmla="*/ 456334 h 1091661"/>
              <a:gd name="connsiteX2" fmla="*/ 450091 w 898766"/>
              <a:gd name="connsiteY2" fmla="*/ 828004 h 1091661"/>
              <a:gd name="connsiteX3" fmla="*/ 821761 w 898766"/>
              <a:gd name="connsiteY3" fmla="*/ 456334 h 1091661"/>
              <a:gd name="connsiteX4" fmla="*/ 450091 w 898766"/>
              <a:gd name="connsiteY4" fmla="*/ 84664 h 1091661"/>
              <a:gd name="connsiteX5" fmla="*/ 447730 w 898766"/>
              <a:gd name="connsiteY5" fmla="*/ 0 h 1091661"/>
              <a:gd name="connsiteX6" fmla="*/ 863423 w 898766"/>
              <a:gd name="connsiteY6" fmla="*/ 280035 h 1091661"/>
              <a:gd name="connsiteX7" fmla="*/ 768947 w 898766"/>
              <a:gd name="connsiteY7" fmla="*/ 773656 h 1091661"/>
              <a:gd name="connsiteX8" fmla="*/ 447730 w 898766"/>
              <a:gd name="connsiteY8" fmla="*/ 1091661 h 1091661"/>
              <a:gd name="connsiteX9" fmla="*/ 131236 w 898766"/>
              <a:gd name="connsiteY9" fmla="*/ 773656 h 1091661"/>
              <a:gd name="connsiteX10" fmla="*/ 32036 w 898766"/>
              <a:gd name="connsiteY10" fmla="*/ 280035 h 1091661"/>
              <a:gd name="connsiteX11" fmla="*/ 447730 w 898766"/>
              <a:gd name="connsiteY11" fmla="*/ 0 h 1091661"/>
              <a:gd name="connsiteX0-1" fmla="*/ 821761 w 898766"/>
              <a:gd name="connsiteY0-2" fmla="*/ 456334 h 1091661"/>
              <a:gd name="connsiteX1-3" fmla="*/ 78421 w 898766"/>
              <a:gd name="connsiteY1-4" fmla="*/ 456334 h 1091661"/>
              <a:gd name="connsiteX2-5" fmla="*/ 450091 w 898766"/>
              <a:gd name="connsiteY2-6" fmla="*/ 828004 h 1091661"/>
              <a:gd name="connsiteX3-7" fmla="*/ 821761 w 898766"/>
              <a:gd name="connsiteY3-8" fmla="*/ 456334 h 1091661"/>
              <a:gd name="connsiteX4-9" fmla="*/ 447730 w 898766"/>
              <a:gd name="connsiteY4-10" fmla="*/ 0 h 1091661"/>
              <a:gd name="connsiteX5-11" fmla="*/ 863423 w 898766"/>
              <a:gd name="connsiteY5-12" fmla="*/ 280035 h 1091661"/>
              <a:gd name="connsiteX6-13" fmla="*/ 768947 w 898766"/>
              <a:gd name="connsiteY6-14" fmla="*/ 773656 h 1091661"/>
              <a:gd name="connsiteX7-15" fmla="*/ 447730 w 898766"/>
              <a:gd name="connsiteY7-16" fmla="*/ 1091661 h 1091661"/>
              <a:gd name="connsiteX8-17" fmla="*/ 131236 w 898766"/>
              <a:gd name="connsiteY8-18" fmla="*/ 773656 h 1091661"/>
              <a:gd name="connsiteX9-19" fmla="*/ 32036 w 898766"/>
              <a:gd name="connsiteY9-20" fmla="*/ 280035 h 1091661"/>
              <a:gd name="connsiteX10-21" fmla="*/ 447730 w 898766"/>
              <a:gd name="connsiteY10-22" fmla="*/ 0 h 1091661"/>
              <a:gd name="connsiteX0-23" fmla="*/ 821761 w 898766"/>
              <a:gd name="connsiteY0-24" fmla="*/ 238002 h 873329"/>
              <a:gd name="connsiteX1-25" fmla="*/ 78421 w 898766"/>
              <a:gd name="connsiteY1-26" fmla="*/ 238002 h 873329"/>
              <a:gd name="connsiteX2-27" fmla="*/ 450091 w 898766"/>
              <a:gd name="connsiteY2-28" fmla="*/ 609672 h 873329"/>
              <a:gd name="connsiteX3-29" fmla="*/ 821761 w 898766"/>
              <a:gd name="connsiteY3-30" fmla="*/ 238002 h 873329"/>
              <a:gd name="connsiteX4-31" fmla="*/ 32036 w 898766"/>
              <a:gd name="connsiteY4-32" fmla="*/ 61703 h 873329"/>
              <a:gd name="connsiteX5-33" fmla="*/ 863423 w 898766"/>
              <a:gd name="connsiteY5-34" fmla="*/ 61703 h 873329"/>
              <a:gd name="connsiteX6-35" fmla="*/ 768947 w 898766"/>
              <a:gd name="connsiteY6-36" fmla="*/ 555324 h 873329"/>
              <a:gd name="connsiteX7-37" fmla="*/ 447730 w 898766"/>
              <a:gd name="connsiteY7-38" fmla="*/ 873329 h 873329"/>
              <a:gd name="connsiteX8-39" fmla="*/ 131236 w 898766"/>
              <a:gd name="connsiteY8-40" fmla="*/ 555324 h 873329"/>
              <a:gd name="connsiteX9-41" fmla="*/ 32036 w 898766"/>
              <a:gd name="connsiteY9-42" fmla="*/ 61703 h 873329"/>
              <a:gd name="connsiteX0-43" fmla="*/ 821761 w 832092"/>
              <a:gd name="connsiteY0-44" fmla="*/ 176299 h 811626"/>
              <a:gd name="connsiteX1-45" fmla="*/ 78421 w 832092"/>
              <a:gd name="connsiteY1-46" fmla="*/ 176299 h 811626"/>
              <a:gd name="connsiteX2-47" fmla="*/ 450091 w 832092"/>
              <a:gd name="connsiteY2-48" fmla="*/ 547969 h 811626"/>
              <a:gd name="connsiteX3-49" fmla="*/ 821761 w 832092"/>
              <a:gd name="connsiteY3-50" fmla="*/ 176299 h 811626"/>
              <a:gd name="connsiteX4-51" fmla="*/ 32036 w 832092"/>
              <a:gd name="connsiteY4-52" fmla="*/ 0 h 811626"/>
              <a:gd name="connsiteX5-53" fmla="*/ 768947 w 832092"/>
              <a:gd name="connsiteY5-54" fmla="*/ 493621 h 811626"/>
              <a:gd name="connsiteX6-55" fmla="*/ 447730 w 832092"/>
              <a:gd name="connsiteY6-56" fmla="*/ 811626 h 811626"/>
              <a:gd name="connsiteX7-57" fmla="*/ 131236 w 832092"/>
              <a:gd name="connsiteY7-58" fmla="*/ 493621 h 811626"/>
              <a:gd name="connsiteX8-59" fmla="*/ 32036 w 832092"/>
              <a:gd name="connsiteY8-60" fmla="*/ 0 h 811626"/>
              <a:gd name="connsiteX0-61" fmla="*/ 753672 w 764003"/>
              <a:gd name="connsiteY0-62" fmla="*/ 46459 h 681786"/>
              <a:gd name="connsiteX1-63" fmla="*/ 10332 w 764003"/>
              <a:gd name="connsiteY1-64" fmla="*/ 46459 h 681786"/>
              <a:gd name="connsiteX2-65" fmla="*/ 382002 w 764003"/>
              <a:gd name="connsiteY2-66" fmla="*/ 418129 h 681786"/>
              <a:gd name="connsiteX3-67" fmla="*/ 753672 w 764003"/>
              <a:gd name="connsiteY3-68" fmla="*/ 46459 h 681786"/>
              <a:gd name="connsiteX4-69" fmla="*/ 63147 w 764003"/>
              <a:gd name="connsiteY4-70" fmla="*/ 363781 h 681786"/>
              <a:gd name="connsiteX5-71" fmla="*/ 700858 w 764003"/>
              <a:gd name="connsiteY5-72" fmla="*/ 363781 h 681786"/>
              <a:gd name="connsiteX6-73" fmla="*/ 379641 w 764003"/>
              <a:gd name="connsiteY6-74" fmla="*/ 681786 h 681786"/>
              <a:gd name="connsiteX7-75" fmla="*/ 63147 w 764003"/>
              <a:gd name="connsiteY7-76" fmla="*/ 363781 h 681786"/>
              <a:gd name="connsiteX0-77" fmla="*/ 690525 w 700856"/>
              <a:gd name="connsiteY0-78" fmla="*/ 0 h 635327"/>
              <a:gd name="connsiteX1-79" fmla="*/ 318855 w 700856"/>
              <a:gd name="connsiteY1-80" fmla="*/ 371670 h 635327"/>
              <a:gd name="connsiteX2-81" fmla="*/ 690525 w 700856"/>
              <a:gd name="connsiteY2-82" fmla="*/ 0 h 635327"/>
              <a:gd name="connsiteX3-83" fmla="*/ 0 w 700856"/>
              <a:gd name="connsiteY3-84" fmla="*/ 317322 h 635327"/>
              <a:gd name="connsiteX4-85" fmla="*/ 637711 w 700856"/>
              <a:gd name="connsiteY4-86" fmla="*/ 317322 h 635327"/>
              <a:gd name="connsiteX5-87" fmla="*/ 316494 w 700856"/>
              <a:gd name="connsiteY5-88" fmla="*/ 635327 h 635327"/>
              <a:gd name="connsiteX6-89" fmla="*/ 0 w 700856"/>
              <a:gd name="connsiteY6-90" fmla="*/ 317322 h 635327"/>
              <a:gd name="connsiteX0-91" fmla="*/ 0 w 637711"/>
              <a:gd name="connsiteY0-92" fmla="*/ 39751 h 357756"/>
              <a:gd name="connsiteX1-93" fmla="*/ 637711 w 637711"/>
              <a:gd name="connsiteY1-94" fmla="*/ 39751 h 357756"/>
              <a:gd name="connsiteX2-95" fmla="*/ 316494 w 637711"/>
              <a:gd name="connsiteY2-96" fmla="*/ 357756 h 357756"/>
              <a:gd name="connsiteX3-97" fmla="*/ 0 w 637711"/>
              <a:gd name="connsiteY3-98" fmla="*/ 39751 h 357756"/>
              <a:gd name="connsiteX0-99" fmla="*/ 0 w 637711"/>
              <a:gd name="connsiteY0-100" fmla="*/ 0 h 318005"/>
              <a:gd name="connsiteX1-101" fmla="*/ 637711 w 637711"/>
              <a:gd name="connsiteY1-102" fmla="*/ 0 h 318005"/>
              <a:gd name="connsiteX2-103" fmla="*/ 316494 w 637711"/>
              <a:gd name="connsiteY2-104" fmla="*/ 318005 h 318005"/>
              <a:gd name="connsiteX3-105" fmla="*/ 0 w 637711"/>
              <a:gd name="connsiteY3-106" fmla="*/ 0 h 318005"/>
            </a:gdLst>
            <a:ahLst/>
            <a:cxnLst>
              <a:cxn ang="0">
                <a:pos x="connsiteX0-1" y="connsiteY0-2"/>
              </a:cxn>
              <a:cxn ang="0">
                <a:pos x="connsiteX1-3" y="connsiteY1-4"/>
              </a:cxn>
              <a:cxn ang="0">
                <a:pos x="connsiteX2-5" y="connsiteY2-6"/>
              </a:cxn>
              <a:cxn ang="0">
                <a:pos x="connsiteX3-7" y="connsiteY3-8"/>
              </a:cxn>
            </a:cxnLst>
            <a:rect l="l" t="t" r="r" b="b"/>
            <a:pathLst>
              <a:path w="637711" h="318005">
                <a:moveTo>
                  <a:pt x="0" y="0"/>
                </a:moveTo>
                <a:lnTo>
                  <a:pt x="637711" y="0"/>
                </a:lnTo>
                <a:lnTo>
                  <a:pt x="316494" y="318005"/>
                </a:lnTo>
                <a:lnTo>
                  <a:pt x="0" y="0"/>
                </a:lnTo>
                <a:close/>
              </a:path>
            </a:pathLst>
          </a:custGeom>
          <a:solidFill>
            <a:sysClr val="windowText" lastClr="000000">
              <a:alpha val="20000"/>
            </a:sysClr>
          </a:solidFill>
          <a:ln w="3175" cap="flat">
            <a:noFill/>
            <a:prstDash val="solid"/>
            <a:miter lim="800000"/>
          </a:ln>
        </p:spPr>
        <p:txBody>
          <a:bodyPr lIns="121920" tIns="60960" rIns="121920" bIns="60960">
            <a:normAutofit fontScale="25000" lnSpcReduction="20000"/>
          </a:bodyPr>
          <a:lstStyle>
            <a:lvl1pPr>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457200" latinLnBrk="1">
              <a:lnSpc>
                <a:spcPct val="140000"/>
              </a:lnSpc>
              <a:defRPr/>
            </a:pPr>
            <a:endParaRPr lang="ko-KR" altLang="en-US" sz="3200" dirty="0">
              <a:solidFill>
                <a:srgbClr val="222222"/>
              </a:solidFill>
              <a:latin typeface="微软雅黑" panose="020B0503020204020204" pitchFamily="34" charset="-122"/>
              <a:ea typeface="Gulim" panose="020B0600000101010101" pitchFamily="50" charset="-127"/>
              <a:cs typeface="Source Sans Pro" charset="0"/>
            </a:endParaRPr>
          </a:p>
        </p:txBody>
      </p:sp>
      <p:sp>
        <p:nvSpPr>
          <p:cNvPr id="65" name="Freeform 64"/>
          <p:cNvSpPr/>
          <p:nvPr>
            <p:custDataLst>
              <p:tags r:id="rId30"/>
            </p:custDataLst>
          </p:nvPr>
        </p:nvSpPr>
        <p:spPr bwMode="auto">
          <a:xfrm>
            <a:off x="9110345" y="3874135"/>
            <a:ext cx="1365250" cy="1656080"/>
          </a:xfrm>
          <a:custGeom>
            <a:avLst/>
            <a:gdLst>
              <a:gd name="connsiteX0" fmla="*/ 450091 w 898766"/>
              <a:gd name="connsiteY0" fmla="*/ 84664 h 1091661"/>
              <a:gd name="connsiteX1" fmla="*/ 78421 w 898766"/>
              <a:gd name="connsiteY1" fmla="*/ 456334 h 1091661"/>
              <a:gd name="connsiteX2" fmla="*/ 450091 w 898766"/>
              <a:gd name="connsiteY2" fmla="*/ 828004 h 1091661"/>
              <a:gd name="connsiteX3" fmla="*/ 821761 w 898766"/>
              <a:gd name="connsiteY3" fmla="*/ 456334 h 1091661"/>
              <a:gd name="connsiteX4" fmla="*/ 450091 w 898766"/>
              <a:gd name="connsiteY4" fmla="*/ 84664 h 1091661"/>
              <a:gd name="connsiteX5" fmla="*/ 447730 w 898766"/>
              <a:gd name="connsiteY5" fmla="*/ 0 h 1091661"/>
              <a:gd name="connsiteX6" fmla="*/ 863423 w 898766"/>
              <a:gd name="connsiteY6" fmla="*/ 280035 h 1091661"/>
              <a:gd name="connsiteX7" fmla="*/ 768947 w 898766"/>
              <a:gd name="connsiteY7" fmla="*/ 773656 h 1091661"/>
              <a:gd name="connsiteX8" fmla="*/ 447730 w 898766"/>
              <a:gd name="connsiteY8" fmla="*/ 1091661 h 1091661"/>
              <a:gd name="connsiteX9" fmla="*/ 131236 w 898766"/>
              <a:gd name="connsiteY9" fmla="*/ 773656 h 1091661"/>
              <a:gd name="connsiteX10" fmla="*/ 32036 w 898766"/>
              <a:gd name="connsiteY10" fmla="*/ 280035 h 1091661"/>
              <a:gd name="connsiteX11" fmla="*/ 447730 w 898766"/>
              <a:gd name="connsiteY11" fmla="*/ 0 h 109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8766" h="1091661">
                <a:moveTo>
                  <a:pt x="450091" y="84664"/>
                </a:moveTo>
                <a:cubicBezTo>
                  <a:pt x="244823" y="84664"/>
                  <a:pt x="78421" y="251066"/>
                  <a:pt x="78421" y="456334"/>
                </a:cubicBezTo>
                <a:cubicBezTo>
                  <a:pt x="78421" y="661602"/>
                  <a:pt x="244823" y="828004"/>
                  <a:pt x="450091" y="828004"/>
                </a:cubicBezTo>
                <a:cubicBezTo>
                  <a:pt x="655359" y="828004"/>
                  <a:pt x="821761" y="661602"/>
                  <a:pt x="821761" y="456334"/>
                </a:cubicBezTo>
                <a:cubicBezTo>
                  <a:pt x="821761" y="251066"/>
                  <a:pt x="655359" y="84664"/>
                  <a:pt x="450091" y="84664"/>
                </a:cubicBezTo>
                <a:close/>
                <a:moveTo>
                  <a:pt x="447730" y="0"/>
                </a:moveTo>
                <a:cubicBezTo>
                  <a:pt x="631958" y="0"/>
                  <a:pt x="792566" y="109166"/>
                  <a:pt x="863423" y="280035"/>
                </a:cubicBezTo>
                <a:cubicBezTo>
                  <a:pt x="934280" y="446157"/>
                  <a:pt x="896490" y="640758"/>
                  <a:pt x="768947" y="773656"/>
                </a:cubicBezTo>
                <a:lnTo>
                  <a:pt x="447730" y="1091661"/>
                </a:lnTo>
                <a:cubicBezTo>
                  <a:pt x="447730" y="1091661"/>
                  <a:pt x="447730" y="1091661"/>
                  <a:pt x="131236" y="773656"/>
                </a:cubicBezTo>
                <a:cubicBezTo>
                  <a:pt x="3693" y="640758"/>
                  <a:pt x="-34097" y="446157"/>
                  <a:pt x="32036" y="280035"/>
                </a:cubicBezTo>
                <a:cubicBezTo>
                  <a:pt x="102893" y="109166"/>
                  <a:pt x="268226" y="0"/>
                  <a:pt x="447730" y="0"/>
                </a:cubicBezTo>
                <a:close/>
              </a:path>
            </a:pathLst>
          </a:custGeom>
          <a:solidFill>
            <a:srgbClr val="67CE75"/>
          </a:solidFill>
          <a:ln w="3175" cap="flat">
            <a:noFill/>
            <a:prstDash val="solid"/>
            <a:miter lim="800000"/>
          </a:ln>
        </p:spPr>
        <p:txBody>
          <a:bodyPr lIns="121920" tIns="60960" rIns="121920" bIns="60960">
            <a:normAutofit/>
          </a:bodyPr>
          <a:lstStyle>
            <a:lvl1pPr>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930" eaLnBrk="0" fontAlgn="base" hangingPunct="0">
              <a:spcBef>
                <a:spcPct val="0"/>
              </a:spcBef>
              <a:spcAft>
                <a:spcPct val="0"/>
              </a:spcAft>
              <a:defRPr sz="2400">
                <a:solidFill>
                  <a:sysClr val="windowText" lastClr="000000"/>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defTabSz="457200" latinLnBrk="1">
              <a:lnSpc>
                <a:spcPct val="120000"/>
              </a:lnSpc>
              <a:defRPr/>
            </a:pPr>
            <a:endParaRPr lang="ko-KR" altLang="en-US" sz="3200" dirty="0">
              <a:solidFill>
                <a:srgbClr val="222222"/>
              </a:solidFill>
              <a:latin typeface="微软雅黑" panose="020B0503020204020204" pitchFamily="34" charset="-122"/>
              <a:ea typeface="Gulim" panose="020B0600000101010101" pitchFamily="50" charset="-127"/>
              <a:cs typeface="Source Sans Pro" charset="0"/>
            </a:endParaRPr>
          </a:p>
        </p:txBody>
      </p:sp>
      <p:sp>
        <p:nvSpPr>
          <p:cNvPr id="62" name="文本框 61"/>
          <p:cNvSpPr txBox="1"/>
          <p:nvPr>
            <p:custDataLst>
              <p:tags r:id="rId31"/>
            </p:custDataLst>
          </p:nvPr>
        </p:nvSpPr>
        <p:spPr>
          <a:xfrm>
            <a:off x="8997950" y="2092325"/>
            <a:ext cx="1512570" cy="1708150"/>
          </a:xfrm>
          <a:prstGeom prst="rect">
            <a:avLst/>
          </a:prstGeom>
          <a:noFill/>
        </p:spPr>
        <p:txBody>
          <a:bodyPr wrap="square" rtlCol="0">
            <a:normAutofit/>
          </a:bodyPr>
          <a:lstStyle>
            <a:defPPr>
              <a:defRPr lang="en-US"/>
            </a:defPPr>
            <a:lvl1pPr algn="ctr">
              <a:lnSpc>
                <a:spcPct val="130000"/>
              </a:lnSpc>
              <a:defRPr sz="1400">
                <a:solidFill>
                  <a:sysClr val="windowText" lastClr="000000">
                    <a:lumMod val="75000"/>
                    <a:lumOff val="25000"/>
                  </a:sysClr>
                </a:solidFill>
              </a:defRPr>
            </a:lvl1pPr>
          </a:lstStyle>
          <a:p>
            <a:pPr algn="just" defTabSz="457200">
              <a:lnSpc>
                <a:spcPct val="120000"/>
              </a:lnSpc>
            </a:pPr>
            <a:r>
              <a:rPr lang="zh-CN" altLang="en-US" sz="1200">
                <a:latin typeface="微软雅黑" panose="020B0503020204020204" pitchFamily="34" charset="-122"/>
                <a:ea typeface="微软雅黑" panose="020B0503020204020204" pitchFamily="34" charset="-122"/>
                <a:sym typeface="+mn-ea"/>
              </a:rPr>
              <a:t>绩效目标要与计划期内的任务数或计划数相对应，并与预算确定的投资额或资金量相匹配。</a:t>
            </a:r>
            <a:endParaRPr lang="zh-CN" altLang="en-US" sz="1200" spc="15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70" name="文本框 69"/>
          <p:cNvSpPr txBox="1"/>
          <p:nvPr>
            <p:custDataLst>
              <p:tags r:id="rId32"/>
            </p:custDataLst>
          </p:nvPr>
        </p:nvSpPr>
        <p:spPr>
          <a:xfrm>
            <a:off x="9308465" y="4248785"/>
            <a:ext cx="968375" cy="785495"/>
          </a:xfrm>
          <a:prstGeom prst="rect">
            <a:avLst/>
          </a:prstGeom>
          <a:noFill/>
        </p:spPr>
        <p:txBody>
          <a:bodyPr wrap="square" rtlCol="0">
            <a:normAutofit/>
          </a:bodyPr>
          <a:lstStyle/>
          <a:p>
            <a:pPr algn="ctr" defTabSz="457200">
              <a:lnSpc>
                <a:spcPct val="120000"/>
              </a:lnSpc>
            </a:pPr>
            <a:r>
              <a:rPr kumimoji="1" lang="zh-CN" altLang="en-US" b="1" spc="300">
                <a:latin typeface="Arial" panose="020B0604020202020204" pitchFamily="34" charset="0"/>
                <a:ea typeface="微软雅黑" panose="020B0503020204020204" pitchFamily="34" charset="-122"/>
              </a:rPr>
              <a:t>相应</a:t>
            </a:r>
            <a:r>
              <a:rPr kumimoji="1" lang="zh-CN" altLang="en-US" b="1" spc="300">
                <a:latin typeface="Arial" panose="020B0604020202020204" pitchFamily="34" charset="0"/>
                <a:ea typeface="微软雅黑" panose="020B0503020204020204" pitchFamily="34" charset="-122"/>
              </a:rPr>
              <a:t>匹配</a:t>
            </a:r>
            <a:endParaRPr kumimoji="1" lang="zh-CN" altLang="en-US" b="1" spc="300">
              <a:latin typeface="Arial" panose="020B0604020202020204" pitchFamily="34" charset="0"/>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9" name="文本框 8"/>
          <p:cNvSpPr txBox="1"/>
          <p:nvPr>
            <p:custDataLst>
              <p:tags r:id="rId33"/>
            </p:custDataLst>
          </p:nvPr>
        </p:nvSpPr>
        <p:spPr>
          <a:xfrm>
            <a:off x="1295400" y="1125855"/>
            <a:ext cx="6379845"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1.5</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绩效目标的设置</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要求</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Tree>
    <p:custDataLst>
      <p:tags r:id="rId34"/>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889635"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5" name="文本框 4"/>
          <p:cNvSpPr txBox="1"/>
          <p:nvPr/>
        </p:nvSpPr>
        <p:spPr>
          <a:xfrm>
            <a:off x="741680" y="998220"/>
            <a:ext cx="5765800"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sym typeface="+mn-ea"/>
              </a:rPr>
              <a:t>“</a:t>
            </a:r>
            <a:r>
              <a:rPr lang="zh-CN" altLang="en-US" sz="2800" b="1">
                <a:latin typeface="微软雅黑" panose="020B0503020204020204" pitchFamily="34" charset="-122"/>
                <a:ea typeface="微软雅黑" panose="020B0503020204020204" pitchFamily="34" charset="-122"/>
                <a:sym typeface="+mn-ea"/>
              </a:rPr>
              <a:t>小强减肥</a:t>
            </a:r>
            <a:r>
              <a:rPr lang="en-US" altLang="zh-CN" sz="2800" b="1">
                <a:latin typeface="微软雅黑" panose="020B0503020204020204" pitchFamily="34" charset="-122"/>
                <a:ea typeface="微软雅黑" panose="020B0503020204020204" pitchFamily="34" charset="-122"/>
                <a:sym typeface="+mn-ea"/>
              </a:rPr>
              <a:t>”</a:t>
            </a:r>
            <a:r>
              <a:rPr lang="zh-CN" altLang="en-US" sz="2800" b="1">
                <a:latin typeface="微软雅黑" panose="020B0503020204020204" pitchFamily="34" charset="-122"/>
                <a:ea typeface="微软雅黑" panose="020B0503020204020204" pitchFamily="34" charset="-122"/>
                <a:sym typeface="+mn-ea"/>
              </a:rPr>
              <a:t>绩效目标分析</a:t>
            </a:r>
            <a:endParaRPr lang="zh-CN" altLang="en-US" sz="2800" b="1">
              <a:latin typeface="微软雅黑" panose="020B0503020204020204" pitchFamily="34" charset="-122"/>
              <a:ea typeface="微软雅黑" panose="020B0503020204020204" pitchFamily="34" charset="-122"/>
              <a:sym typeface="+mn-ea"/>
            </a:endParaRPr>
          </a:p>
        </p:txBody>
      </p:sp>
      <p:pic>
        <p:nvPicPr>
          <p:cNvPr id="6" name="图片 5"/>
          <p:cNvPicPr>
            <a:picLocks noChangeAspect="1"/>
          </p:cNvPicPr>
          <p:nvPr/>
        </p:nvPicPr>
        <p:blipFill>
          <a:blip r:embed="rId1"/>
          <a:stretch>
            <a:fillRect/>
          </a:stretch>
        </p:blipFill>
        <p:spPr>
          <a:xfrm>
            <a:off x="9296400" y="2815590"/>
            <a:ext cx="2571750" cy="2559050"/>
          </a:xfrm>
          <a:prstGeom prst="rect">
            <a:avLst/>
          </a:prstGeom>
        </p:spPr>
      </p:pic>
      <p:graphicFrame>
        <p:nvGraphicFramePr>
          <p:cNvPr id="2" name="表格 1"/>
          <p:cNvGraphicFramePr/>
          <p:nvPr>
            <p:custDataLst>
              <p:tags r:id="rId2"/>
            </p:custDataLst>
          </p:nvPr>
        </p:nvGraphicFramePr>
        <p:xfrm>
          <a:off x="1016635" y="1578483"/>
          <a:ext cx="7766050" cy="4886960"/>
        </p:xfrm>
        <a:graphic>
          <a:graphicData uri="http://schemas.openxmlformats.org/drawingml/2006/table">
            <a:tbl>
              <a:tblPr firstRow="1" bandRow="1">
                <a:tableStyleId>{5C22544A-7EE6-4342-B048-85BDC9FD1C3A}</a:tableStyleId>
              </a:tblPr>
              <a:tblGrid>
                <a:gridCol w="817880"/>
                <a:gridCol w="1185545"/>
                <a:gridCol w="2660015"/>
                <a:gridCol w="1196340"/>
                <a:gridCol w="528955"/>
                <a:gridCol w="1377315"/>
              </a:tblGrid>
              <a:tr h="145415">
                <a:tc gridSpan="2">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项目名称</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4">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小强减肥</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145415">
                <a:tc gridSpan="2">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申报单位</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4">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小强</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144780">
                <a:tc gridSpan="2">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项目资金</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4">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17000元</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295910">
                <a:tc gridSpan="2">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总体目标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4">
                  <a:txBody>
                    <a:bodyPr/>
                    <a:p>
                      <a:pPr indent="0">
                        <a:buNone/>
                      </a:pPr>
                      <a:r>
                        <a:rPr lang="zh-CN" sz="1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通过每天购买食用</a:t>
                      </a:r>
                      <a:r>
                        <a:rPr lang="en-US" altLang="zh-CN" sz="1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顿</a:t>
                      </a:r>
                      <a:r>
                        <a:rPr lang="zh-CN" sz="1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减脂餐，以及购买</a:t>
                      </a:r>
                      <a:r>
                        <a:rPr lang="en-US" altLang="zh-CN" sz="1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年期的</a:t>
                      </a:r>
                      <a:r>
                        <a:rPr lang="zh-CN" sz="100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健身服务并坚持运动，预期1年后恢复之前的健康帅气模样。</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145415">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一级指标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二级指标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三级指标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指标值</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审核</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分析</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99085">
                <a:tc>
                  <a:txBody>
                    <a:bodyPr/>
                    <a:p>
                      <a:pPr indent="0" algn="ctr">
                        <a:buNone/>
                      </a:pPr>
                      <a:r>
                        <a:rPr lang="zh-CN" altLang="en-US" sz="1000" b="0">
                          <a:solidFill>
                            <a:srgbClr val="000000"/>
                          </a:solidFill>
                          <a:latin typeface="微软雅黑" panose="020B0503020204020204" pitchFamily="34" charset="-122"/>
                          <a:ea typeface="微软雅黑" panose="020B0503020204020204" pitchFamily="34" charset="-122"/>
                        </a:rPr>
                        <a:t>成本</a:t>
                      </a:r>
                      <a:r>
                        <a:rPr lang="zh-CN" altLang="en-US" sz="1000" b="0">
                          <a:solidFill>
                            <a:srgbClr val="000000"/>
                          </a:solidFill>
                          <a:latin typeface="微软雅黑" panose="020B0503020204020204" pitchFamily="34" charset="-122"/>
                          <a:ea typeface="微软雅黑" panose="020B0503020204020204" pitchFamily="34" charset="-122"/>
                        </a:rPr>
                        <a:t>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altLang="en-US" sz="1000" b="0">
                          <a:solidFill>
                            <a:srgbClr val="000000"/>
                          </a:solidFill>
                          <a:latin typeface="微软雅黑" panose="020B0503020204020204" pitchFamily="34" charset="-122"/>
                          <a:ea typeface="微软雅黑" panose="020B0503020204020204" pitchFamily="34" charset="-122"/>
                        </a:rPr>
                        <a:t>经济成本</a:t>
                      </a:r>
                      <a:r>
                        <a:rPr lang="zh-CN" altLang="en-US" sz="1000" b="0">
                          <a:solidFill>
                            <a:srgbClr val="000000"/>
                          </a:solidFill>
                          <a:latin typeface="微软雅黑" panose="020B0503020204020204" pitchFamily="34" charset="-122"/>
                          <a:ea typeface="微软雅黑" panose="020B0503020204020204" pitchFamily="34" charset="-122"/>
                        </a:rPr>
                        <a:t>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每份减脂餐费</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≤20元</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a:solidFill>
                            <a:srgbClr val="000000"/>
                          </a:solidFill>
                          <a:latin typeface="微软雅黑" panose="020B0503020204020204" pitchFamily="34" charset="-122"/>
                          <a:ea typeface="微软雅黑" panose="020B0503020204020204" pitchFamily="34" charset="-122"/>
                          <a:sym typeface="+mn-ea"/>
                        </a:rPr>
                        <a:t>√</a:t>
                      </a:r>
                      <a:endParaRPr lang="en-US" altLang="en-US" sz="1000" b="0">
                        <a:solidFill>
                          <a:srgbClr val="000000"/>
                        </a:solidFill>
                        <a:latin typeface="微软雅黑" panose="020B0503020204020204" pitchFamily="34" charset="-122"/>
                        <a:ea typeface="微软雅黑" panose="020B0503020204020204" pitchFamily="34" charset="-122"/>
                        <a:sym typeface="+mn-ea"/>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88925">
                <a:tc rowSpan="8">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产出指标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3">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数量指标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购买减脂餐数量</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≥720份</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微软雅黑" panose="020B0503020204020204" pitchFamily="34" charset="-122"/>
                          <a:ea typeface="微软雅黑" panose="020B0503020204020204" pitchFamily="34" charset="-122"/>
                        </a:rPr>
                        <a:t>√</a:t>
                      </a: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9845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每天睡午觉</a:t>
                      </a:r>
                      <a:r>
                        <a:rPr lang="zh-CN" sz="1000" b="0">
                          <a:solidFill>
                            <a:srgbClr val="000000"/>
                          </a:solidFill>
                          <a:latin typeface="微软雅黑" panose="020B0503020204020204" pitchFamily="34" charset="-122"/>
                          <a:ea typeface="微软雅黑" panose="020B0503020204020204" pitchFamily="34" charset="-122"/>
                        </a:rPr>
                        <a:t>时间</a:t>
                      </a:r>
                      <a:endParaRPr lang="zh-CN"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alt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小时</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指向不明确</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8511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健身房运动天数</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≥360天</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微软雅黑" panose="020B0503020204020204" pitchFamily="34" charset="-122"/>
                          <a:ea typeface="微软雅黑" panose="020B0503020204020204" pitchFamily="34" charset="-122"/>
                        </a:rPr>
                        <a:t>√</a:t>
                      </a: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43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3">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质量指标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减脂餐配备达标率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微软雅黑" panose="020B0503020204020204" pitchFamily="34" charset="-122"/>
                          <a:ea typeface="微软雅黑" panose="020B0503020204020204" pitchFamily="34" charset="-122"/>
                        </a:rPr>
                        <a:t>100%</a:t>
                      </a: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微软雅黑" panose="020B0503020204020204" pitchFamily="34" charset="-122"/>
                          <a:ea typeface="微软雅黑" panose="020B0503020204020204" pitchFamily="34" charset="-122"/>
                        </a:rPr>
                        <a:t>√</a:t>
                      </a: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495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健身房资质达标率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微软雅黑" panose="020B0503020204020204" pitchFamily="34" charset="-122"/>
                          <a:ea typeface="微软雅黑" panose="020B0503020204020204" pitchFamily="34" charset="-122"/>
                        </a:rPr>
                        <a:t>100%</a:t>
                      </a: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微软雅黑" panose="020B0503020204020204" pitchFamily="34" charset="-122"/>
                          <a:ea typeface="微软雅黑" panose="020B0503020204020204" pitchFamily="34" charset="-122"/>
                        </a:rPr>
                        <a:t>√</a:t>
                      </a: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432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减少体重</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alt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70</a:t>
                      </a:r>
                      <a:r>
                        <a:rPr 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斤</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不合理，指标过高</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0607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时效指标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每天吃减脂餐的时间</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中午</a:t>
                      </a:r>
                      <a:r>
                        <a:rPr lang="en-US" alt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点和晚上</a:t>
                      </a:r>
                      <a:r>
                        <a:rPr lang="en-US" alt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点</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微软雅黑" panose="020B0503020204020204" pitchFamily="34" charset="-122"/>
                          <a:ea typeface="微软雅黑" panose="020B0503020204020204" pitchFamily="34" charset="-122"/>
                        </a:rPr>
                        <a:t>√</a:t>
                      </a: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5082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每天健身时间</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2小时</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微软雅黑" panose="020B0503020204020204" pitchFamily="34" charset="-122"/>
                          <a:ea typeface="微软雅黑" panose="020B0503020204020204" pitchFamily="34" charset="-122"/>
                        </a:rPr>
                        <a:t>√</a:t>
                      </a: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4955">
                <a:tc rowSpan="2">
                  <a:txBody>
                    <a:bodyPr/>
                    <a:p>
                      <a:pPr indent="0" algn="ctr">
                        <a:buNone/>
                      </a:pPr>
                      <a:r>
                        <a:rPr lang="zh-CN" altLang="zh-CN" sz="1000">
                          <a:solidFill>
                            <a:srgbClr val="000000"/>
                          </a:solidFill>
                          <a:latin typeface="微软雅黑" panose="020B0503020204020204" pitchFamily="34" charset="-122"/>
                          <a:ea typeface="微软雅黑" panose="020B0503020204020204" pitchFamily="34" charset="-122"/>
                        </a:rPr>
                        <a:t>效益指标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zh-CN" sz="1000">
                          <a:solidFill>
                            <a:srgbClr val="000000"/>
                          </a:solidFill>
                          <a:latin typeface="微软雅黑" panose="020B0503020204020204" pitchFamily="34" charset="-122"/>
                          <a:ea typeface="微软雅黑" panose="020B0503020204020204" pitchFamily="34" charset="-122"/>
                        </a:rPr>
                        <a:t>社会效益</a:t>
                      </a:r>
                      <a:endParaRPr lang="zh-CN" altLang="zh-CN" sz="1000">
                        <a:solidFill>
                          <a:srgbClr val="000000"/>
                        </a:solidFill>
                        <a:latin typeface="微软雅黑" panose="020B0503020204020204" pitchFamily="34" charset="-122"/>
                        <a:ea typeface="微软雅黑" panose="020B0503020204020204" pitchFamily="34" charset="-122"/>
                      </a:endParaRPr>
                    </a:p>
                    <a:p>
                      <a:pPr indent="0" algn="ctr">
                        <a:buNone/>
                      </a:pPr>
                      <a:r>
                        <a:rPr lang="zh-CN" altLang="zh-CN" sz="1000">
                          <a:solidFill>
                            <a:srgbClr val="000000"/>
                          </a:solidFill>
                          <a:latin typeface="微软雅黑" panose="020B0503020204020204" pitchFamily="34" charset="-122"/>
                          <a:ea typeface="微软雅黑" panose="020B0503020204020204" pitchFamily="34" charset="-122"/>
                        </a:rPr>
                        <a:t>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有效改善身体健康情况</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altLang="zh-CN" sz="1000" b="0">
                          <a:solidFill>
                            <a:srgbClr val="000000"/>
                          </a:solidFill>
                          <a:latin typeface="微软雅黑" panose="020B0503020204020204" pitchFamily="34" charset="-122"/>
                          <a:ea typeface="微软雅黑" panose="020B0503020204020204" pitchFamily="34" charset="-122"/>
                        </a:rPr>
                        <a:t>BMI</a:t>
                      </a:r>
                      <a:r>
                        <a:rPr lang="zh-CN" altLang="en-US" sz="1000" b="0">
                          <a:solidFill>
                            <a:srgbClr val="000000"/>
                          </a:solidFill>
                          <a:latin typeface="微软雅黑" panose="020B0503020204020204" pitchFamily="34" charset="-122"/>
                          <a:ea typeface="微软雅黑" panose="020B0503020204020204" pitchFamily="34" charset="-122"/>
                        </a:rPr>
                        <a:t>值趋于正常范围</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微软雅黑" panose="020B0503020204020204" pitchFamily="34" charset="-122"/>
                          <a:ea typeface="微软雅黑" panose="020B0503020204020204" pitchFamily="34" charset="-122"/>
                        </a:rPr>
                        <a:t>√</a:t>
                      </a: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8257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每天有效工作时间</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3小时</a:t>
                      </a:r>
                      <a:endParaRPr lang="zh-CN" altLang="en-US" sz="1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不匹配，指标过低</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3205">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满意度指标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服务对象</a:t>
                      </a:r>
                      <a:endParaRPr lang="zh-CN" sz="1000" b="0">
                        <a:solidFill>
                          <a:srgbClr val="000000"/>
                        </a:solidFill>
                        <a:latin typeface="微软雅黑" panose="020B0503020204020204" pitchFamily="34" charset="-122"/>
                        <a:ea typeface="微软雅黑" panose="020B0503020204020204" pitchFamily="34" charset="-122"/>
                      </a:endParaRPr>
                    </a:p>
                    <a:p>
                      <a:pPr indent="0" algn="ctr">
                        <a:buNone/>
                      </a:pPr>
                      <a:r>
                        <a:rPr lang="zh-CN" sz="1000" b="0">
                          <a:solidFill>
                            <a:srgbClr val="000000"/>
                          </a:solidFill>
                          <a:latin typeface="微软雅黑" panose="020B0503020204020204" pitchFamily="34" charset="-122"/>
                          <a:ea typeface="微软雅黑" panose="020B0503020204020204" pitchFamily="34" charset="-122"/>
                        </a:rPr>
                        <a:t>满意度指标</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本人和领导同事满意度</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很满意</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000" b="0">
                          <a:solidFill>
                            <a:srgbClr val="000000"/>
                          </a:solidFill>
                          <a:latin typeface="微软雅黑" panose="020B0503020204020204" pitchFamily="34" charset="-122"/>
                          <a:ea typeface="微软雅黑" panose="020B0503020204020204" pitchFamily="34" charset="-122"/>
                        </a:rPr>
                        <a:t>不细化、量化</a:t>
                      </a:r>
                      <a:endParaRPr lang="zh-CN" altLang="en-US" sz="10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pic>
        <p:nvPicPr>
          <p:cNvPr id="7" name="图片 6" descr="1632388678(1)"/>
          <p:cNvPicPr>
            <a:picLocks noChangeAspect="1"/>
          </p:cNvPicPr>
          <p:nvPr/>
        </p:nvPicPr>
        <p:blipFill>
          <a:blip r:embed="rId3"/>
          <a:stretch>
            <a:fillRect/>
          </a:stretch>
        </p:blipFill>
        <p:spPr>
          <a:xfrm>
            <a:off x="7021830" y="2819400"/>
            <a:ext cx="208280" cy="190500"/>
          </a:xfrm>
          <a:prstGeom prst="rect">
            <a:avLst/>
          </a:prstGeom>
        </p:spPr>
      </p:pic>
      <p:pic>
        <p:nvPicPr>
          <p:cNvPr id="8" name="图片 7" descr="1632388678(1)"/>
          <p:cNvPicPr>
            <a:picLocks noChangeAspect="1"/>
          </p:cNvPicPr>
          <p:nvPr/>
        </p:nvPicPr>
        <p:blipFill>
          <a:blip r:embed="rId3"/>
          <a:stretch>
            <a:fillRect/>
          </a:stretch>
        </p:blipFill>
        <p:spPr>
          <a:xfrm>
            <a:off x="7033260" y="3124200"/>
            <a:ext cx="208280" cy="190500"/>
          </a:xfrm>
          <a:prstGeom prst="rect">
            <a:avLst/>
          </a:prstGeom>
        </p:spPr>
      </p:pic>
      <p:pic>
        <p:nvPicPr>
          <p:cNvPr id="9" name="图片 8" descr="1632388678(1)"/>
          <p:cNvPicPr>
            <a:picLocks noChangeAspect="1"/>
          </p:cNvPicPr>
          <p:nvPr/>
        </p:nvPicPr>
        <p:blipFill>
          <a:blip r:embed="rId3"/>
          <a:stretch>
            <a:fillRect/>
          </a:stretch>
        </p:blipFill>
        <p:spPr>
          <a:xfrm>
            <a:off x="7033260" y="3712210"/>
            <a:ext cx="208280" cy="190500"/>
          </a:xfrm>
          <a:prstGeom prst="rect">
            <a:avLst/>
          </a:prstGeom>
        </p:spPr>
      </p:pic>
      <p:pic>
        <p:nvPicPr>
          <p:cNvPr id="10" name="图片 9" descr="1632388678(1)"/>
          <p:cNvPicPr>
            <a:picLocks noChangeAspect="1"/>
          </p:cNvPicPr>
          <p:nvPr/>
        </p:nvPicPr>
        <p:blipFill>
          <a:blip r:embed="rId3"/>
          <a:stretch>
            <a:fillRect/>
          </a:stretch>
        </p:blipFill>
        <p:spPr>
          <a:xfrm>
            <a:off x="7033260" y="4006215"/>
            <a:ext cx="208280" cy="190500"/>
          </a:xfrm>
          <a:prstGeom prst="rect">
            <a:avLst/>
          </a:prstGeom>
        </p:spPr>
      </p:pic>
      <p:pic>
        <p:nvPicPr>
          <p:cNvPr id="11" name="图片 10" descr="1632388678(1)"/>
          <p:cNvPicPr>
            <a:picLocks noChangeAspect="1"/>
          </p:cNvPicPr>
          <p:nvPr/>
        </p:nvPicPr>
        <p:blipFill>
          <a:blip r:embed="rId3"/>
          <a:stretch>
            <a:fillRect/>
          </a:stretch>
        </p:blipFill>
        <p:spPr>
          <a:xfrm>
            <a:off x="7044690" y="4300220"/>
            <a:ext cx="208280" cy="190500"/>
          </a:xfrm>
          <a:prstGeom prst="rect">
            <a:avLst/>
          </a:prstGeom>
        </p:spPr>
      </p:pic>
      <p:pic>
        <p:nvPicPr>
          <p:cNvPr id="12" name="图片 11" descr="1632388678(1)"/>
          <p:cNvPicPr>
            <a:picLocks noChangeAspect="1"/>
          </p:cNvPicPr>
          <p:nvPr/>
        </p:nvPicPr>
        <p:blipFill>
          <a:blip r:embed="rId3"/>
          <a:stretch>
            <a:fillRect/>
          </a:stretch>
        </p:blipFill>
        <p:spPr>
          <a:xfrm>
            <a:off x="7033260" y="4800600"/>
            <a:ext cx="208280" cy="190500"/>
          </a:xfrm>
          <a:prstGeom prst="rect">
            <a:avLst/>
          </a:prstGeom>
        </p:spPr>
      </p:pic>
      <p:pic>
        <p:nvPicPr>
          <p:cNvPr id="13" name="图片 12" descr="1632388678(1)"/>
          <p:cNvPicPr>
            <a:picLocks noChangeAspect="1"/>
          </p:cNvPicPr>
          <p:nvPr/>
        </p:nvPicPr>
        <p:blipFill>
          <a:blip r:embed="rId3"/>
          <a:stretch>
            <a:fillRect/>
          </a:stretch>
        </p:blipFill>
        <p:spPr>
          <a:xfrm>
            <a:off x="7033260" y="5088255"/>
            <a:ext cx="208280" cy="190500"/>
          </a:xfrm>
          <a:prstGeom prst="rect">
            <a:avLst/>
          </a:prstGeom>
        </p:spPr>
      </p:pic>
      <p:pic>
        <p:nvPicPr>
          <p:cNvPr id="14" name="图片 13" descr="1632388678(1)"/>
          <p:cNvPicPr>
            <a:picLocks noChangeAspect="1"/>
          </p:cNvPicPr>
          <p:nvPr/>
        </p:nvPicPr>
        <p:blipFill>
          <a:blip r:embed="rId3"/>
          <a:stretch>
            <a:fillRect/>
          </a:stretch>
        </p:blipFill>
        <p:spPr>
          <a:xfrm>
            <a:off x="7033260" y="5368290"/>
            <a:ext cx="208280" cy="190500"/>
          </a:xfrm>
          <a:prstGeom prst="rect">
            <a:avLst/>
          </a:prstGeom>
        </p:spPr>
      </p:pic>
      <p:pic>
        <p:nvPicPr>
          <p:cNvPr id="16" name="图片 15" descr="1632388707(1)"/>
          <p:cNvPicPr>
            <a:picLocks noChangeAspect="1"/>
          </p:cNvPicPr>
          <p:nvPr/>
        </p:nvPicPr>
        <p:blipFill>
          <a:blip r:embed="rId4"/>
          <a:stretch>
            <a:fillRect/>
          </a:stretch>
        </p:blipFill>
        <p:spPr>
          <a:xfrm>
            <a:off x="7033260" y="3401060"/>
            <a:ext cx="231140" cy="224790"/>
          </a:xfrm>
          <a:prstGeom prst="rect">
            <a:avLst/>
          </a:prstGeom>
        </p:spPr>
      </p:pic>
      <p:pic>
        <p:nvPicPr>
          <p:cNvPr id="17" name="图片 16" descr="1632388707(1)"/>
          <p:cNvPicPr>
            <a:picLocks noChangeAspect="1"/>
          </p:cNvPicPr>
          <p:nvPr/>
        </p:nvPicPr>
        <p:blipFill>
          <a:blip r:embed="rId4"/>
          <a:stretch>
            <a:fillRect/>
          </a:stretch>
        </p:blipFill>
        <p:spPr>
          <a:xfrm>
            <a:off x="7033260" y="4526915"/>
            <a:ext cx="231140" cy="224790"/>
          </a:xfrm>
          <a:prstGeom prst="rect">
            <a:avLst/>
          </a:prstGeom>
        </p:spPr>
      </p:pic>
      <p:pic>
        <p:nvPicPr>
          <p:cNvPr id="18" name="图片 17" descr="1632388707(1)"/>
          <p:cNvPicPr>
            <a:picLocks noChangeAspect="1"/>
          </p:cNvPicPr>
          <p:nvPr/>
        </p:nvPicPr>
        <p:blipFill>
          <a:blip r:embed="rId4"/>
          <a:stretch>
            <a:fillRect/>
          </a:stretch>
        </p:blipFill>
        <p:spPr>
          <a:xfrm>
            <a:off x="7010400" y="5935980"/>
            <a:ext cx="231140" cy="224790"/>
          </a:xfrm>
          <a:prstGeom prst="rect">
            <a:avLst/>
          </a:prstGeom>
        </p:spPr>
      </p:pic>
      <p:pic>
        <p:nvPicPr>
          <p:cNvPr id="20" name="图片 19" descr="1632388707(1)"/>
          <p:cNvPicPr>
            <a:picLocks noChangeAspect="1"/>
          </p:cNvPicPr>
          <p:nvPr/>
        </p:nvPicPr>
        <p:blipFill>
          <a:blip r:embed="rId4"/>
          <a:stretch>
            <a:fillRect/>
          </a:stretch>
        </p:blipFill>
        <p:spPr>
          <a:xfrm>
            <a:off x="7010400" y="5638800"/>
            <a:ext cx="231140" cy="224790"/>
          </a:xfrm>
          <a:prstGeom prst="rect">
            <a:avLst/>
          </a:prstGeom>
        </p:spPr>
      </p:pic>
    </p:spTree>
    <p:custDataLst>
      <p:tags r:id="rId5"/>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889635"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9" name="文本框 8"/>
          <p:cNvSpPr txBox="1"/>
          <p:nvPr>
            <p:custDataLst>
              <p:tags r:id="rId1"/>
            </p:custDataLst>
          </p:nvPr>
        </p:nvSpPr>
        <p:spPr>
          <a:xfrm>
            <a:off x="1295400" y="1372235"/>
            <a:ext cx="6379845"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1.6 </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绩效</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标准</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066800" y="2058035"/>
            <a:ext cx="10196830" cy="4092575"/>
          </a:xfrm>
          <a:prstGeom prst="rect">
            <a:avLst/>
          </a:prstGeom>
          <a:noFill/>
        </p:spPr>
        <p:txBody>
          <a:bodyPr wrap="square" rtlCol="0">
            <a:spAutoFit/>
          </a:bodyPr>
          <a:p>
            <a:pPr indent="0">
              <a:lnSpc>
                <a:spcPct val="200000"/>
              </a:lnSpc>
              <a:buFont typeface="Wingdings" panose="05000000000000000000" charset="0"/>
              <a:buNone/>
            </a:pPr>
            <a:r>
              <a:rPr lang="en-US" altLang="zh-CN" sz="2000" b="1">
                <a:solidFill>
                  <a:srgbClr val="C00000"/>
                </a:solidFill>
                <a:latin typeface="微软雅黑" panose="020B0503020204020204" pitchFamily="34" charset="-122"/>
                <a:ea typeface="微软雅黑" panose="020B0503020204020204" pitchFamily="34" charset="-122"/>
              </a:rPr>
              <a:t>    </a:t>
            </a:r>
            <a:r>
              <a:rPr lang="zh-CN" altLang="en-US" sz="2000" b="1">
                <a:solidFill>
                  <a:srgbClr val="C00000"/>
                </a:solidFill>
                <a:latin typeface="微软雅黑" panose="020B0503020204020204" pitchFamily="34" charset="-122"/>
                <a:ea typeface="微软雅黑" panose="020B0503020204020204" pitchFamily="34" charset="-122"/>
              </a:rPr>
              <a:t>绩效标准</a:t>
            </a:r>
            <a:r>
              <a:rPr lang="zh-CN" altLang="en-US" sz="2000" b="1">
                <a:latin typeface="微软雅黑" panose="020B0503020204020204" pitchFamily="34" charset="-122"/>
                <a:ea typeface="微软雅黑" panose="020B0503020204020204" pitchFamily="34" charset="-122"/>
              </a:rPr>
              <a:t>是设置绩效指标的指标值时参考的标准，包括历史标准、行业标准、计划标准。</a:t>
            </a:r>
            <a:endParaRPr lang="zh-CN" altLang="en-US" sz="2000">
              <a:latin typeface="微软雅黑" panose="020B0503020204020204" pitchFamily="34" charset="-122"/>
              <a:ea typeface="微软雅黑" panose="020B0503020204020204" pitchFamily="34" charset="-122"/>
            </a:endParaRPr>
          </a:p>
          <a:p>
            <a:pPr marL="342900" indent="-342900">
              <a:lnSpc>
                <a:spcPct val="200000"/>
              </a:lnSpc>
              <a:buFont typeface="Wingdings" panose="05000000000000000000" charset="0"/>
              <a:buChar char="Ø"/>
            </a:pPr>
            <a:r>
              <a:rPr lang="zh-CN" altLang="en-US" sz="2000" kern="0" dirty="0">
                <a:solidFill>
                  <a:srgbClr val="C00000"/>
                </a:solidFill>
                <a:latin typeface="微软雅黑" panose="020B0503020204020204" pitchFamily="34" charset="-122"/>
                <a:ea typeface="微软雅黑" panose="020B0503020204020204" pitchFamily="34" charset="-122"/>
                <a:sym typeface="+mn-ea"/>
              </a:rPr>
              <a:t>历史标准</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sym typeface="+mn-ea"/>
              </a:rPr>
              <a:t>指同类指标的历史数据等，如</a:t>
            </a:r>
            <a:r>
              <a:rPr lang="zh-CN" altLang="en-US" sz="2000" kern="0" dirty="0">
                <a:solidFill>
                  <a:schemeClr val="tx1"/>
                </a:solidFill>
                <a:latin typeface="微软雅黑" panose="020B0503020204020204" pitchFamily="34" charset="-122"/>
                <a:ea typeface="微软雅黑" panose="020B0503020204020204" pitchFamily="34" charset="-122"/>
                <a:sym typeface="+mn-ea"/>
              </a:rPr>
              <a:t>某卫生信息化建设项目的“电子健康档案建档率”前两年度分别为30%和40%，两年度预算均为30万元。那么若当年度的预算仍为30万元，在外部环境无明显改变的前提下，该指标的目标值可设为50%。</a:t>
            </a:r>
            <a:endParaRPr lang="zh-CN" altLang="en-US" sz="2000" kern="0" dirty="0">
              <a:solidFill>
                <a:schemeClr val="accent5">
                  <a:lumMod val="25000"/>
                </a:schemeClr>
              </a:solidFill>
              <a:latin typeface="微软雅黑" panose="020B0503020204020204" pitchFamily="34" charset="-122"/>
              <a:ea typeface="微软雅黑" panose="020B0503020204020204" pitchFamily="34" charset="-122"/>
              <a:sym typeface="+mn-ea"/>
            </a:endParaRPr>
          </a:p>
          <a:p>
            <a:pPr marL="342900" indent="-342900">
              <a:lnSpc>
                <a:spcPct val="200000"/>
              </a:lnSpc>
              <a:buFont typeface="Wingdings" panose="05000000000000000000" charset="0"/>
              <a:buChar char="Ø"/>
            </a:pPr>
            <a:r>
              <a:rPr lang="zh-CN" altLang="en-US" sz="2000">
                <a:solidFill>
                  <a:srgbClr val="C00000"/>
                </a:solidFill>
                <a:latin typeface="微软雅黑" panose="020B0503020204020204" pitchFamily="34" charset="-122"/>
                <a:ea typeface="微软雅黑" panose="020B0503020204020204" pitchFamily="34" charset="-122"/>
              </a:rPr>
              <a:t>行业标准</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sym typeface="+mn-ea"/>
              </a:rPr>
              <a:t>是指国家公布的行业指标数据等，如</a:t>
            </a:r>
            <a:r>
              <a:rPr lang="zh-CN" altLang="en-US" sz="2000" kern="0" dirty="0">
                <a:solidFill>
                  <a:schemeClr val="tx1"/>
                </a:solidFill>
                <a:latin typeface="微软雅黑" panose="020B0503020204020204" pitchFamily="34" charset="-122"/>
                <a:ea typeface="微软雅黑" panose="020B0503020204020204" pitchFamily="34" charset="-122"/>
                <a:sym typeface="+mn-ea"/>
              </a:rPr>
              <a:t>按照教育信息化建设配备要求，小学的生机比需达到15：1。</a:t>
            </a:r>
            <a:endParaRPr lang="zh-CN" altLang="en-US" sz="2000" kern="0" dirty="0">
              <a:solidFill>
                <a:schemeClr val="accent5">
                  <a:lumMod val="25000"/>
                </a:schemeClr>
              </a:solidFill>
              <a:latin typeface="微软雅黑" panose="020B0503020204020204" pitchFamily="34" charset="-122"/>
              <a:ea typeface="微软雅黑" panose="020B0503020204020204" pitchFamily="34" charset="-122"/>
              <a:sym typeface="+mn-ea"/>
            </a:endParaRPr>
          </a:p>
          <a:p>
            <a:pPr indent="0">
              <a:buFont typeface="Wingdings" panose="05000000000000000000" charset="0"/>
              <a:buNone/>
            </a:pPr>
            <a:endParaRPr lang="zh-CN" altLang="en-US" sz="2000" kern="0" dirty="0">
              <a:solidFill>
                <a:schemeClr val="tx1"/>
              </a:solidFill>
              <a:latin typeface="微软雅黑" panose="020B0503020204020204" pitchFamily="34" charset="-122"/>
              <a:ea typeface="微软雅黑" panose="020B0503020204020204" pitchFamily="34" charset="-122"/>
              <a:sym typeface="+mn-ea"/>
            </a:endParaRPr>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889635"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9" name="文本框 8"/>
          <p:cNvSpPr txBox="1"/>
          <p:nvPr>
            <p:custDataLst>
              <p:tags r:id="rId1"/>
            </p:custDataLst>
          </p:nvPr>
        </p:nvSpPr>
        <p:spPr>
          <a:xfrm>
            <a:off x="1295400" y="1372235"/>
            <a:ext cx="6379845"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1.6 </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绩效</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标准</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066800" y="2134235"/>
            <a:ext cx="10196830" cy="3476625"/>
          </a:xfrm>
          <a:prstGeom prst="rect">
            <a:avLst/>
          </a:prstGeom>
          <a:noFill/>
        </p:spPr>
        <p:txBody>
          <a:bodyPr wrap="square" rtlCol="0">
            <a:spAutoFit/>
          </a:bodyPr>
          <a:p>
            <a:pPr marL="342900" indent="-342900">
              <a:lnSpc>
                <a:spcPct val="200000"/>
              </a:lnSpc>
              <a:buFont typeface="Wingdings" panose="05000000000000000000" charset="0"/>
              <a:buChar char="Ø"/>
            </a:pPr>
            <a:r>
              <a:rPr lang="zh-CN" altLang="en-US" sz="2000">
                <a:solidFill>
                  <a:srgbClr val="C00000"/>
                </a:solidFill>
                <a:latin typeface="微软雅黑" panose="020B0503020204020204" pitchFamily="34" charset="-122"/>
                <a:ea typeface="微软雅黑" panose="020B0503020204020204" pitchFamily="34" charset="-122"/>
              </a:rPr>
              <a:t>计划标准</a:t>
            </a:r>
            <a:r>
              <a:rPr lang="zh-CN" altLang="en-US" sz="2000">
                <a:latin typeface="微软雅黑" panose="020B0503020204020204" pitchFamily="34" charset="-122"/>
                <a:ea typeface="微软雅黑" panose="020B0503020204020204" pitchFamily="34" charset="-122"/>
              </a:rPr>
              <a:t>是</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sym typeface="+mn-ea"/>
              </a:rPr>
              <a:t>指预先制定的目标、计划、预算、定额等数据，如某单位计划采购</a:t>
            </a:r>
            <a:r>
              <a:rPr lang="en-US" altLang="zh-CN" sz="2000" kern="0" dirty="0">
                <a:solidFill>
                  <a:schemeClr val="accent5">
                    <a:lumMod val="25000"/>
                  </a:schemeClr>
                </a:solidFill>
                <a:latin typeface="微软雅黑" panose="020B0503020204020204" pitchFamily="34" charset="-122"/>
                <a:ea typeface="微软雅黑" panose="020B0503020204020204" pitchFamily="34" charset="-122"/>
                <a:sym typeface="+mn-ea"/>
              </a:rPr>
              <a:t>1</a:t>
            </a:r>
            <a:r>
              <a:rPr lang="zh-CN" altLang="en-US" sz="2000" kern="0" dirty="0">
                <a:solidFill>
                  <a:schemeClr val="accent5">
                    <a:lumMod val="25000"/>
                  </a:schemeClr>
                </a:solidFill>
                <a:latin typeface="微软雅黑" panose="020B0503020204020204" pitchFamily="34" charset="-122"/>
                <a:ea typeface="微软雅黑" panose="020B0503020204020204" pitchFamily="34" charset="-122"/>
                <a:sym typeface="+mn-ea"/>
              </a:rPr>
              <a:t>台机器。</a:t>
            </a:r>
            <a:endParaRPr lang="zh-CN" altLang="en-US" sz="2000" kern="0" dirty="0">
              <a:solidFill>
                <a:schemeClr val="accent5">
                  <a:lumMod val="25000"/>
                </a:schemeClr>
              </a:solidFill>
              <a:latin typeface="微软雅黑" panose="020B0503020204020204" pitchFamily="34" charset="-122"/>
              <a:ea typeface="微软雅黑" panose="020B0503020204020204" pitchFamily="34" charset="-122"/>
              <a:sym typeface="+mn-ea"/>
            </a:endParaRPr>
          </a:p>
          <a:p>
            <a:pPr marL="342900" indent="-342900">
              <a:lnSpc>
                <a:spcPct val="200000"/>
              </a:lnSpc>
              <a:buFont typeface="Wingdings" panose="05000000000000000000" charset="0"/>
              <a:buChar char="Ø"/>
            </a:pPr>
            <a:r>
              <a:rPr lang="zh-CN" altLang="en-US" sz="2000">
                <a:solidFill>
                  <a:srgbClr val="C00000"/>
                </a:solidFill>
                <a:latin typeface="微软雅黑" panose="020B0503020204020204" pitchFamily="34" charset="-122"/>
                <a:ea typeface="微软雅黑" panose="020B0503020204020204" pitchFamily="34" charset="-122"/>
                <a:sym typeface="+mn-ea"/>
              </a:rPr>
              <a:t>其他标准</a:t>
            </a:r>
            <a:r>
              <a:rPr lang="zh-CN" altLang="en-US" sz="2000" kern="0" dirty="0">
                <a:solidFill>
                  <a:schemeClr val="tx1"/>
                </a:solidFill>
                <a:latin typeface="微软雅黑" panose="020B0503020204020204" pitchFamily="34" charset="-122"/>
                <a:ea typeface="微软雅黑" panose="020B0503020204020204" pitchFamily="34" charset="-122"/>
                <a:sym typeface="+mn-ea"/>
              </a:rPr>
              <a:t>是财政部门颁布的绩效评价参考标准，财政部门确定的支出定额标准、资产配置标准等，</a:t>
            </a:r>
            <a:r>
              <a:rPr lang="zh-CN" altLang="en-US" sz="2000" kern="0" dirty="0">
                <a:solidFill>
                  <a:schemeClr val="tx1"/>
                </a:solidFill>
                <a:latin typeface="微软雅黑" panose="020B0503020204020204" pitchFamily="34" charset="-122"/>
                <a:ea typeface="微软雅黑" panose="020B0503020204020204" pitchFamily="34" charset="-122"/>
                <a:sym typeface="+mn-ea"/>
              </a:rPr>
              <a:t>如《中央和国家机关培训费管理办法》规定：“副高级技术职称专业人员每学时讲课费≤500元”、“正高级技术职称专业人员每学时讲课费≤1000元”、“院士、全国知名专家每学时讲课费≤1500元”等。</a:t>
            </a:r>
            <a:endParaRPr lang="zh-CN" altLang="en-US" sz="2000" kern="0" dirty="0">
              <a:solidFill>
                <a:schemeClr val="tx1"/>
              </a:solidFill>
              <a:latin typeface="微软雅黑" panose="020B0503020204020204" pitchFamily="34" charset="-122"/>
              <a:ea typeface="微软雅黑" panose="020B0503020204020204" pitchFamily="34" charset="-122"/>
              <a:sym typeface="+mn-ea"/>
            </a:endParaRPr>
          </a:p>
          <a:p>
            <a:pPr marL="342900" indent="-342900">
              <a:buFont typeface="Wingdings" panose="05000000000000000000" charset="0"/>
              <a:buChar char="Ø"/>
            </a:pPr>
            <a:endParaRPr lang="zh-CN" altLang="en-US" sz="2000" kern="0" dirty="0">
              <a:solidFill>
                <a:schemeClr val="tx1"/>
              </a:solidFill>
              <a:latin typeface="微软雅黑" panose="020B0503020204020204" pitchFamily="34" charset="-122"/>
              <a:ea typeface="微软雅黑" panose="020B0503020204020204" pitchFamily="34" charset="-122"/>
              <a:sym typeface="+mn-ea"/>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62000" y="304800"/>
            <a:ext cx="4453890" cy="521970"/>
          </a:xfrm>
          <a:prstGeom prst="rect">
            <a:avLst/>
          </a:prstGeom>
          <a:noFill/>
        </p:spPr>
        <p:txBody>
          <a:bodyPr wrap="square" rtlCol="0">
            <a:spAutoFit/>
          </a:bodyPr>
          <a:p>
            <a:r>
              <a:rPr lang="zh-CN" altLang="en-US" sz="2800" b="1">
                <a:latin typeface="微软雅黑" panose="020B0503020204020204" pitchFamily="34" charset="-122"/>
                <a:ea typeface="微软雅黑" panose="020B0503020204020204" pitchFamily="34" charset="-122"/>
              </a:rPr>
              <a:t>前言</a:t>
            </a:r>
            <a:r>
              <a:rPr lang="en-US" altLang="zh-CN" sz="2800" b="1">
                <a:latin typeface="微软雅黑" panose="020B0503020204020204" pitchFamily="34" charset="-122"/>
                <a:ea typeface="微软雅黑" panose="020B0503020204020204" pitchFamily="34" charset="-122"/>
              </a:rPr>
              <a:t>—</a:t>
            </a:r>
            <a:r>
              <a:rPr lang="zh-CN" altLang="en-US" sz="2000" b="1">
                <a:latin typeface="微软雅黑" panose="020B0503020204020204" pitchFamily="34" charset="-122"/>
                <a:ea typeface="微软雅黑" panose="020B0503020204020204" pitchFamily="34" charset="-122"/>
              </a:rPr>
              <a:t>预算绩效管理相关政策文件</a:t>
            </a:r>
            <a:endParaRPr lang="zh-CN" altLang="en-US" sz="2000" b="1">
              <a:latin typeface="微软雅黑" panose="020B0503020204020204" pitchFamily="34" charset="-122"/>
              <a:ea typeface="微软雅黑" panose="020B0503020204020204" pitchFamily="34" charset="-122"/>
            </a:endParaRPr>
          </a:p>
        </p:txBody>
      </p:sp>
      <p:sp>
        <p:nvSpPr>
          <p:cNvPr id="5" name="文本框 4"/>
          <p:cNvSpPr txBox="1"/>
          <p:nvPr/>
        </p:nvSpPr>
        <p:spPr>
          <a:xfrm>
            <a:off x="838200" y="1371600"/>
            <a:ext cx="10414000" cy="4399915"/>
          </a:xfrm>
          <a:prstGeom prst="rect">
            <a:avLst/>
          </a:prstGeom>
          <a:noFill/>
        </p:spPr>
        <p:txBody>
          <a:bodyPr wrap="square" rtlCol="0">
            <a:spAutoFit/>
          </a:bodyPr>
          <a:p>
            <a:pPr indent="457200" algn="just" fontAlgn="auto">
              <a:lnSpc>
                <a:spcPct val="200000"/>
              </a:lnSpc>
              <a:buNone/>
            </a:pPr>
            <a:r>
              <a:rPr lang="zh-CN" sz="2000" b="1">
                <a:solidFill>
                  <a:srgbClr val="000000"/>
                </a:solidFill>
                <a:latin typeface="Times New Roman" panose="02020603050405020304" charset="0"/>
                <a:ea typeface="微软雅黑" panose="020B0503020204020204" pitchFamily="34" charset="-122"/>
                <a:cs typeface="Times New Roman" panose="02020603050405020304" charset="0"/>
                <a:sym typeface="+mn-ea"/>
              </a:rPr>
              <a:t>中共中央、</a:t>
            </a:r>
            <a:r>
              <a:rPr lang="zh-CN" altLang="en-US" sz="2000" b="1">
                <a:solidFill>
                  <a:srgbClr val="000000"/>
                </a:solidFill>
                <a:latin typeface="Times New Roman" panose="02020603050405020304" charset="0"/>
                <a:ea typeface="微软雅黑" panose="020B0503020204020204" pitchFamily="34" charset="-122"/>
                <a:cs typeface="Times New Roman" panose="02020603050405020304" charset="0"/>
                <a:sym typeface="+mn-ea"/>
              </a:rPr>
              <a:t>国务院</a:t>
            </a:r>
            <a:r>
              <a:rPr lang="zh-CN" sz="2000" b="1">
                <a:solidFill>
                  <a:srgbClr val="000000"/>
                </a:solidFill>
                <a:latin typeface="Times New Roman" panose="02020603050405020304" charset="0"/>
                <a:ea typeface="微软雅黑" panose="020B0503020204020204" pitchFamily="34" charset="-122"/>
                <a:cs typeface="Times New Roman" panose="02020603050405020304" charset="0"/>
                <a:sym typeface="+mn-ea"/>
              </a:rPr>
              <a:t>《全面实施预算绩效管理的意见》</a:t>
            </a:r>
            <a:r>
              <a:rPr lang="en-US" sz="2000">
                <a:solidFill>
                  <a:srgbClr val="000000"/>
                </a:solidFill>
                <a:latin typeface="Times New Roman" panose="02020603050405020304" charset="0"/>
                <a:ea typeface="微软雅黑" panose="020B0503020204020204" pitchFamily="34" charset="-122"/>
                <a:cs typeface="Times New Roman" panose="02020603050405020304" charset="0"/>
                <a:sym typeface="+mn-ea"/>
              </a:rPr>
              <a:t>（中发〔2018〕34号）</a:t>
            </a:r>
            <a:r>
              <a:rPr lang="zh-CN" altLang="en-US" sz="2000">
                <a:solidFill>
                  <a:srgbClr val="000000"/>
                </a:solidFill>
                <a:latin typeface="Times New Roman" panose="02020603050405020304" charset="0"/>
                <a:ea typeface="微软雅黑" panose="020B0503020204020204" pitchFamily="34" charset="-122"/>
                <a:cs typeface="Times New Roman" panose="02020603050405020304" charset="0"/>
                <a:sym typeface="+mn-ea"/>
              </a:rPr>
              <a:t>：力争用</a:t>
            </a:r>
            <a:r>
              <a:rPr lang="en-US" altLang="zh-CN" sz="2000" b="1">
                <a:solidFill>
                  <a:srgbClr val="000000"/>
                </a:solidFill>
                <a:latin typeface="Times New Roman" panose="02020603050405020304" charset="0"/>
                <a:ea typeface="微软雅黑" panose="020B0503020204020204" pitchFamily="34" charset="-122"/>
                <a:cs typeface="Times New Roman" panose="02020603050405020304" charset="0"/>
                <a:sym typeface="+mn-ea"/>
              </a:rPr>
              <a:t>3-5</a:t>
            </a:r>
            <a:r>
              <a:rPr lang="zh-CN" altLang="en-US" sz="2000">
                <a:solidFill>
                  <a:srgbClr val="000000"/>
                </a:solidFill>
                <a:latin typeface="Times New Roman" panose="02020603050405020304" charset="0"/>
                <a:ea typeface="微软雅黑" panose="020B0503020204020204" pitchFamily="34" charset="-122"/>
                <a:cs typeface="Times New Roman" panose="02020603050405020304" charset="0"/>
                <a:sym typeface="+mn-ea"/>
              </a:rPr>
              <a:t>年时间基本建成全方位、全过程、全覆盖的预算绩效管理体系，实现预算和绩效管理一体化，着力提高财政资源配置效率和使用效益</a:t>
            </a:r>
            <a:r>
              <a:rPr lang="en-US" altLang="zh-CN" sz="2000">
                <a:solidFill>
                  <a:srgbClr val="000000"/>
                </a:solidFill>
                <a:latin typeface="Times New Roman" panose="02020603050405020304" charset="0"/>
                <a:ea typeface="微软雅黑" panose="020B0503020204020204" pitchFamily="34" charset="-122"/>
                <a:cs typeface="Times New Roman" panose="02020603050405020304" charset="0"/>
                <a:sym typeface="+mn-ea"/>
              </a:rPr>
              <a:t>......</a:t>
            </a:r>
            <a:endParaRPr lang="en-US" sz="2000">
              <a:solidFill>
                <a:srgbClr val="000000"/>
              </a:solidFill>
              <a:latin typeface="Times New Roman" panose="02020603050405020304" charset="0"/>
              <a:ea typeface="微软雅黑" panose="020B0503020204020204" pitchFamily="34" charset="-122"/>
              <a:cs typeface="Times New Roman" panose="02020603050405020304" charset="0"/>
              <a:sym typeface="+mn-ea"/>
            </a:endParaRPr>
          </a:p>
          <a:p>
            <a:pPr indent="457200" algn="just" fontAlgn="auto">
              <a:lnSpc>
                <a:spcPct val="200000"/>
              </a:lnSpc>
              <a:buNone/>
            </a:pPr>
            <a:r>
              <a:rPr lang="zh-CN" sz="2000" b="1">
                <a:solidFill>
                  <a:srgbClr val="000000"/>
                </a:solidFill>
                <a:latin typeface="Times New Roman" panose="02020603050405020304" charset="0"/>
                <a:ea typeface="微软雅黑" panose="020B0503020204020204" pitchFamily="34" charset="-122"/>
                <a:cs typeface="Times New Roman" panose="02020603050405020304" charset="0"/>
                <a:sym typeface="+mn-ea"/>
              </a:rPr>
              <a:t>中共河南省委、河南省人民政府《全面实施预算绩效管理的实施意见》</a:t>
            </a:r>
            <a:r>
              <a:rPr lang="en-US" sz="2000">
                <a:solidFill>
                  <a:srgbClr val="000000"/>
                </a:solidFill>
                <a:latin typeface="Times New Roman" panose="02020603050405020304" charset="0"/>
                <a:ea typeface="微软雅黑" panose="020B0503020204020204" pitchFamily="34" charset="-122"/>
                <a:cs typeface="Times New Roman" panose="02020603050405020304" charset="0"/>
                <a:sym typeface="+mn-ea"/>
              </a:rPr>
              <a:t>（豫政〔2019〕10号）</a:t>
            </a:r>
            <a:r>
              <a:rPr lang="zh-CN" altLang="en-US" sz="2000">
                <a:solidFill>
                  <a:srgbClr val="000000"/>
                </a:solidFill>
                <a:latin typeface="Times New Roman" panose="02020603050405020304" charset="0"/>
                <a:ea typeface="微软雅黑" panose="020B0503020204020204" pitchFamily="34" charset="-122"/>
                <a:cs typeface="Times New Roman" panose="02020603050405020304" charset="0"/>
                <a:sym typeface="+mn-ea"/>
              </a:rPr>
              <a:t>：争取省级层面到2020年年底、</a:t>
            </a:r>
            <a:r>
              <a:rPr lang="zh-CN" altLang="en-US" sz="2000" b="1">
                <a:solidFill>
                  <a:srgbClr val="000000"/>
                </a:solidFill>
                <a:latin typeface="Times New Roman" panose="02020603050405020304" charset="0"/>
                <a:ea typeface="微软雅黑" panose="020B0503020204020204" pitchFamily="34" charset="-122"/>
                <a:cs typeface="Times New Roman" panose="02020603050405020304" charset="0"/>
                <a:sym typeface="+mn-ea"/>
              </a:rPr>
              <a:t>市县层面到2022年年底</a:t>
            </a:r>
            <a:r>
              <a:rPr lang="zh-CN" altLang="en-US" sz="2000">
                <a:solidFill>
                  <a:srgbClr val="000000"/>
                </a:solidFill>
                <a:latin typeface="Times New Roman" panose="02020603050405020304" charset="0"/>
                <a:ea typeface="微软雅黑" panose="020B0503020204020204" pitchFamily="34" charset="-122"/>
                <a:cs typeface="Times New Roman" panose="02020603050405020304" charset="0"/>
                <a:sym typeface="+mn-ea"/>
              </a:rPr>
              <a:t>基本建成全方位、全过程、全覆盖的预算绩效管理体系，实现预算和绩效管理一体化，推动财政资金聚力增效，提高公共服务供给质量</a:t>
            </a:r>
            <a:r>
              <a:rPr lang="en-US" altLang="zh-CN" sz="2000">
                <a:solidFill>
                  <a:srgbClr val="000000"/>
                </a:solidFill>
                <a:latin typeface="Times New Roman" panose="02020603050405020304" charset="0"/>
                <a:ea typeface="微软雅黑" panose="020B0503020204020204" pitchFamily="34" charset="-122"/>
                <a:cs typeface="Times New Roman" panose="02020603050405020304" charset="0"/>
                <a:sym typeface="+mn-ea"/>
              </a:rPr>
              <a:t>......</a:t>
            </a:r>
            <a:endParaRPr lang="zh-CN" altLang="en-US" sz="2000"/>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1828800" y="1752600"/>
            <a:ext cx="8467725" cy="1060450"/>
            <a:chOff x="1626315" y="1085265"/>
            <a:chExt cx="8143240" cy="1060450"/>
          </a:xfrm>
        </p:grpSpPr>
        <p:sp>
          <p:nvSpPr>
            <p:cNvPr id="161" name="Rectangle 109"/>
            <p:cNvSpPr/>
            <p:nvPr/>
          </p:nvSpPr>
          <p:spPr bwMode="auto">
            <a:xfrm>
              <a:off x="2021285" y="1085265"/>
              <a:ext cx="7748270" cy="1060450"/>
            </a:xfrm>
            <a:prstGeom prst="rect">
              <a:avLst/>
            </a:prstGeom>
          </p:spPr>
          <p:txBody>
            <a:bodyPr wrap="square">
              <a:spAutoFit/>
            </a:bodyPr>
            <a:p>
              <a:pPr marL="0" marR="0" lvl="0" indent="0" defTabSz="900430" eaLnBrk="1" fontAlgn="auto" latinLnBrk="0" hangingPunct="1">
                <a:lnSpc>
                  <a:spcPct val="150000"/>
                </a:lnSpc>
                <a:spcBef>
                  <a:spcPts val="0"/>
                </a:spcBef>
                <a:spcAft>
                  <a:spcPts val="0"/>
                </a:spcAft>
                <a:buClrTx/>
                <a:buSzTx/>
                <a:buFontTx/>
                <a:buNone/>
                <a:defRPr/>
              </a:pPr>
              <a:r>
                <a:rPr lang="zh-CN" altLang="en-US" sz="2100" kern="0" dirty="0">
                  <a:solidFill>
                    <a:schemeClr val="accent5">
                      <a:lumMod val="25000"/>
                    </a:schemeClr>
                  </a:solidFill>
                  <a:latin typeface="微软雅黑" panose="020B0503020204020204" pitchFamily="34" charset="-122"/>
                  <a:ea typeface="微软雅黑" panose="020B0503020204020204" pitchFamily="34" charset="-122"/>
                </a:rPr>
                <a:t>相关法律、法规和规章制度，国民经济和社会发展规划，宏观调控总体要求等</a:t>
              </a:r>
              <a:endParaRPr kumimoji="0" lang="zh-CN" altLang="en-US" sz="2100" b="0" i="0" u="none" strike="noStrike" kern="0" cap="none" spc="0" normalizeH="0" baseline="0" noProof="0" dirty="0">
                <a:ln>
                  <a:noFill/>
                </a:ln>
                <a:solidFill>
                  <a:schemeClr val="accent5">
                    <a:lumMod val="25000"/>
                  </a:schemeClr>
                </a:solidFill>
                <a:effectLst/>
                <a:uLnTx/>
                <a:uFillTx/>
                <a:latin typeface="微软雅黑" panose="020B0503020204020204" pitchFamily="34" charset="-122"/>
                <a:ea typeface="微软雅黑" panose="020B0503020204020204" pitchFamily="34" charset="-122"/>
                <a:cs typeface="Open Sans" pitchFamily="34" charset="0"/>
              </a:endParaRPr>
            </a:p>
          </p:txBody>
        </p:sp>
        <p:grpSp>
          <p:nvGrpSpPr>
            <p:cNvPr id="162" name="Group 332"/>
            <p:cNvGrpSpPr/>
            <p:nvPr/>
          </p:nvGrpSpPr>
          <p:grpSpPr bwMode="auto">
            <a:xfrm>
              <a:off x="1626315" y="1258631"/>
              <a:ext cx="288000" cy="288000"/>
              <a:chOff x="4643438" y="2786064"/>
              <a:chExt cx="288476" cy="288476"/>
            </a:xfrm>
          </p:grpSpPr>
          <p:sp>
            <p:nvSpPr>
              <p:cNvPr id="163" name="Oval 111"/>
              <p:cNvSpPr/>
              <p:nvPr/>
            </p:nvSpPr>
            <p:spPr>
              <a:xfrm>
                <a:off x="4644019" y="2785366"/>
                <a:ext cx="288855" cy="288972"/>
              </a:xfrm>
              <a:prstGeom prst="ellipse">
                <a:avLst/>
              </a:prstGeom>
              <a:solidFill>
                <a:srgbClr val="C00000"/>
              </a:solidFill>
              <a:ln w="12700" cap="flat" cmpd="sng" algn="ctr">
                <a:noFill/>
                <a:prstDash val="solid"/>
                <a:miter lim="800000"/>
              </a:ln>
              <a:effectLst/>
            </p:spPr>
            <p:txBody>
              <a:bodyPr anchor="ctr"/>
              <a:p>
                <a:pPr marL="0" marR="0" lvl="0" indent="0" algn="ctr" defTabSz="900430" eaLnBrk="1" fontAlgn="auto" latinLnBrk="0" hangingPunct="1">
                  <a:lnSpc>
                    <a:spcPct val="100000"/>
                  </a:lnSpc>
                  <a:spcBef>
                    <a:spcPts val="0"/>
                  </a:spcBef>
                  <a:spcAft>
                    <a:spcPts val="0"/>
                  </a:spcAft>
                  <a:buClrTx/>
                  <a:buSzTx/>
                  <a:buFontTx/>
                  <a:buNone/>
                  <a:defRPr/>
                </a:pPr>
                <a:endParaRPr kumimoji="0" lang="en-US" sz="144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sp>
            <p:nvSpPr>
              <p:cNvPr id="164"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p>
                <a:pPr marL="0" marR="0" lvl="0" indent="0" defTabSz="900430" eaLnBrk="0" fontAlgn="base" latinLnBrk="0" hangingPunct="0">
                  <a:lnSpc>
                    <a:spcPct val="100000"/>
                  </a:lnSpc>
                  <a:spcBef>
                    <a:spcPct val="0"/>
                  </a:spcBef>
                  <a:spcAft>
                    <a:spcPct val="0"/>
                  </a:spcAft>
                  <a:buClrTx/>
                  <a:buSzTx/>
                  <a:buFontTx/>
                  <a:buNone/>
                  <a:defRPr/>
                </a:pPr>
                <a:endParaRPr kumimoji="0" lang="zh-CN" altLang="en-US" sz="236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grpSp>
      </p:grpSp>
      <p:grpSp>
        <p:nvGrpSpPr>
          <p:cNvPr id="3" name="组合 2"/>
          <p:cNvGrpSpPr/>
          <p:nvPr/>
        </p:nvGrpSpPr>
        <p:grpSpPr>
          <a:xfrm>
            <a:off x="1828880" y="2891746"/>
            <a:ext cx="4860610" cy="414020"/>
            <a:chOff x="1626315" y="2224361"/>
            <a:chExt cx="4860610" cy="414020"/>
          </a:xfrm>
        </p:grpSpPr>
        <p:sp>
          <p:nvSpPr>
            <p:cNvPr id="157" name="Rectangle 101"/>
            <p:cNvSpPr/>
            <p:nvPr/>
          </p:nvSpPr>
          <p:spPr bwMode="auto">
            <a:xfrm>
              <a:off x="2021197" y="2224361"/>
              <a:ext cx="4465728" cy="414020"/>
            </a:xfrm>
            <a:prstGeom prst="rect">
              <a:avLst/>
            </a:prstGeom>
          </p:spPr>
          <p:txBody>
            <a:bodyPr wrap="square">
              <a:spAutoFit/>
            </a:bodyPr>
            <a:p>
              <a:pPr defTabSz="900430" eaLnBrk="1" fontAlgn="auto" hangingPunct="1">
                <a:spcBef>
                  <a:spcPts val="0"/>
                </a:spcBef>
                <a:spcAft>
                  <a:spcPts val="0"/>
                </a:spcAft>
                <a:defRPr/>
              </a:pPr>
              <a:r>
                <a:rPr lang="zh-CN" altLang="en-US" sz="2100" kern="0" dirty="0">
                  <a:solidFill>
                    <a:schemeClr val="accent5">
                      <a:lumMod val="25000"/>
                    </a:schemeClr>
                  </a:solidFill>
                  <a:latin typeface="微软雅黑" panose="020B0503020204020204" pitchFamily="34" charset="-122"/>
                  <a:ea typeface="微软雅黑" panose="020B0503020204020204" pitchFamily="34" charset="-122"/>
                </a:rPr>
                <a:t>市委、市</a:t>
              </a:r>
              <a:r>
                <a:rPr lang="zh-CN" altLang="en-US" sz="2100" kern="0" dirty="0">
                  <a:solidFill>
                    <a:schemeClr val="accent5">
                      <a:lumMod val="25000"/>
                    </a:schemeClr>
                  </a:solidFill>
                  <a:latin typeface="微软雅黑" panose="020B0503020204020204" pitchFamily="34" charset="-122"/>
                  <a:ea typeface="微软雅黑" panose="020B0503020204020204" pitchFamily="34" charset="-122"/>
                </a:rPr>
                <a:t>政府决策部署和工作要求</a:t>
              </a:r>
              <a:endParaRPr lang="zh-CN" altLang="en-US" sz="2100" kern="0" dirty="0">
                <a:solidFill>
                  <a:schemeClr val="accent5">
                    <a:lumMod val="25000"/>
                  </a:schemeClr>
                </a:solidFill>
                <a:latin typeface="微软雅黑" panose="020B0503020204020204" pitchFamily="34" charset="-122"/>
                <a:ea typeface="微软雅黑" panose="020B0503020204020204" pitchFamily="34" charset="-122"/>
              </a:endParaRPr>
            </a:p>
          </p:txBody>
        </p:sp>
        <p:grpSp>
          <p:nvGrpSpPr>
            <p:cNvPr id="53" name="Group 332"/>
            <p:cNvGrpSpPr/>
            <p:nvPr/>
          </p:nvGrpSpPr>
          <p:grpSpPr bwMode="auto">
            <a:xfrm>
              <a:off x="1626315" y="2291227"/>
              <a:ext cx="288000" cy="288000"/>
              <a:chOff x="4643438" y="2786064"/>
              <a:chExt cx="288476" cy="288476"/>
            </a:xfrm>
          </p:grpSpPr>
          <p:sp>
            <p:nvSpPr>
              <p:cNvPr id="54" name="Oval 111"/>
              <p:cNvSpPr/>
              <p:nvPr/>
            </p:nvSpPr>
            <p:spPr>
              <a:xfrm>
                <a:off x="4644019" y="2785366"/>
                <a:ext cx="288855" cy="288972"/>
              </a:xfrm>
              <a:prstGeom prst="ellipse">
                <a:avLst/>
              </a:prstGeom>
              <a:solidFill>
                <a:srgbClr val="C00000"/>
              </a:solidFill>
              <a:ln w="12700" cap="flat" cmpd="sng" algn="ctr">
                <a:noFill/>
                <a:prstDash val="solid"/>
                <a:miter lim="800000"/>
              </a:ln>
              <a:effectLst/>
            </p:spPr>
            <p:txBody>
              <a:bodyPr anchor="ctr"/>
              <a:p>
                <a:pPr marL="0" marR="0" lvl="0" indent="0" algn="ctr" defTabSz="900430" eaLnBrk="1" fontAlgn="auto" latinLnBrk="0" hangingPunct="1">
                  <a:lnSpc>
                    <a:spcPct val="100000"/>
                  </a:lnSpc>
                  <a:spcBef>
                    <a:spcPts val="0"/>
                  </a:spcBef>
                  <a:spcAft>
                    <a:spcPts val="0"/>
                  </a:spcAft>
                  <a:buClrTx/>
                  <a:buSzTx/>
                  <a:buFontTx/>
                  <a:buNone/>
                  <a:defRPr/>
                </a:pPr>
                <a:endParaRPr kumimoji="0" lang="en-US" sz="144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sp>
            <p:nvSpPr>
              <p:cNvPr id="55"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p>
                <a:pPr marL="0" marR="0" lvl="0" indent="0" defTabSz="900430" eaLnBrk="0" fontAlgn="base" latinLnBrk="0" hangingPunct="0">
                  <a:lnSpc>
                    <a:spcPct val="100000"/>
                  </a:lnSpc>
                  <a:spcBef>
                    <a:spcPct val="0"/>
                  </a:spcBef>
                  <a:spcAft>
                    <a:spcPct val="0"/>
                  </a:spcAft>
                  <a:buClrTx/>
                  <a:buSzTx/>
                  <a:buFontTx/>
                  <a:buNone/>
                  <a:defRPr/>
                </a:pPr>
                <a:endParaRPr kumimoji="0" lang="zh-CN" altLang="en-US" sz="236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grpSp>
      </p:grpSp>
      <p:grpSp>
        <p:nvGrpSpPr>
          <p:cNvPr id="4" name="组合 3"/>
          <p:cNvGrpSpPr/>
          <p:nvPr/>
        </p:nvGrpSpPr>
        <p:grpSpPr>
          <a:xfrm>
            <a:off x="1828880" y="3469663"/>
            <a:ext cx="7138213" cy="414020"/>
            <a:chOff x="1626315" y="2802278"/>
            <a:chExt cx="7138213" cy="414020"/>
          </a:xfrm>
        </p:grpSpPr>
        <p:sp>
          <p:nvSpPr>
            <p:cNvPr id="172" name="Rectangle 109"/>
            <p:cNvSpPr/>
            <p:nvPr/>
          </p:nvSpPr>
          <p:spPr bwMode="auto">
            <a:xfrm>
              <a:off x="2021197" y="2802278"/>
              <a:ext cx="6743331" cy="414020"/>
            </a:xfrm>
            <a:prstGeom prst="rect">
              <a:avLst/>
            </a:prstGeom>
          </p:spPr>
          <p:txBody>
            <a:bodyPr wrap="square">
              <a:spAutoFit/>
            </a:bodyPr>
            <a:p>
              <a:pPr defTabSz="900430" eaLnBrk="1" fontAlgn="auto" hangingPunct="1">
                <a:spcBef>
                  <a:spcPts val="0"/>
                </a:spcBef>
                <a:spcAft>
                  <a:spcPts val="0"/>
                </a:spcAft>
                <a:defRPr/>
              </a:pPr>
              <a:r>
                <a:rPr lang="zh-CN" altLang="en-US" sz="2100" kern="0" dirty="0">
                  <a:solidFill>
                    <a:schemeClr val="accent5">
                      <a:lumMod val="25000"/>
                    </a:schemeClr>
                  </a:solidFill>
                  <a:latin typeface="微软雅黑" panose="020B0503020204020204" pitchFamily="34" charset="-122"/>
                  <a:ea typeface="微软雅黑" panose="020B0503020204020204" pitchFamily="34" charset="-122"/>
                </a:rPr>
                <a:t>部门职能、中长期发展规划、年度工作计划和项目规划</a:t>
              </a:r>
              <a:endParaRPr lang="zh-CN" altLang="en-US" sz="2100" kern="0" dirty="0">
                <a:solidFill>
                  <a:schemeClr val="accent5">
                    <a:lumMod val="25000"/>
                  </a:schemeClr>
                </a:solidFill>
                <a:latin typeface="微软雅黑" panose="020B0503020204020204" pitchFamily="34" charset="-122"/>
                <a:ea typeface="微软雅黑" panose="020B0503020204020204" pitchFamily="34" charset="-122"/>
              </a:endParaRPr>
            </a:p>
          </p:txBody>
        </p:sp>
        <p:grpSp>
          <p:nvGrpSpPr>
            <p:cNvPr id="56" name="Group 332"/>
            <p:cNvGrpSpPr/>
            <p:nvPr/>
          </p:nvGrpSpPr>
          <p:grpSpPr bwMode="auto">
            <a:xfrm>
              <a:off x="1626315" y="2871861"/>
              <a:ext cx="288000" cy="288000"/>
              <a:chOff x="4643438" y="2786064"/>
              <a:chExt cx="288476" cy="288476"/>
            </a:xfrm>
          </p:grpSpPr>
          <p:sp>
            <p:nvSpPr>
              <p:cNvPr id="57" name="Oval 111"/>
              <p:cNvSpPr/>
              <p:nvPr/>
            </p:nvSpPr>
            <p:spPr>
              <a:xfrm>
                <a:off x="4644019" y="2785366"/>
                <a:ext cx="288855" cy="288972"/>
              </a:xfrm>
              <a:prstGeom prst="ellipse">
                <a:avLst/>
              </a:prstGeom>
              <a:solidFill>
                <a:srgbClr val="C00000"/>
              </a:solidFill>
              <a:ln w="12700" cap="flat" cmpd="sng" algn="ctr">
                <a:noFill/>
                <a:prstDash val="solid"/>
                <a:miter lim="800000"/>
              </a:ln>
              <a:effectLst/>
            </p:spPr>
            <p:txBody>
              <a:bodyPr anchor="ctr"/>
              <a:p>
                <a:pPr marL="0" marR="0" lvl="0" indent="0" algn="ctr" defTabSz="900430" eaLnBrk="1" fontAlgn="auto" latinLnBrk="0" hangingPunct="1">
                  <a:lnSpc>
                    <a:spcPct val="100000"/>
                  </a:lnSpc>
                  <a:spcBef>
                    <a:spcPts val="0"/>
                  </a:spcBef>
                  <a:spcAft>
                    <a:spcPts val="0"/>
                  </a:spcAft>
                  <a:buClrTx/>
                  <a:buSzTx/>
                  <a:buFontTx/>
                  <a:buNone/>
                  <a:defRPr/>
                </a:pPr>
                <a:endParaRPr kumimoji="0" lang="en-US" sz="144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sp>
            <p:nvSpPr>
              <p:cNvPr id="58"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p>
                <a:pPr marL="0" marR="0" lvl="0" indent="0" defTabSz="900430" eaLnBrk="0" fontAlgn="base" latinLnBrk="0" hangingPunct="0">
                  <a:lnSpc>
                    <a:spcPct val="100000"/>
                  </a:lnSpc>
                  <a:spcBef>
                    <a:spcPct val="0"/>
                  </a:spcBef>
                  <a:spcAft>
                    <a:spcPct val="0"/>
                  </a:spcAft>
                  <a:buClrTx/>
                  <a:buSzTx/>
                  <a:buFontTx/>
                  <a:buNone/>
                  <a:defRPr/>
                </a:pPr>
                <a:endParaRPr kumimoji="0" lang="zh-CN" altLang="en-US" sz="236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1828880" y="4047580"/>
            <a:ext cx="5999411" cy="415498"/>
            <a:chOff x="1626315" y="3380195"/>
            <a:chExt cx="5999411" cy="415498"/>
          </a:xfrm>
        </p:grpSpPr>
        <p:sp>
          <p:nvSpPr>
            <p:cNvPr id="168" name="Rectangle 101"/>
            <p:cNvSpPr/>
            <p:nvPr/>
          </p:nvSpPr>
          <p:spPr bwMode="auto">
            <a:xfrm>
              <a:off x="2021197" y="3380195"/>
              <a:ext cx="5604529" cy="415498"/>
            </a:xfrm>
            <a:prstGeom prst="rect">
              <a:avLst/>
            </a:prstGeom>
          </p:spPr>
          <p:txBody>
            <a:bodyPr wrap="square">
              <a:spAutoFit/>
            </a:bodyPr>
            <a:p>
              <a:pPr defTabSz="900430" eaLnBrk="1" fontAlgn="auto" hangingPunct="1">
                <a:spcBef>
                  <a:spcPts val="0"/>
                </a:spcBef>
                <a:spcAft>
                  <a:spcPts val="0"/>
                </a:spcAft>
                <a:defRPr/>
              </a:pPr>
              <a:r>
                <a:rPr lang="zh-CN" altLang="en-US" sz="2100" kern="0" dirty="0">
                  <a:solidFill>
                    <a:schemeClr val="accent5">
                      <a:lumMod val="25000"/>
                    </a:schemeClr>
                  </a:solidFill>
                  <a:latin typeface="微软雅黑" panose="020B0503020204020204" pitchFamily="34" charset="-122"/>
                  <a:ea typeface="微软雅黑" panose="020B0503020204020204" pitchFamily="34" charset="-122"/>
                </a:rPr>
                <a:t>财政部门预算编制要求</a:t>
              </a:r>
              <a:endParaRPr lang="zh-CN" altLang="en-US" sz="2100" kern="0" dirty="0">
                <a:solidFill>
                  <a:schemeClr val="accent5">
                    <a:lumMod val="25000"/>
                  </a:schemeClr>
                </a:solidFill>
                <a:latin typeface="微软雅黑" panose="020B0503020204020204" pitchFamily="34" charset="-122"/>
                <a:ea typeface="微软雅黑" panose="020B0503020204020204" pitchFamily="34" charset="-122"/>
              </a:endParaRPr>
            </a:p>
          </p:txBody>
        </p:sp>
        <p:grpSp>
          <p:nvGrpSpPr>
            <p:cNvPr id="59" name="Group 332"/>
            <p:cNvGrpSpPr/>
            <p:nvPr/>
          </p:nvGrpSpPr>
          <p:grpSpPr bwMode="auto">
            <a:xfrm>
              <a:off x="1626315" y="3443944"/>
              <a:ext cx="288000" cy="288000"/>
              <a:chOff x="4643438" y="2786064"/>
              <a:chExt cx="288476" cy="288476"/>
            </a:xfrm>
          </p:grpSpPr>
          <p:sp>
            <p:nvSpPr>
              <p:cNvPr id="60" name="Oval 111"/>
              <p:cNvSpPr/>
              <p:nvPr/>
            </p:nvSpPr>
            <p:spPr>
              <a:xfrm>
                <a:off x="4644019" y="2785366"/>
                <a:ext cx="288855" cy="288972"/>
              </a:xfrm>
              <a:prstGeom prst="ellipse">
                <a:avLst/>
              </a:prstGeom>
              <a:solidFill>
                <a:srgbClr val="C00000"/>
              </a:solidFill>
              <a:ln w="12700" cap="flat" cmpd="sng" algn="ctr">
                <a:noFill/>
                <a:prstDash val="solid"/>
                <a:miter lim="800000"/>
              </a:ln>
              <a:effectLst/>
            </p:spPr>
            <p:txBody>
              <a:bodyPr anchor="ctr"/>
              <a:p>
                <a:pPr marL="0" marR="0" lvl="0" indent="0" algn="ctr" defTabSz="900430" eaLnBrk="1" fontAlgn="auto" latinLnBrk="0" hangingPunct="1">
                  <a:lnSpc>
                    <a:spcPct val="100000"/>
                  </a:lnSpc>
                  <a:spcBef>
                    <a:spcPts val="0"/>
                  </a:spcBef>
                  <a:spcAft>
                    <a:spcPts val="0"/>
                  </a:spcAft>
                  <a:buClrTx/>
                  <a:buSzTx/>
                  <a:buFontTx/>
                  <a:buNone/>
                  <a:defRPr/>
                </a:pPr>
                <a:endParaRPr kumimoji="0" lang="en-US" sz="144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sp>
            <p:nvSpPr>
              <p:cNvPr id="61"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p>
                <a:pPr marL="0" marR="0" lvl="0" indent="0" defTabSz="900430" eaLnBrk="0" fontAlgn="base" latinLnBrk="0" hangingPunct="0">
                  <a:lnSpc>
                    <a:spcPct val="100000"/>
                  </a:lnSpc>
                  <a:spcBef>
                    <a:spcPct val="0"/>
                  </a:spcBef>
                  <a:spcAft>
                    <a:spcPct val="0"/>
                  </a:spcAft>
                  <a:buClrTx/>
                  <a:buSzTx/>
                  <a:buFontTx/>
                  <a:buNone/>
                  <a:defRPr/>
                </a:pPr>
                <a:endParaRPr kumimoji="0" lang="zh-CN" altLang="en-US" sz="236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grpSp>
      </p:grpSp>
      <p:grpSp>
        <p:nvGrpSpPr>
          <p:cNvPr id="6" name="组合 5"/>
          <p:cNvGrpSpPr/>
          <p:nvPr/>
        </p:nvGrpSpPr>
        <p:grpSpPr>
          <a:xfrm>
            <a:off x="1828880" y="4625497"/>
            <a:ext cx="5430011" cy="415498"/>
            <a:chOff x="1626315" y="3958112"/>
            <a:chExt cx="5430011" cy="415498"/>
          </a:xfrm>
        </p:grpSpPr>
        <p:sp>
          <p:nvSpPr>
            <p:cNvPr id="183" name="Rectangle 109"/>
            <p:cNvSpPr/>
            <p:nvPr/>
          </p:nvSpPr>
          <p:spPr bwMode="auto">
            <a:xfrm>
              <a:off x="2021197" y="3958112"/>
              <a:ext cx="5035129" cy="415498"/>
            </a:xfrm>
            <a:prstGeom prst="rect">
              <a:avLst/>
            </a:prstGeom>
          </p:spPr>
          <p:txBody>
            <a:bodyPr wrap="square">
              <a:spAutoFit/>
            </a:bodyPr>
            <a:p>
              <a:pPr marL="0" marR="0" lvl="0" indent="0" defTabSz="900430" eaLnBrk="1" fontAlgn="auto" latinLnBrk="0" hangingPunct="1">
                <a:lnSpc>
                  <a:spcPct val="100000"/>
                </a:lnSpc>
                <a:spcBef>
                  <a:spcPts val="0"/>
                </a:spcBef>
                <a:spcAft>
                  <a:spcPts val="0"/>
                </a:spcAft>
                <a:buClrTx/>
                <a:buSzTx/>
                <a:buFontTx/>
                <a:buNone/>
                <a:defRPr/>
              </a:pPr>
              <a:r>
                <a:rPr lang="zh-CN" altLang="en-US" sz="2100" kern="0" dirty="0">
                  <a:solidFill>
                    <a:schemeClr val="accent5">
                      <a:lumMod val="25000"/>
                    </a:schemeClr>
                  </a:solidFill>
                  <a:latin typeface="微软雅黑" panose="020B0503020204020204" pitchFamily="34" charset="-122"/>
                  <a:ea typeface="微软雅黑" panose="020B0503020204020204" pitchFamily="34" charset="-122"/>
                </a:rPr>
                <a:t>相关历史数据、行业标准、计划标准等</a:t>
              </a:r>
              <a:endParaRPr lang="zh-CN" altLang="en-US" sz="2100" kern="0" dirty="0">
                <a:solidFill>
                  <a:schemeClr val="accent5">
                    <a:lumMod val="25000"/>
                  </a:schemeClr>
                </a:solidFill>
                <a:latin typeface="微软雅黑" panose="020B0503020204020204" pitchFamily="34" charset="-122"/>
                <a:ea typeface="微软雅黑" panose="020B0503020204020204" pitchFamily="34" charset="-122"/>
              </a:endParaRPr>
            </a:p>
          </p:txBody>
        </p:sp>
        <p:grpSp>
          <p:nvGrpSpPr>
            <p:cNvPr id="62" name="Group 332"/>
            <p:cNvGrpSpPr/>
            <p:nvPr/>
          </p:nvGrpSpPr>
          <p:grpSpPr bwMode="auto">
            <a:xfrm>
              <a:off x="1626315" y="4021861"/>
              <a:ext cx="288000" cy="288000"/>
              <a:chOff x="4643438" y="2786064"/>
              <a:chExt cx="288476" cy="288476"/>
            </a:xfrm>
          </p:grpSpPr>
          <p:sp>
            <p:nvSpPr>
              <p:cNvPr id="63" name="Oval 111"/>
              <p:cNvSpPr/>
              <p:nvPr/>
            </p:nvSpPr>
            <p:spPr>
              <a:xfrm>
                <a:off x="4644019" y="2785366"/>
                <a:ext cx="288855" cy="288972"/>
              </a:xfrm>
              <a:prstGeom prst="ellipse">
                <a:avLst/>
              </a:prstGeom>
              <a:solidFill>
                <a:srgbClr val="C00000"/>
              </a:solidFill>
              <a:ln w="12700" cap="flat" cmpd="sng" algn="ctr">
                <a:noFill/>
                <a:prstDash val="solid"/>
                <a:miter lim="800000"/>
              </a:ln>
              <a:effectLst/>
            </p:spPr>
            <p:txBody>
              <a:bodyPr anchor="ctr"/>
              <a:p>
                <a:pPr marL="0" marR="0" lvl="0" indent="0" algn="ctr" defTabSz="900430" eaLnBrk="1" fontAlgn="auto" latinLnBrk="0" hangingPunct="1">
                  <a:lnSpc>
                    <a:spcPct val="100000"/>
                  </a:lnSpc>
                  <a:spcBef>
                    <a:spcPts val="0"/>
                  </a:spcBef>
                  <a:spcAft>
                    <a:spcPts val="0"/>
                  </a:spcAft>
                  <a:buClrTx/>
                  <a:buSzTx/>
                  <a:buFontTx/>
                  <a:buNone/>
                  <a:defRPr/>
                </a:pPr>
                <a:endParaRPr kumimoji="0" lang="en-US" sz="144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sp>
            <p:nvSpPr>
              <p:cNvPr id="64"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p>
                <a:pPr marL="0" marR="0" lvl="0" indent="0" defTabSz="900430" eaLnBrk="0" fontAlgn="base" latinLnBrk="0" hangingPunct="0">
                  <a:lnSpc>
                    <a:spcPct val="100000"/>
                  </a:lnSpc>
                  <a:spcBef>
                    <a:spcPct val="0"/>
                  </a:spcBef>
                  <a:spcAft>
                    <a:spcPct val="0"/>
                  </a:spcAft>
                  <a:buClrTx/>
                  <a:buSzTx/>
                  <a:buFontTx/>
                  <a:buNone/>
                  <a:defRPr/>
                </a:pPr>
                <a:endParaRPr kumimoji="0" lang="zh-CN" altLang="en-US" sz="236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grpSp>
      </p:grpSp>
      <p:grpSp>
        <p:nvGrpSpPr>
          <p:cNvPr id="7" name="组合 6"/>
          <p:cNvGrpSpPr/>
          <p:nvPr/>
        </p:nvGrpSpPr>
        <p:grpSpPr>
          <a:xfrm>
            <a:off x="1828880" y="5203414"/>
            <a:ext cx="5998845" cy="414020"/>
            <a:chOff x="1626315" y="4536029"/>
            <a:chExt cx="5998845" cy="414020"/>
          </a:xfrm>
        </p:grpSpPr>
        <p:sp>
          <p:nvSpPr>
            <p:cNvPr id="179" name="Rectangle 101"/>
            <p:cNvSpPr/>
            <p:nvPr/>
          </p:nvSpPr>
          <p:spPr bwMode="auto">
            <a:xfrm>
              <a:off x="2021285" y="4536029"/>
              <a:ext cx="5603875" cy="414020"/>
            </a:xfrm>
            <a:prstGeom prst="rect">
              <a:avLst/>
            </a:prstGeom>
          </p:spPr>
          <p:txBody>
            <a:bodyPr wrap="square">
              <a:spAutoFit/>
            </a:bodyPr>
            <a:p>
              <a:pPr defTabSz="900430" eaLnBrk="1" fontAlgn="auto" hangingPunct="1">
                <a:spcBef>
                  <a:spcPts val="0"/>
                </a:spcBef>
                <a:spcAft>
                  <a:spcPts val="0"/>
                </a:spcAft>
                <a:defRPr/>
              </a:pPr>
              <a:r>
                <a:rPr lang="zh-CN" altLang="en-US" sz="2100" kern="0" dirty="0">
                  <a:solidFill>
                    <a:schemeClr val="accent5">
                      <a:lumMod val="25000"/>
                    </a:schemeClr>
                  </a:solidFill>
                  <a:latin typeface="微软雅黑" panose="020B0503020204020204" pitchFamily="34" charset="-122"/>
                  <a:ea typeface="微软雅黑" panose="020B0503020204020204" pitchFamily="34" charset="-122"/>
                </a:rPr>
                <a:t>预算部门（</a:t>
              </a:r>
              <a:r>
                <a:rPr lang="zh-CN" altLang="en-US" sz="2100" kern="0" dirty="0">
                  <a:solidFill>
                    <a:schemeClr val="accent5">
                      <a:lumMod val="25000"/>
                    </a:schemeClr>
                  </a:solidFill>
                  <a:latin typeface="微软雅黑" panose="020B0503020204020204" pitchFamily="34" charset="-122"/>
                  <a:ea typeface="微软雅黑" panose="020B0503020204020204" pitchFamily="34" charset="-122"/>
                </a:rPr>
                <a:t>单位）预期可获得的预算资金规模</a:t>
              </a:r>
              <a:endParaRPr lang="zh-CN" altLang="en-US" sz="2100" kern="0" dirty="0">
                <a:solidFill>
                  <a:schemeClr val="accent5">
                    <a:lumMod val="25000"/>
                  </a:schemeClr>
                </a:solidFill>
                <a:latin typeface="微软雅黑" panose="020B0503020204020204" pitchFamily="34" charset="-122"/>
                <a:ea typeface="微软雅黑" panose="020B0503020204020204" pitchFamily="34" charset="-122"/>
              </a:endParaRPr>
            </a:p>
          </p:txBody>
        </p:sp>
        <p:grpSp>
          <p:nvGrpSpPr>
            <p:cNvPr id="65" name="Group 332"/>
            <p:cNvGrpSpPr/>
            <p:nvPr/>
          </p:nvGrpSpPr>
          <p:grpSpPr bwMode="auto">
            <a:xfrm>
              <a:off x="1626315" y="4606415"/>
              <a:ext cx="288000" cy="288000"/>
              <a:chOff x="4643438" y="2786064"/>
              <a:chExt cx="288476" cy="288476"/>
            </a:xfrm>
          </p:grpSpPr>
          <p:sp>
            <p:nvSpPr>
              <p:cNvPr id="66" name="Oval 111"/>
              <p:cNvSpPr/>
              <p:nvPr/>
            </p:nvSpPr>
            <p:spPr>
              <a:xfrm>
                <a:off x="4644019" y="2785366"/>
                <a:ext cx="288855" cy="288972"/>
              </a:xfrm>
              <a:prstGeom prst="ellipse">
                <a:avLst/>
              </a:prstGeom>
              <a:solidFill>
                <a:srgbClr val="C00000"/>
              </a:solidFill>
              <a:ln w="12700" cap="flat" cmpd="sng" algn="ctr">
                <a:noFill/>
                <a:prstDash val="solid"/>
                <a:miter lim="800000"/>
              </a:ln>
              <a:effectLst/>
            </p:spPr>
            <p:txBody>
              <a:bodyPr anchor="ctr"/>
              <a:p>
                <a:pPr marL="0" marR="0" lvl="0" indent="0" algn="ctr" defTabSz="900430" eaLnBrk="1" fontAlgn="auto" latinLnBrk="0" hangingPunct="1">
                  <a:lnSpc>
                    <a:spcPct val="100000"/>
                  </a:lnSpc>
                  <a:spcBef>
                    <a:spcPts val="0"/>
                  </a:spcBef>
                  <a:spcAft>
                    <a:spcPts val="0"/>
                  </a:spcAft>
                  <a:buClrTx/>
                  <a:buSzTx/>
                  <a:buFontTx/>
                  <a:buNone/>
                  <a:defRPr/>
                </a:pPr>
                <a:endParaRPr kumimoji="0" lang="en-US" sz="144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sp>
            <p:nvSpPr>
              <p:cNvPr id="67"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p>
                <a:pPr marL="0" marR="0" lvl="0" indent="0" defTabSz="900430" eaLnBrk="0" fontAlgn="base" latinLnBrk="0" hangingPunct="0">
                  <a:lnSpc>
                    <a:spcPct val="100000"/>
                  </a:lnSpc>
                  <a:spcBef>
                    <a:spcPct val="0"/>
                  </a:spcBef>
                  <a:spcAft>
                    <a:spcPct val="0"/>
                  </a:spcAft>
                  <a:buClrTx/>
                  <a:buSzTx/>
                  <a:buFontTx/>
                  <a:buNone/>
                  <a:defRPr/>
                </a:pPr>
                <a:endParaRPr kumimoji="0" lang="zh-CN" altLang="en-US" sz="236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grpSp>
      </p:grpSp>
      <p:grpSp>
        <p:nvGrpSpPr>
          <p:cNvPr id="8" name="组合 7"/>
          <p:cNvGrpSpPr/>
          <p:nvPr/>
        </p:nvGrpSpPr>
        <p:grpSpPr>
          <a:xfrm>
            <a:off x="1828880" y="5781332"/>
            <a:ext cx="6048111" cy="414020"/>
            <a:chOff x="1626315" y="5113947"/>
            <a:chExt cx="6048111" cy="414020"/>
          </a:xfrm>
        </p:grpSpPr>
        <p:sp>
          <p:nvSpPr>
            <p:cNvPr id="194" name="Rectangle 109"/>
            <p:cNvSpPr/>
            <p:nvPr/>
          </p:nvSpPr>
          <p:spPr bwMode="auto">
            <a:xfrm>
              <a:off x="2021197" y="5113947"/>
              <a:ext cx="5653229" cy="414020"/>
            </a:xfrm>
            <a:prstGeom prst="rect">
              <a:avLst/>
            </a:prstGeom>
          </p:spPr>
          <p:txBody>
            <a:bodyPr wrap="square">
              <a:spAutoFit/>
            </a:bodyPr>
            <a:p>
              <a:pPr marL="0" marR="0" lvl="0" indent="0" defTabSz="900430" eaLnBrk="1" fontAlgn="auto" latinLnBrk="0" hangingPunct="1">
                <a:lnSpc>
                  <a:spcPct val="100000"/>
                </a:lnSpc>
                <a:spcBef>
                  <a:spcPts val="0"/>
                </a:spcBef>
                <a:spcAft>
                  <a:spcPts val="0"/>
                </a:spcAft>
                <a:buClrTx/>
                <a:buSzTx/>
                <a:buFontTx/>
                <a:buNone/>
                <a:defRPr/>
              </a:pPr>
              <a:r>
                <a:rPr lang="zh-CN" altLang="en-US" sz="2100" kern="0" dirty="0">
                  <a:solidFill>
                    <a:schemeClr val="accent5">
                      <a:lumMod val="25000"/>
                    </a:schemeClr>
                  </a:solidFill>
                  <a:latin typeface="微软雅黑" panose="020B0503020204020204" pitchFamily="34" charset="-122"/>
                  <a:ea typeface="微软雅黑" panose="020B0503020204020204" pitchFamily="34" charset="-122"/>
                </a:rPr>
                <a:t>财政部门和主管部门认可的其他依据</a:t>
              </a:r>
              <a:endParaRPr kumimoji="0" lang="zh-CN" altLang="en-US" sz="2100" b="0" i="0" u="none" strike="noStrike" kern="0" cap="none" spc="0" normalizeH="0" baseline="0" noProof="0" dirty="0">
                <a:ln>
                  <a:noFill/>
                </a:ln>
                <a:solidFill>
                  <a:schemeClr val="accent5">
                    <a:lumMod val="25000"/>
                  </a:schemeClr>
                </a:solidFill>
                <a:effectLst/>
                <a:uLnTx/>
                <a:uFillTx/>
                <a:latin typeface="微软雅黑" panose="020B0503020204020204" pitchFamily="34" charset="-122"/>
                <a:ea typeface="微软雅黑" panose="020B0503020204020204" pitchFamily="34" charset="-122"/>
                <a:cs typeface="Open Sans" pitchFamily="34" charset="0"/>
              </a:endParaRPr>
            </a:p>
          </p:txBody>
        </p:sp>
        <p:grpSp>
          <p:nvGrpSpPr>
            <p:cNvPr id="68" name="Group 332"/>
            <p:cNvGrpSpPr/>
            <p:nvPr/>
          </p:nvGrpSpPr>
          <p:grpSpPr bwMode="auto">
            <a:xfrm>
              <a:off x="1626315" y="5177696"/>
              <a:ext cx="288000" cy="288000"/>
              <a:chOff x="4643438" y="2786064"/>
              <a:chExt cx="288476" cy="288476"/>
            </a:xfrm>
          </p:grpSpPr>
          <p:sp>
            <p:nvSpPr>
              <p:cNvPr id="69" name="Oval 111"/>
              <p:cNvSpPr/>
              <p:nvPr/>
            </p:nvSpPr>
            <p:spPr>
              <a:xfrm>
                <a:off x="4644019" y="2785366"/>
                <a:ext cx="288855" cy="288972"/>
              </a:xfrm>
              <a:prstGeom prst="ellipse">
                <a:avLst/>
              </a:prstGeom>
              <a:solidFill>
                <a:srgbClr val="C00000"/>
              </a:solidFill>
              <a:ln w="12700" cap="flat" cmpd="sng" algn="ctr">
                <a:noFill/>
                <a:prstDash val="solid"/>
                <a:miter lim="800000"/>
              </a:ln>
              <a:effectLst/>
            </p:spPr>
            <p:txBody>
              <a:bodyPr anchor="ctr"/>
              <a:p>
                <a:pPr marL="0" marR="0" lvl="0" indent="0" algn="ctr" defTabSz="900430" eaLnBrk="1" fontAlgn="auto" latinLnBrk="0" hangingPunct="1">
                  <a:lnSpc>
                    <a:spcPct val="100000"/>
                  </a:lnSpc>
                  <a:spcBef>
                    <a:spcPts val="0"/>
                  </a:spcBef>
                  <a:spcAft>
                    <a:spcPts val="0"/>
                  </a:spcAft>
                  <a:buClrTx/>
                  <a:buSzTx/>
                  <a:buFontTx/>
                  <a:buNone/>
                  <a:defRPr/>
                </a:pPr>
                <a:endParaRPr kumimoji="0" lang="en-US" sz="144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sp>
            <p:nvSpPr>
              <p:cNvPr id="70"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p>
                <a:pPr marL="0" marR="0" lvl="0" indent="0" defTabSz="900430" eaLnBrk="0" fontAlgn="base" latinLnBrk="0" hangingPunct="0">
                  <a:lnSpc>
                    <a:spcPct val="100000"/>
                  </a:lnSpc>
                  <a:spcBef>
                    <a:spcPct val="0"/>
                  </a:spcBef>
                  <a:spcAft>
                    <a:spcPct val="0"/>
                  </a:spcAft>
                  <a:buClrTx/>
                  <a:buSzTx/>
                  <a:buFontTx/>
                  <a:buNone/>
                  <a:defRPr/>
                </a:pPr>
                <a:endParaRPr kumimoji="0" lang="zh-CN" altLang="en-US" sz="2365" b="0" i="0" u="none" strike="noStrike" kern="0" cap="none" spc="0" normalizeH="0" baseline="0" noProof="0">
                  <a:ln>
                    <a:noFill/>
                  </a:ln>
                  <a:solidFill>
                    <a:srgbClr val="16294C"/>
                  </a:solidFill>
                  <a:effectLst/>
                  <a:uLnTx/>
                  <a:uFillTx/>
                  <a:latin typeface="微软雅黑" panose="020B0503020204020204" pitchFamily="34" charset="-122"/>
                  <a:ea typeface="微软雅黑" panose="020B0503020204020204" pitchFamily="34" charset="-122"/>
                </a:endParaRPr>
              </a:p>
            </p:txBody>
          </p:sp>
        </p:grpSp>
      </p:gr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9" name="文本框 8"/>
          <p:cNvSpPr txBox="1"/>
          <p:nvPr>
            <p:custDataLst>
              <p:tags r:id="rId1"/>
            </p:custDataLst>
          </p:nvPr>
        </p:nvSpPr>
        <p:spPr>
          <a:xfrm>
            <a:off x="1295400" y="1125855"/>
            <a:ext cx="6379845"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1.7</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绩效目标设置的</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依据</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ppt_y</p:attrName>
                                        </p:attrNameLst>
                                      </p:cBhvr>
                                      <p:tavLst>
                                        <p:tav tm="0">
                                          <p:val>
                                            <p:strVal val="#ppt_y-#ppt_h*1.125000"/>
                                          </p:val>
                                        </p:tav>
                                        <p:tav tm="100000">
                                          <p:val>
                                            <p:strVal val="#ppt_y"/>
                                          </p:val>
                                        </p:tav>
                                      </p:tavLst>
                                    </p:anim>
                                    <p:animEffect transition="in" filter="wipe(down)">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ppt_y</p:attrName>
                                        </p:attrNameLst>
                                      </p:cBhvr>
                                      <p:tavLst>
                                        <p:tav tm="0">
                                          <p:val>
                                            <p:strVal val="#ppt_y-#ppt_h*1.125000"/>
                                          </p:val>
                                        </p:tav>
                                        <p:tav tm="100000">
                                          <p:val>
                                            <p:strVal val="#ppt_y"/>
                                          </p:val>
                                        </p:tav>
                                      </p:tavLst>
                                    </p:anim>
                                    <p:animEffect transition="in" filter="wipe(down)">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1"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p:tgtEl>
                                          <p:spTgt spid="5"/>
                                        </p:tgtEl>
                                        <p:attrNameLst>
                                          <p:attrName>ppt_y</p:attrName>
                                        </p:attrNameLst>
                                      </p:cBhvr>
                                      <p:tavLst>
                                        <p:tav tm="0">
                                          <p:val>
                                            <p:strVal val="#ppt_y-#ppt_h*1.125000"/>
                                          </p:val>
                                        </p:tav>
                                        <p:tav tm="100000">
                                          <p:val>
                                            <p:strVal val="#ppt_y"/>
                                          </p:val>
                                        </p:tav>
                                      </p:tavLst>
                                    </p:anim>
                                    <p:animEffect transition="in" filter="wipe(down)">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1"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p:tgtEl>
                                          <p:spTgt spid="6"/>
                                        </p:tgtEl>
                                        <p:attrNameLst>
                                          <p:attrName>ppt_y</p:attrName>
                                        </p:attrNameLst>
                                      </p:cBhvr>
                                      <p:tavLst>
                                        <p:tav tm="0">
                                          <p:val>
                                            <p:strVal val="#ppt_y-#ppt_h*1.125000"/>
                                          </p:val>
                                        </p:tav>
                                        <p:tav tm="100000">
                                          <p:val>
                                            <p:strVal val="#ppt_y"/>
                                          </p:val>
                                        </p:tav>
                                      </p:tavLst>
                                    </p:anim>
                                    <p:animEffect transition="in" filter="wipe(down)">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p:tgtEl>
                                          <p:spTgt spid="7"/>
                                        </p:tgtEl>
                                        <p:attrNameLst>
                                          <p:attrName>ppt_y</p:attrName>
                                        </p:attrNameLst>
                                      </p:cBhvr>
                                      <p:tavLst>
                                        <p:tav tm="0">
                                          <p:val>
                                            <p:strVal val="#ppt_y-#ppt_h*1.125000"/>
                                          </p:val>
                                        </p:tav>
                                        <p:tav tm="100000">
                                          <p:val>
                                            <p:strVal val="#ppt_y"/>
                                          </p:val>
                                        </p:tav>
                                      </p:tavLst>
                                    </p:anim>
                                    <p:animEffect transition="in" filter="wipe(down)">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1"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p:tgtEl>
                                          <p:spTgt spid="8"/>
                                        </p:tgtEl>
                                        <p:attrNameLst>
                                          <p:attrName>ppt_y</p:attrName>
                                        </p:attrNameLst>
                                      </p:cBhvr>
                                      <p:tavLst>
                                        <p:tav tm="0">
                                          <p:val>
                                            <p:strVal val="#ppt_y-#ppt_h*1.125000"/>
                                          </p:val>
                                        </p:tav>
                                        <p:tav tm="100000">
                                          <p:val>
                                            <p:strVal val="#ppt_y"/>
                                          </p:val>
                                        </p:tav>
                                      </p:tavLst>
                                    </p:anim>
                                    <p:animEffect transition="in" filter="wipe(down)">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文本框 8"/>
          <p:cNvSpPr txBox="1"/>
          <p:nvPr/>
        </p:nvSpPr>
        <p:spPr>
          <a:xfrm>
            <a:off x="1143000" y="1905000"/>
            <a:ext cx="9929495" cy="4384675"/>
          </a:xfrm>
          <a:prstGeom prst="rect">
            <a:avLst/>
          </a:prstGeom>
          <a:noFill/>
        </p:spPr>
        <p:txBody>
          <a:bodyPr wrap="square" rtlCol="0">
            <a:spAutoFit/>
          </a:bodyPr>
          <a:p>
            <a:pPr>
              <a:lnSpc>
                <a:spcPct val="200000"/>
              </a:lnSpc>
            </a:pPr>
            <a:r>
              <a:rPr lang="en-US" altLang="zh-CN" b="1">
                <a:latin typeface="微软雅黑" panose="020B0503020204020204" pitchFamily="34" charset="-122"/>
                <a:ea typeface="微软雅黑" panose="020B0503020204020204" pitchFamily="34" charset="-122"/>
              </a:rPr>
              <a:t>1.81</a:t>
            </a:r>
            <a:r>
              <a:rPr lang="zh-CN" altLang="en-US" b="1">
                <a:latin typeface="微软雅黑" panose="020B0503020204020204" pitchFamily="34" charset="-122"/>
                <a:ea typeface="微软雅黑" panose="020B0503020204020204" pitchFamily="34" charset="-122"/>
              </a:rPr>
              <a:t>项目</a:t>
            </a:r>
            <a:r>
              <a:rPr lang="zh-CN" altLang="en-US" b="1">
                <a:latin typeface="微软雅黑" panose="020B0503020204020204" pitchFamily="34" charset="-122"/>
                <a:ea typeface="微软雅黑" panose="020B0503020204020204" pitchFamily="34" charset="-122"/>
              </a:rPr>
              <a:t>支出绩效目标设置的思路</a:t>
            </a:r>
            <a:endParaRPr lang="zh-CN" altLang="en-US" b="1">
              <a:latin typeface="微软雅黑" panose="020B0503020204020204" pitchFamily="34" charset="-122"/>
              <a:ea typeface="微软雅黑" panose="020B0503020204020204" pitchFamily="34" charset="-122"/>
            </a:endParaRPr>
          </a:p>
          <a:p>
            <a:pPr>
              <a:lnSpc>
                <a:spcPct val="200000"/>
              </a:lnSpc>
            </a:pPr>
            <a:r>
              <a:rPr lang="zh-CN" altLang="en-US">
                <a:latin typeface="微软雅黑" panose="020B0503020204020204" pitchFamily="34" charset="-122"/>
                <a:ea typeface="微软雅黑" panose="020B0503020204020204" pitchFamily="34" charset="-122"/>
              </a:rPr>
              <a:t>①</a:t>
            </a:r>
            <a:r>
              <a:rPr lang="zh-CN" altLang="en-US">
                <a:solidFill>
                  <a:srgbClr val="C00000"/>
                </a:solidFill>
                <a:latin typeface="微软雅黑" panose="020B0503020204020204" pitchFamily="34" charset="-122"/>
                <a:ea typeface="微软雅黑" panose="020B0503020204020204" pitchFamily="34" charset="-122"/>
              </a:rPr>
              <a:t>梳理项目功能。</a:t>
            </a:r>
            <a:r>
              <a:rPr lang="zh-CN" altLang="en-US">
                <a:solidFill>
                  <a:schemeClr val="tx1"/>
                </a:solidFill>
                <a:latin typeface="微软雅黑" panose="020B0503020204020204" pitchFamily="34" charset="-122"/>
                <a:ea typeface="微软雅黑" panose="020B0503020204020204" pitchFamily="34" charset="-122"/>
              </a:rPr>
              <a:t>对项目的功能进行梳理，</a:t>
            </a:r>
            <a:r>
              <a:rPr lang="zh-CN" altLang="en-US">
                <a:latin typeface="微软雅黑" panose="020B0503020204020204" pitchFamily="34" charset="-122"/>
                <a:ea typeface="微软雅黑" panose="020B0503020204020204" pitchFamily="34" charset="-122"/>
              </a:rPr>
              <a:t>包括资金性质、预期投入、支出范围、实施内容、工程任务、受益对象等，明确项目的功能特性。</a:t>
            </a:r>
            <a:endParaRPr lang="zh-CN" altLang="en-US">
              <a:latin typeface="微软雅黑" panose="020B0503020204020204" pitchFamily="34" charset="-122"/>
              <a:ea typeface="微软雅黑" panose="020B0503020204020204" pitchFamily="34" charset="-122"/>
            </a:endParaRPr>
          </a:p>
          <a:p>
            <a:pPr>
              <a:lnSpc>
                <a:spcPct val="200000"/>
              </a:lnSpc>
            </a:pPr>
            <a:r>
              <a:rPr lang="zh-CN" altLang="en-US">
                <a:latin typeface="微软雅黑" panose="020B0503020204020204" pitchFamily="34" charset="-122"/>
                <a:ea typeface="微软雅黑" panose="020B0503020204020204" pitchFamily="34" charset="-122"/>
              </a:rPr>
              <a:t>②</a:t>
            </a:r>
            <a:r>
              <a:rPr lang="zh-CN" altLang="en-US">
                <a:solidFill>
                  <a:srgbClr val="C00000"/>
                </a:solidFill>
                <a:latin typeface="微软雅黑" panose="020B0503020204020204" pitchFamily="34" charset="-122"/>
                <a:ea typeface="微软雅黑" panose="020B0503020204020204" pitchFamily="34" charset="-122"/>
              </a:rPr>
              <a:t>明确项目总体目标。</a:t>
            </a:r>
            <a:r>
              <a:rPr lang="zh-CN" altLang="en-US">
                <a:latin typeface="微软雅黑" panose="020B0503020204020204" pitchFamily="34" charset="-122"/>
                <a:ea typeface="微软雅黑" panose="020B0503020204020204" pitchFamily="34" charset="-122"/>
              </a:rPr>
              <a:t>依据该项目的功能特性，预计项目实施在一定时间内所要达到的总体产出和效果，确定项目所要实现的总体目标，并以定量和定性指标相结合的方式进行表述。如“大学生创业培训项目补助资金”的总体目标可设置为</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对6万名大学生开展创业培训，提高其对创业的认知水平，增强创业意识，提升创业能力，促进大学生就业创业</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等相关的内容。</a:t>
            </a:r>
            <a:endParaRPr lang="zh-CN" altLang="en-US">
              <a:latin typeface="微软雅黑" panose="020B0503020204020204" pitchFamily="34" charset="-122"/>
              <a:ea typeface="微软雅黑" panose="020B0503020204020204" pitchFamily="34" charset="-122"/>
            </a:endParaRPr>
          </a:p>
          <a:p>
            <a:pPr>
              <a:lnSpc>
                <a:spcPct val="150000"/>
              </a:lnSpc>
            </a:pPr>
            <a:endParaRPr lang="zh-CN" altLang="en-US" b="1">
              <a:gradFill>
                <a:gsLst>
                  <a:gs pos="0">
                    <a:srgbClr val="14CD68"/>
                  </a:gs>
                  <a:gs pos="100000">
                    <a:srgbClr val="0B6E38"/>
                  </a:gs>
                </a:gsLst>
                <a:lin scaled="0"/>
              </a:gradFill>
              <a:latin typeface="微软雅黑" panose="020B0503020204020204" pitchFamily="34" charset="-122"/>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2" name="文本框 1"/>
          <p:cNvSpPr txBox="1"/>
          <p:nvPr>
            <p:custDataLst>
              <p:tags r:id="rId1"/>
            </p:custDataLst>
          </p:nvPr>
        </p:nvSpPr>
        <p:spPr>
          <a:xfrm>
            <a:off x="1143000" y="1115695"/>
            <a:ext cx="6379845"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1.8</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项目支出</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绩效目标申报表</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的填报</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3" name="文本框 2"/>
          <p:cNvSpPr txBox="1"/>
          <p:nvPr/>
        </p:nvSpPr>
        <p:spPr>
          <a:xfrm>
            <a:off x="972820" y="1295400"/>
            <a:ext cx="10245725" cy="4799965"/>
          </a:xfrm>
          <a:prstGeom prst="rect">
            <a:avLst/>
          </a:prstGeom>
          <a:noFill/>
        </p:spPr>
        <p:txBody>
          <a:bodyPr wrap="square" rtlCol="0">
            <a:spAutoFit/>
          </a:bodyPr>
          <a:p>
            <a:pPr>
              <a:lnSpc>
                <a:spcPct val="200000"/>
              </a:lnSpc>
            </a:pPr>
            <a:r>
              <a:rPr lang="en-US" altLang="zh-CN" b="1">
                <a:latin typeface="微软雅黑" panose="020B0503020204020204" pitchFamily="34" charset="-122"/>
                <a:ea typeface="微软雅黑" panose="020B0503020204020204" pitchFamily="34" charset="-122"/>
                <a:sym typeface="+mn-ea"/>
              </a:rPr>
              <a:t>1.81</a:t>
            </a:r>
            <a:r>
              <a:rPr lang="zh-CN" altLang="en-US" b="1">
                <a:latin typeface="微软雅黑" panose="020B0503020204020204" pitchFamily="34" charset="-122"/>
                <a:ea typeface="微软雅黑" panose="020B0503020204020204" pitchFamily="34" charset="-122"/>
                <a:sym typeface="+mn-ea"/>
              </a:rPr>
              <a:t>项目支出绩效目标设置的思路</a:t>
            </a:r>
            <a:endParaRPr lang="zh-CN" altLang="en-US">
              <a:latin typeface="微软雅黑" panose="020B0503020204020204" pitchFamily="34" charset="-122"/>
              <a:ea typeface="微软雅黑" panose="020B0503020204020204" pitchFamily="34" charset="-122"/>
              <a:sym typeface="+mn-ea"/>
            </a:endParaRPr>
          </a:p>
          <a:p>
            <a:pPr>
              <a:lnSpc>
                <a:spcPct val="200000"/>
              </a:lnSpc>
            </a:pPr>
            <a:r>
              <a:rPr lang="zh-CN" altLang="en-US">
                <a:latin typeface="微软雅黑" panose="020B0503020204020204" pitchFamily="34" charset="-122"/>
                <a:ea typeface="微软雅黑" panose="020B0503020204020204" pitchFamily="34" charset="-122"/>
                <a:sym typeface="+mn-ea"/>
              </a:rPr>
              <a:t>③</a:t>
            </a:r>
            <a:r>
              <a:rPr lang="zh-CN" altLang="en-US">
                <a:solidFill>
                  <a:srgbClr val="C00000"/>
                </a:solidFill>
                <a:latin typeface="微软雅黑" panose="020B0503020204020204" pitchFamily="34" charset="-122"/>
                <a:ea typeface="微软雅黑" panose="020B0503020204020204" pitchFamily="34" charset="-122"/>
                <a:sym typeface="+mn-ea"/>
              </a:rPr>
              <a:t>细化</a:t>
            </a:r>
            <a:r>
              <a:rPr lang="zh-CN" altLang="en-US">
                <a:solidFill>
                  <a:srgbClr val="C00000"/>
                </a:solidFill>
                <a:latin typeface="微软雅黑" panose="020B0503020204020204" pitchFamily="34" charset="-122"/>
                <a:ea typeface="微软雅黑" panose="020B0503020204020204" pitchFamily="34" charset="-122"/>
                <a:sym typeface="+mn-ea"/>
              </a:rPr>
              <a:t>绩效指标。</a:t>
            </a:r>
            <a:r>
              <a:rPr lang="zh-CN" altLang="en-US">
                <a:latin typeface="微软雅黑" panose="020B0503020204020204" pitchFamily="34" charset="-122"/>
                <a:ea typeface="微软雅黑" panose="020B0503020204020204" pitchFamily="34" charset="-122"/>
                <a:sym typeface="+mn-ea"/>
              </a:rPr>
              <a:t>将项目支出总体目标进行细化分解，从中概况、提炼出最能反映总体目标预期实现程度的关键性指标，并将其确定为相应的绩效指标。如“大学生创业培训项目补助资金”可提炼出</a:t>
            </a:r>
            <a:r>
              <a:rPr lang="en-US" altLang="zh-CN">
                <a:latin typeface="微软雅黑" panose="020B0503020204020204" pitchFamily="34" charset="-122"/>
                <a:ea typeface="微软雅黑" panose="020B0503020204020204" pitchFamily="34" charset="-122"/>
                <a:sym typeface="+mn-ea"/>
              </a:rPr>
              <a:t>“</a:t>
            </a:r>
            <a:r>
              <a:rPr lang="zh-CN" altLang="en-US">
                <a:latin typeface="微软雅黑" panose="020B0503020204020204" pitchFamily="34" charset="-122"/>
                <a:ea typeface="微软雅黑" panose="020B0503020204020204" pitchFamily="34" charset="-122"/>
                <a:sym typeface="+mn-ea"/>
              </a:rPr>
              <a:t>培训人次数（指标值为6万人次）</a:t>
            </a:r>
            <a:r>
              <a:rPr lang="en-US" altLang="zh-CN">
                <a:latin typeface="微软雅黑" panose="020B0503020204020204" pitchFamily="34" charset="-122"/>
                <a:ea typeface="微软雅黑" panose="020B0503020204020204" pitchFamily="34" charset="-122"/>
                <a:sym typeface="+mn-ea"/>
              </a:rPr>
              <a:t>”</a:t>
            </a:r>
            <a:r>
              <a:rPr lang="zh-CN" altLang="en-US">
                <a:latin typeface="微软雅黑" panose="020B0503020204020204" pitchFamily="34" charset="-122"/>
                <a:ea typeface="微软雅黑" panose="020B0503020204020204" pitchFamily="34" charset="-122"/>
                <a:sym typeface="+mn-ea"/>
              </a:rPr>
              <a:t>之类的数量指标，</a:t>
            </a:r>
            <a:r>
              <a:rPr lang="en-US" altLang="zh-CN">
                <a:latin typeface="微软雅黑" panose="020B0503020204020204" pitchFamily="34" charset="-122"/>
                <a:ea typeface="微软雅黑" panose="020B0503020204020204" pitchFamily="34" charset="-122"/>
                <a:sym typeface="+mn-ea"/>
              </a:rPr>
              <a:t>“</a:t>
            </a:r>
            <a:r>
              <a:rPr lang="zh-CN" altLang="en-US">
                <a:latin typeface="微软雅黑" panose="020B0503020204020204" pitchFamily="34" charset="-122"/>
                <a:ea typeface="微软雅黑" panose="020B0503020204020204" pitchFamily="34" charset="-122"/>
                <a:sym typeface="+mn-ea"/>
              </a:rPr>
              <a:t>大学生创业比例增长率（指标值</a:t>
            </a:r>
            <a:r>
              <a:rPr lang="en-US" altLang="zh-CN">
                <a:latin typeface="微软雅黑" panose="020B0503020204020204" pitchFamily="34" charset="-122"/>
                <a:ea typeface="微软雅黑" panose="020B0503020204020204" pitchFamily="34" charset="-122"/>
                <a:sym typeface="+mn-ea"/>
              </a:rPr>
              <a:t>≥5%</a:t>
            </a:r>
            <a:r>
              <a:rPr lang="zh-CN" altLang="en-US">
                <a:latin typeface="微软雅黑" panose="020B0503020204020204" pitchFamily="34" charset="-122"/>
                <a:ea typeface="微软雅黑" panose="020B0503020204020204" pitchFamily="34" charset="-122"/>
                <a:sym typeface="+mn-ea"/>
              </a:rPr>
              <a:t>）</a:t>
            </a:r>
            <a:r>
              <a:rPr lang="en-US" altLang="zh-CN">
                <a:latin typeface="微软雅黑" panose="020B0503020204020204" pitchFamily="34" charset="-122"/>
                <a:ea typeface="微软雅黑" panose="020B0503020204020204" pitchFamily="34" charset="-122"/>
                <a:sym typeface="+mn-ea"/>
              </a:rPr>
              <a:t>”</a:t>
            </a:r>
            <a:r>
              <a:rPr lang="zh-CN" altLang="en-US">
                <a:latin typeface="微软雅黑" panose="020B0503020204020204" pitchFamily="34" charset="-122"/>
                <a:ea typeface="微软雅黑" panose="020B0503020204020204" pitchFamily="34" charset="-122"/>
                <a:sym typeface="+mn-ea"/>
              </a:rPr>
              <a:t>之类的</a:t>
            </a:r>
            <a:r>
              <a:rPr lang="zh-CN" altLang="en-US">
                <a:latin typeface="微软雅黑" panose="020B0503020204020204" pitchFamily="34" charset="-122"/>
                <a:ea typeface="微软雅黑" panose="020B0503020204020204" pitchFamily="34" charset="-122"/>
                <a:sym typeface="+mn-ea"/>
              </a:rPr>
              <a:t>社会效益指标等。</a:t>
            </a:r>
            <a:endParaRPr lang="zh-CN" altLang="en-US">
              <a:latin typeface="微软雅黑" panose="020B0503020204020204" pitchFamily="34" charset="-122"/>
              <a:ea typeface="微软雅黑" panose="020B0503020204020204" pitchFamily="34" charset="-122"/>
              <a:sym typeface="+mn-ea"/>
            </a:endParaRPr>
          </a:p>
          <a:p>
            <a:pPr>
              <a:lnSpc>
                <a:spcPct val="200000"/>
              </a:lnSpc>
            </a:pPr>
            <a:r>
              <a:rPr lang="zh-CN" altLang="en-US">
                <a:latin typeface="微软雅黑" panose="020B0503020204020204" pitchFamily="34" charset="-122"/>
                <a:ea typeface="微软雅黑" panose="020B0503020204020204" pitchFamily="34" charset="-122"/>
                <a:sym typeface="+mn-ea"/>
              </a:rPr>
              <a:t>④</a:t>
            </a:r>
            <a:r>
              <a:rPr lang="zh-CN" altLang="en-US">
                <a:solidFill>
                  <a:srgbClr val="C00000"/>
                </a:solidFill>
                <a:latin typeface="微软雅黑" panose="020B0503020204020204" pitchFamily="34" charset="-122"/>
                <a:ea typeface="微软雅黑" panose="020B0503020204020204" pitchFamily="34" charset="-122"/>
                <a:sym typeface="+mn-ea"/>
              </a:rPr>
              <a:t>确定绩效指标值。</a:t>
            </a:r>
            <a:r>
              <a:rPr lang="zh-CN" altLang="en-US">
                <a:latin typeface="微软雅黑" panose="020B0503020204020204" pitchFamily="34" charset="-122"/>
                <a:ea typeface="微软雅黑" panose="020B0503020204020204" pitchFamily="34" charset="-122"/>
                <a:sym typeface="+mn-ea"/>
              </a:rPr>
              <a:t>通过收集相关基础数据，如过去三年的平均值，以前某年度的数值、平均趋势、类似项目的先进水平、行业标准、经验标准等，确定绩效标准，并结合项目预期进度、预计投入等情况，确定绩效指标的具体数值。</a:t>
            </a:r>
            <a:endParaRPr lang="zh-CN" altLang="en-US" b="1">
              <a:gradFill>
                <a:gsLst>
                  <a:gs pos="0">
                    <a:srgbClr val="14CD68"/>
                  </a:gs>
                  <a:gs pos="100000">
                    <a:srgbClr val="0B6E38"/>
                  </a:gs>
                </a:gsLst>
                <a:lin scaled="0"/>
              </a:gradFill>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38200" y="1677035"/>
            <a:ext cx="9969500" cy="4523105"/>
          </a:xfrm>
          <a:prstGeom prst="rect">
            <a:avLst/>
          </a:prstGeom>
          <a:noFill/>
        </p:spPr>
        <p:txBody>
          <a:bodyPr wrap="square" rtlCol="0">
            <a:spAutoFit/>
          </a:bodyPr>
          <a:p>
            <a:pPr>
              <a:lnSpc>
                <a:spcPct val="200000"/>
              </a:lnSpc>
            </a:pPr>
            <a:r>
              <a:rPr lang="en-US" altLang="zh-CN" b="1">
                <a:latin typeface="微软雅黑" panose="020B0503020204020204" pitchFamily="34" charset="-122"/>
                <a:ea typeface="微软雅黑" panose="020B0503020204020204" pitchFamily="34" charset="-122"/>
              </a:rPr>
              <a:t>    1.82 </a:t>
            </a:r>
            <a:r>
              <a:rPr lang="zh-CN" altLang="en-US" b="1">
                <a:latin typeface="微软雅黑" panose="020B0503020204020204" pitchFamily="34" charset="-122"/>
                <a:ea typeface="微软雅黑" panose="020B0503020204020204" pitchFamily="34" charset="-122"/>
              </a:rPr>
              <a:t>项目绩效目标申报表</a:t>
            </a:r>
            <a:r>
              <a:rPr lang="zh-CN" altLang="en-US" b="1">
                <a:latin typeface="微软雅黑" panose="020B0503020204020204" pitchFamily="34" charset="-122"/>
                <a:ea typeface="微软雅黑" panose="020B0503020204020204" pitchFamily="34" charset="-122"/>
              </a:rPr>
              <a:t>填报</a:t>
            </a:r>
            <a:endParaRPr lang="zh-CN" altLang="en-US" b="1">
              <a:latin typeface="微软雅黑" panose="020B0503020204020204" pitchFamily="34" charset="-122"/>
              <a:ea typeface="微软雅黑" panose="020B0503020204020204" pitchFamily="34" charset="-122"/>
            </a:endParaRPr>
          </a:p>
          <a:p>
            <a:pPr>
              <a:lnSpc>
                <a:spcPct val="200000"/>
              </a:lnSpc>
            </a:pPr>
            <a:r>
              <a:rPr lang="zh-CN" altLang="en-US" b="1">
                <a:latin typeface="微软雅黑" panose="020B0503020204020204" pitchFamily="34" charset="-122"/>
                <a:ea typeface="微软雅黑" panose="020B0503020204020204" pitchFamily="34" charset="-122"/>
              </a:rPr>
              <a:t> </a:t>
            </a:r>
            <a:r>
              <a:rPr lang="en-US" altLang="zh-CN" b="1">
                <a:latin typeface="微软雅黑" panose="020B0503020204020204" pitchFamily="34" charset="-122"/>
                <a:ea typeface="微软雅黑" panose="020B0503020204020204" pitchFamily="34" charset="-122"/>
              </a:rPr>
              <a:t>   </a:t>
            </a:r>
            <a:r>
              <a:rPr lang="zh-CN" altLang="en-US" b="1">
                <a:latin typeface="微软雅黑" panose="020B0503020204020204" pitchFamily="34" charset="-122"/>
                <a:ea typeface="微软雅黑" panose="020B0503020204020204" pitchFamily="34" charset="-122"/>
              </a:rPr>
              <a:t>①适用范围与相关说明</a:t>
            </a:r>
            <a:endParaRPr lang="zh-CN" altLang="en-US" b="1">
              <a:latin typeface="微软雅黑" panose="020B0503020204020204" pitchFamily="34" charset="-122"/>
              <a:ea typeface="微软雅黑" panose="020B0503020204020204" pitchFamily="34" charset="-122"/>
            </a:endParaRPr>
          </a:p>
          <a:p>
            <a:pPr marL="285750" indent="-285750">
              <a:lnSpc>
                <a:spcPct val="200000"/>
              </a:lnSpc>
              <a:buFont typeface="Wingdings" panose="05000000000000000000" charset="0"/>
              <a:buChar char="Ø"/>
            </a:pPr>
            <a:r>
              <a:rPr lang="zh-CN" altLang="en-US">
                <a:solidFill>
                  <a:srgbClr val="C00000"/>
                </a:solidFill>
                <a:latin typeface="微软雅黑" panose="020B0503020204020204" pitchFamily="34" charset="-122"/>
                <a:ea typeface="微软雅黑" panose="020B0503020204020204" pitchFamily="34" charset="-122"/>
              </a:rPr>
              <a:t>纳入预算绩效管理的</a:t>
            </a:r>
            <a:r>
              <a:rPr lang="zh-CN" altLang="en-US">
                <a:solidFill>
                  <a:srgbClr val="C00000"/>
                </a:solidFill>
                <a:latin typeface="微软雅黑" panose="020B0503020204020204" pitchFamily="34" charset="-122"/>
                <a:ea typeface="微软雅黑" panose="020B0503020204020204" pitchFamily="34" charset="-122"/>
              </a:rPr>
              <a:t>本级部门预算项目</a:t>
            </a:r>
            <a:r>
              <a:rPr lang="zh-CN" altLang="en-US">
                <a:latin typeface="微软雅黑" panose="020B0503020204020204" pitchFamily="34" charset="-122"/>
                <a:ea typeface="微软雅黑" panose="020B0503020204020204" pitchFamily="34" charset="-122"/>
              </a:rPr>
              <a:t>都应编制绩效目标，并形成本表。</a:t>
            </a:r>
            <a:endParaRPr lang="zh-CN" altLang="en-US">
              <a:latin typeface="微软雅黑" panose="020B0503020204020204" pitchFamily="34" charset="-122"/>
              <a:ea typeface="微软雅黑" panose="020B0503020204020204" pitchFamily="34" charset="-122"/>
            </a:endParaRPr>
          </a:p>
          <a:p>
            <a:pPr marL="285750" indent="-285750">
              <a:lnSpc>
                <a:spcPct val="200000"/>
              </a:lnSpc>
              <a:buFont typeface="Wingdings" panose="05000000000000000000" charset="0"/>
              <a:buChar char="Ø"/>
            </a:pPr>
            <a:r>
              <a:rPr lang="zh-CN" altLang="en-US">
                <a:latin typeface="微软雅黑" panose="020B0503020204020204" pitchFamily="34" charset="-122"/>
                <a:ea typeface="微软雅黑" panose="020B0503020204020204" pitchFamily="34" charset="-122"/>
              </a:rPr>
              <a:t>部门预算项目支出是指</a:t>
            </a:r>
            <a:r>
              <a:rPr lang="zh-CN" altLang="en-US">
                <a:solidFill>
                  <a:srgbClr val="C00000"/>
                </a:solidFill>
                <a:latin typeface="微软雅黑" panose="020B0503020204020204" pitchFamily="34" charset="-122"/>
                <a:ea typeface="微软雅黑" panose="020B0503020204020204" pitchFamily="34" charset="-122"/>
              </a:rPr>
              <a:t>预算</a:t>
            </a:r>
            <a:r>
              <a:rPr lang="zh-CN" altLang="en-US">
                <a:solidFill>
                  <a:srgbClr val="C00000"/>
                </a:solidFill>
                <a:latin typeface="微软雅黑" panose="020B0503020204020204" pitchFamily="34" charset="-122"/>
                <a:ea typeface="微软雅黑" panose="020B0503020204020204" pitchFamily="34" charset="-122"/>
              </a:rPr>
              <a:t>部门</a:t>
            </a:r>
            <a:r>
              <a:rPr lang="zh-CN" altLang="en-US">
                <a:latin typeface="微软雅黑" panose="020B0503020204020204" pitchFamily="34" charset="-122"/>
                <a:ea typeface="微软雅黑" panose="020B0503020204020204" pitchFamily="34" charset="-122"/>
              </a:rPr>
              <a:t>为完成其</a:t>
            </a:r>
            <a:r>
              <a:rPr lang="zh-CN" altLang="en-US">
                <a:solidFill>
                  <a:srgbClr val="C00000"/>
                </a:solidFill>
                <a:latin typeface="微软雅黑" panose="020B0503020204020204" pitchFamily="34" charset="-122"/>
                <a:ea typeface="微软雅黑" panose="020B0503020204020204" pitchFamily="34" charset="-122"/>
              </a:rPr>
              <a:t>特定的工作任务或事业发展目标</a:t>
            </a:r>
            <a:r>
              <a:rPr lang="zh-CN" altLang="en-US">
                <a:latin typeface="微软雅黑" panose="020B0503020204020204" pitchFamily="34" charset="-122"/>
                <a:ea typeface="微软雅黑" panose="020B0503020204020204" pitchFamily="34" charset="-122"/>
              </a:rPr>
              <a:t>、</a:t>
            </a:r>
            <a:r>
              <a:rPr lang="zh-CN" altLang="en-US">
                <a:solidFill>
                  <a:srgbClr val="C00000"/>
                </a:solidFill>
                <a:latin typeface="微软雅黑" panose="020B0503020204020204" pitchFamily="34" charset="-122"/>
                <a:ea typeface="微软雅黑" panose="020B0503020204020204" pitchFamily="34" charset="-122"/>
              </a:rPr>
              <a:t>纳入部门预算编制范围</a:t>
            </a:r>
            <a:r>
              <a:rPr lang="zh-CN" altLang="en-US">
                <a:latin typeface="微软雅黑" panose="020B0503020204020204" pitchFamily="34" charset="-122"/>
                <a:ea typeface="微软雅黑" panose="020B0503020204020204" pitchFamily="34" charset="-122"/>
              </a:rPr>
              <a:t>的年度项目支出计划。</a:t>
            </a:r>
            <a:endParaRPr lang="zh-CN" altLang="en-US">
              <a:latin typeface="微软雅黑" panose="020B0503020204020204" pitchFamily="34" charset="-122"/>
              <a:ea typeface="微软雅黑" panose="020B0503020204020204" pitchFamily="34" charset="-122"/>
            </a:endParaRPr>
          </a:p>
          <a:p>
            <a:pPr marL="285750" indent="-285750">
              <a:lnSpc>
                <a:spcPct val="200000"/>
              </a:lnSpc>
              <a:buFont typeface="Wingdings" panose="05000000000000000000" charset="0"/>
              <a:buChar char="Ø"/>
            </a:pPr>
            <a:r>
              <a:rPr lang="zh-CN" altLang="en-US">
                <a:latin typeface="微软雅黑" panose="020B0503020204020204" pitchFamily="34" charset="-122"/>
                <a:ea typeface="微软雅黑" panose="020B0503020204020204" pitchFamily="34" charset="-122"/>
              </a:rPr>
              <a:t>本表中的相关内容由项目资金申报单位在预算管理系统中填写。根据预算</a:t>
            </a:r>
            <a:r>
              <a:rPr lang="zh-CN" altLang="en-US">
                <a:latin typeface="微软雅黑" panose="020B0503020204020204" pitchFamily="34" charset="-122"/>
                <a:ea typeface="微软雅黑" panose="020B0503020204020204" pitchFamily="34" charset="-122"/>
              </a:rPr>
              <a:t>部门及所属单位所填报的相关信息，本表由预算管理系统自动生成，作为绩效目标审核和批复、预算资金确定、绩效监控、绩效评价的重要依据。</a:t>
            </a:r>
            <a:endParaRPr lang="zh-CN" altLang="en-US">
              <a:latin typeface="微软雅黑" panose="020B0503020204020204" pitchFamily="34" charset="-122"/>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3" name="文本框 2"/>
          <p:cNvSpPr txBox="1"/>
          <p:nvPr>
            <p:custDataLst>
              <p:tags r:id="rId1"/>
            </p:custDataLst>
          </p:nvPr>
        </p:nvSpPr>
        <p:spPr>
          <a:xfrm>
            <a:off x="1143000" y="1115695"/>
            <a:ext cx="6379845"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1.8</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项目支出</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绩效目标申报表的</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填报</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nvSpPr>
        <p:spPr>
          <a:xfrm>
            <a:off x="10954385" y="4724400"/>
            <a:ext cx="725170" cy="1212850"/>
          </a:xfrm>
          <a:prstGeom prst="rect">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10972800" y="4869815"/>
            <a:ext cx="706120" cy="92202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项目</a:t>
            </a:r>
            <a:endParaRPr lang="zh-CN" altLang="en-US">
              <a:latin typeface="微软雅黑" panose="020B0503020204020204" pitchFamily="34" charset="-122"/>
              <a:ea typeface="微软雅黑" panose="020B0503020204020204" pitchFamily="34" charset="-122"/>
            </a:endParaRPr>
          </a:p>
          <a:p>
            <a:r>
              <a:rPr lang="zh-CN" altLang="en-US">
                <a:latin typeface="微软雅黑" panose="020B0503020204020204" pitchFamily="34" charset="-122"/>
                <a:ea typeface="微软雅黑" panose="020B0503020204020204" pitchFamily="34" charset="-122"/>
              </a:rPr>
              <a:t>总体</a:t>
            </a:r>
            <a:r>
              <a:rPr lang="zh-CN" altLang="en-US">
                <a:latin typeface="微软雅黑" panose="020B0503020204020204" pitchFamily="34" charset="-122"/>
                <a:ea typeface="微软雅黑" panose="020B0503020204020204" pitchFamily="34" charset="-122"/>
              </a:rPr>
              <a:t>目标</a:t>
            </a:r>
            <a:endParaRPr lang="zh-CN" altLang="en-US">
              <a:latin typeface="微软雅黑" panose="020B0503020204020204" pitchFamily="34" charset="-122"/>
              <a:ea typeface="微软雅黑" panose="020B0503020204020204" pitchFamily="34" charset="-122"/>
            </a:endParaRPr>
          </a:p>
        </p:txBody>
      </p:sp>
      <p:sp>
        <p:nvSpPr>
          <p:cNvPr id="23" name="文本框 22"/>
          <p:cNvSpPr txBox="1"/>
          <p:nvPr/>
        </p:nvSpPr>
        <p:spPr>
          <a:xfrm>
            <a:off x="990600" y="1295400"/>
            <a:ext cx="4254500" cy="368300"/>
          </a:xfrm>
          <a:prstGeom prst="rect">
            <a:avLst/>
          </a:prstGeom>
          <a:noFill/>
        </p:spPr>
        <p:txBody>
          <a:bodyPr wrap="square" rtlCol="0">
            <a:spAutoFit/>
          </a:bodyPr>
          <a:p>
            <a:r>
              <a:rPr lang="zh-CN" altLang="en-US" b="1">
                <a:latin typeface="微软雅黑" panose="020B0503020204020204" pitchFamily="34" charset="-122"/>
                <a:ea typeface="微软雅黑" panose="020B0503020204020204" pitchFamily="34" charset="-122"/>
              </a:rPr>
              <a:t>②填报内容</a:t>
            </a:r>
            <a:r>
              <a:rPr lang="zh-CN" altLang="en-US" b="1">
                <a:latin typeface="微软雅黑" panose="020B0503020204020204" pitchFamily="34" charset="-122"/>
                <a:ea typeface="微软雅黑" panose="020B0503020204020204" pitchFamily="34" charset="-122"/>
              </a:rPr>
              <a:t>说明</a:t>
            </a:r>
            <a:endParaRPr lang="zh-CN" altLang="en-US" b="1">
              <a:latin typeface="微软雅黑" panose="020B0503020204020204" pitchFamily="34" charset="-122"/>
              <a:ea typeface="微软雅黑" panose="020B0503020204020204" pitchFamily="34" charset="-122"/>
            </a:endParaRPr>
          </a:p>
        </p:txBody>
      </p:sp>
      <p:sp>
        <p:nvSpPr>
          <p:cNvPr id="24" name="右箭头 23"/>
          <p:cNvSpPr/>
          <p:nvPr/>
        </p:nvSpPr>
        <p:spPr>
          <a:xfrm>
            <a:off x="7126605" y="1947545"/>
            <a:ext cx="593725" cy="13906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25" name="文本框 24"/>
          <p:cNvSpPr txBox="1"/>
          <p:nvPr/>
        </p:nvSpPr>
        <p:spPr>
          <a:xfrm>
            <a:off x="7720330" y="1840865"/>
            <a:ext cx="4191635" cy="306705"/>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rPr>
              <a:t>编制部门预算所属年份或申请使用专项资金的年份</a:t>
            </a:r>
            <a:endParaRPr lang="zh-CN" altLang="en-US" sz="1400">
              <a:latin typeface="微软雅黑" panose="020B0503020204020204" pitchFamily="34" charset="-122"/>
              <a:ea typeface="微软雅黑" panose="020B0503020204020204" pitchFamily="34" charset="-122"/>
            </a:endParaRPr>
          </a:p>
        </p:txBody>
      </p:sp>
      <p:sp>
        <p:nvSpPr>
          <p:cNvPr id="27" name="右箭头 26"/>
          <p:cNvSpPr/>
          <p:nvPr/>
        </p:nvSpPr>
        <p:spPr>
          <a:xfrm>
            <a:off x="7120890" y="2286000"/>
            <a:ext cx="593725" cy="12573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28" name="右箭头 27"/>
          <p:cNvSpPr/>
          <p:nvPr/>
        </p:nvSpPr>
        <p:spPr>
          <a:xfrm>
            <a:off x="7120890" y="2590800"/>
            <a:ext cx="599440" cy="100965"/>
          </a:xfrm>
          <a:prstGeom prst="rightArrow">
            <a:avLst>
              <a:gd name="adj1" fmla="val 50000"/>
              <a:gd name="adj2" fmla="val 49704"/>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29" name="文本框 28"/>
          <p:cNvSpPr txBox="1"/>
          <p:nvPr/>
        </p:nvSpPr>
        <p:spPr>
          <a:xfrm>
            <a:off x="7720330" y="2169160"/>
            <a:ext cx="2877820" cy="306705"/>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rPr>
              <a:t>预算单位申报项目的具体名称</a:t>
            </a:r>
            <a:endParaRPr lang="zh-CN" altLang="en-US" sz="1400">
              <a:latin typeface="微软雅黑" panose="020B0503020204020204" pitchFamily="34" charset="-122"/>
              <a:ea typeface="微软雅黑" panose="020B0503020204020204" pitchFamily="34" charset="-122"/>
            </a:endParaRPr>
          </a:p>
        </p:txBody>
      </p:sp>
      <p:sp>
        <p:nvSpPr>
          <p:cNvPr id="30" name="文本框 29"/>
          <p:cNvSpPr txBox="1"/>
          <p:nvPr/>
        </p:nvSpPr>
        <p:spPr>
          <a:xfrm>
            <a:off x="7720330" y="2481580"/>
            <a:ext cx="3037840" cy="521970"/>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rPr>
              <a:t>申报项目单位的</a:t>
            </a:r>
            <a:r>
              <a:rPr lang="zh-CN" altLang="en-US" sz="1400">
                <a:latin typeface="微软雅黑" panose="020B0503020204020204" pitchFamily="34" charset="-122"/>
                <a:ea typeface="微软雅黑" panose="020B0503020204020204" pitchFamily="34" charset="-122"/>
              </a:rPr>
              <a:t>主管部门全称和项目申报单位</a:t>
            </a:r>
            <a:r>
              <a:rPr lang="zh-CN" altLang="en-US" sz="1400">
                <a:latin typeface="微软雅黑" panose="020B0503020204020204" pitchFamily="34" charset="-122"/>
                <a:ea typeface="微软雅黑" panose="020B0503020204020204" pitchFamily="34" charset="-122"/>
              </a:rPr>
              <a:t>全称</a:t>
            </a:r>
            <a:endParaRPr lang="zh-CN" altLang="en-US" sz="1400">
              <a:latin typeface="微软雅黑" panose="020B0503020204020204" pitchFamily="34" charset="-122"/>
              <a:ea typeface="微软雅黑" panose="020B0503020204020204" pitchFamily="34" charset="-122"/>
            </a:endParaRPr>
          </a:p>
        </p:txBody>
      </p:sp>
      <p:sp>
        <p:nvSpPr>
          <p:cNvPr id="31" name="右箭头 30"/>
          <p:cNvSpPr/>
          <p:nvPr/>
        </p:nvSpPr>
        <p:spPr>
          <a:xfrm>
            <a:off x="7126605" y="3124200"/>
            <a:ext cx="593725" cy="889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32" name="文本框 31"/>
          <p:cNvSpPr txBox="1"/>
          <p:nvPr/>
        </p:nvSpPr>
        <p:spPr>
          <a:xfrm>
            <a:off x="7714615" y="2967990"/>
            <a:ext cx="3032125" cy="1599565"/>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rPr>
              <a:t>常年重复实施性项目：常年累计实施，且年度实施内容相同或相近，每年度可独立实施。跨年实施延续性项目是指项目不能在一个年度内实施完成，且所跨年度的项目实施内容是高度相关，连续不可分割的。当年实施一次性项目是指项目实施周期短。</a:t>
            </a:r>
            <a:endParaRPr lang="en-US" altLang="zh-CN" sz="1400">
              <a:latin typeface="微软雅黑" panose="020B0503020204020204" pitchFamily="34" charset="-122"/>
              <a:ea typeface="微软雅黑" panose="020B0503020204020204" pitchFamily="34" charset="-122"/>
            </a:endParaRPr>
          </a:p>
        </p:txBody>
      </p:sp>
      <p:sp>
        <p:nvSpPr>
          <p:cNvPr id="33" name="右箭头 32"/>
          <p:cNvSpPr/>
          <p:nvPr/>
        </p:nvSpPr>
        <p:spPr>
          <a:xfrm>
            <a:off x="7120890" y="5562600"/>
            <a:ext cx="593725" cy="10096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34" name="文本框 33"/>
          <p:cNvSpPr txBox="1"/>
          <p:nvPr/>
        </p:nvSpPr>
        <p:spPr>
          <a:xfrm>
            <a:off x="7797800" y="5005705"/>
            <a:ext cx="3165475" cy="1383665"/>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rPr>
              <a:t>是该项预算安排的项目支出在一定期限内预期达到的总体产出和效果。</a:t>
            </a:r>
            <a:endParaRPr lang="zh-CN" altLang="en-US" sz="1400">
              <a:latin typeface="微软雅黑" panose="020B0503020204020204" pitchFamily="34" charset="-122"/>
              <a:ea typeface="微软雅黑" panose="020B0503020204020204" pitchFamily="34" charset="-122"/>
            </a:endParaRPr>
          </a:p>
          <a:p>
            <a:r>
              <a:rPr lang="zh-CN" altLang="en-US" sz="1400">
                <a:solidFill>
                  <a:srgbClr val="C00000"/>
                </a:solidFill>
                <a:latin typeface="微软雅黑" panose="020B0503020204020204" pitchFamily="34" charset="-122"/>
                <a:ea typeface="微软雅黑" panose="020B0503020204020204" pitchFamily="34" charset="-122"/>
              </a:rPr>
              <a:t>实施期目标</a:t>
            </a:r>
            <a:r>
              <a:rPr lang="zh-CN" altLang="en-US" sz="1400">
                <a:latin typeface="微软雅黑" panose="020B0503020204020204" pitchFamily="34" charset="-122"/>
                <a:ea typeface="微软雅黑" panose="020B0503020204020204" pitchFamily="34" charset="-122"/>
              </a:rPr>
              <a:t>：描述所实施项目计划在整个实施期内达到的产出和效果。</a:t>
            </a:r>
            <a:endParaRPr lang="zh-CN" altLang="en-US" sz="1400">
              <a:latin typeface="微软雅黑" panose="020B0503020204020204" pitchFamily="34" charset="-122"/>
              <a:ea typeface="微软雅黑" panose="020B0503020204020204" pitchFamily="34" charset="-122"/>
            </a:endParaRPr>
          </a:p>
          <a:p>
            <a:r>
              <a:rPr lang="zh-CN" altLang="en-US" sz="1400">
                <a:solidFill>
                  <a:srgbClr val="C00000"/>
                </a:solidFill>
                <a:latin typeface="微软雅黑" panose="020B0503020204020204" pitchFamily="34" charset="-122"/>
                <a:ea typeface="微软雅黑" panose="020B0503020204020204" pitchFamily="34" charset="-122"/>
              </a:rPr>
              <a:t>年度目标</a:t>
            </a:r>
            <a:r>
              <a:rPr lang="zh-CN" altLang="en-US" sz="1400">
                <a:latin typeface="微软雅黑" panose="020B0503020204020204" pitchFamily="34" charset="-122"/>
                <a:ea typeface="微软雅黑" panose="020B0503020204020204" pitchFamily="34" charset="-122"/>
              </a:rPr>
              <a:t>：描述项目计划在本年度内预期达到的产出和效果。</a:t>
            </a:r>
            <a:endParaRPr lang="zh-CN" altLang="en-US" sz="1400">
              <a:latin typeface="微软雅黑" panose="020B0503020204020204" pitchFamily="34" charset="-122"/>
              <a:ea typeface="微软雅黑" panose="020B0503020204020204" pitchFamily="34" charset="-122"/>
            </a:endParaRPr>
          </a:p>
        </p:txBody>
      </p:sp>
      <p:sp>
        <p:nvSpPr>
          <p:cNvPr id="35" name="矩形 34"/>
          <p:cNvSpPr/>
          <p:nvPr/>
        </p:nvSpPr>
        <p:spPr>
          <a:xfrm>
            <a:off x="10954385" y="2667000"/>
            <a:ext cx="725170" cy="1212850"/>
          </a:xfrm>
          <a:prstGeom prst="rect">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文本框 35"/>
          <p:cNvSpPr txBox="1"/>
          <p:nvPr/>
        </p:nvSpPr>
        <p:spPr>
          <a:xfrm>
            <a:off x="10973435" y="2812415"/>
            <a:ext cx="706120" cy="92202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项目</a:t>
            </a:r>
            <a:endParaRPr lang="zh-CN" altLang="en-US">
              <a:latin typeface="微软雅黑" panose="020B0503020204020204" pitchFamily="34" charset="-122"/>
              <a:ea typeface="微软雅黑" panose="020B0503020204020204" pitchFamily="34" charset="-122"/>
            </a:endParaRPr>
          </a:p>
          <a:p>
            <a:r>
              <a:rPr lang="zh-CN" altLang="en-US">
                <a:latin typeface="微软雅黑" panose="020B0503020204020204" pitchFamily="34" charset="-122"/>
                <a:ea typeface="微软雅黑" panose="020B0503020204020204" pitchFamily="34" charset="-122"/>
              </a:rPr>
              <a:t>基本</a:t>
            </a:r>
            <a:endParaRPr lang="zh-CN" altLang="en-US">
              <a:latin typeface="微软雅黑" panose="020B0503020204020204" pitchFamily="34" charset="-122"/>
              <a:ea typeface="微软雅黑" panose="020B0503020204020204" pitchFamily="34" charset="-122"/>
            </a:endParaRPr>
          </a:p>
          <a:p>
            <a:r>
              <a:rPr lang="zh-CN" altLang="en-US">
                <a:latin typeface="微软雅黑" panose="020B0503020204020204" pitchFamily="34" charset="-122"/>
                <a:ea typeface="微软雅黑" panose="020B0503020204020204" pitchFamily="34" charset="-122"/>
              </a:rPr>
              <a:t>情况</a:t>
            </a:r>
            <a:endParaRPr lang="zh-CN" altLang="en-US">
              <a:latin typeface="微软雅黑" panose="020B0503020204020204" pitchFamily="34" charset="-122"/>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1447800" y="1752600"/>
            <a:ext cx="5417820" cy="464502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右箭头 5"/>
          <p:cNvSpPr/>
          <p:nvPr/>
        </p:nvSpPr>
        <p:spPr>
          <a:xfrm>
            <a:off x="5562600" y="3463290"/>
            <a:ext cx="20574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7" name="右箭头 6"/>
          <p:cNvSpPr/>
          <p:nvPr/>
        </p:nvSpPr>
        <p:spPr>
          <a:xfrm>
            <a:off x="5562600" y="4669790"/>
            <a:ext cx="20574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2" name="文本框 1"/>
          <p:cNvSpPr txBox="1"/>
          <p:nvPr/>
        </p:nvSpPr>
        <p:spPr>
          <a:xfrm>
            <a:off x="7803515" y="3170555"/>
            <a:ext cx="2379345" cy="737235"/>
          </a:xfrm>
          <a:prstGeom prst="rect">
            <a:avLst/>
          </a:prstGeom>
          <a:noFill/>
        </p:spPr>
        <p:txBody>
          <a:bodyPr wrap="square" rtlCol="0">
            <a:spAutoFit/>
          </a:bodyPr>
          <a:p>
            <a:r>
              <a:rPr lang="zh-CN" altLang="en-US" sz="1400">
                <a:solidFill>
                  <a:srgbClr val="FF0000"/>
                </a:solidFill>
                <a:latin typeface="微软雅黑" panose="020B0503020204020204" pitchFamily="34" charset="-122"/>
                <a:ea typeface="微软雅黑" panose="020B0503020204020204" pitchFamily="34" charset="-122"/>
              </a:rPr>
              <a:t>产出指标</a:t>
            </a:r>
            <a:r>
              <a:rPr lang="zh-CN" altLang="en-US" sz="1400">
                <a:latin typeface="微软雅黑" panose="020B0503020204020204" pitchFamily="34" charset="-122"/>
                <a:ea typeface="微软雅黑" panose="020B0503020204020204" pitchFamily="34" charset="-122"/>
              </a:rPr>
              <a:t>：反映根据既定目标，相关预算资金预期提供的公共产品和服务情况</a:t>
            </a:r>
            <a:endParaRPr lang="zh-CN" altLang="en-US" sz="1400">
              <a:latin typeface="微软雅黑" panose="020B0503020204020204" pitchFamily="34" charset="-122"/>
              <a:ea typeface="微软雅黑" panose="020B0503020204020204" pitchFamily="34" charset="-122"/>
            </a:endParaRPr>
          </a:p>
        </p:txBody>
      </p:sp>
      <p:sp>
        <p:nvSpPr>
          <p:cNvPr id="5" name="文本框 4"/>
          <p:cNvSpPr txBox="1"/>
          <p:nvPr/>
        </p:nvSpPr>
        <p:spPr>
          <a:xfrm>
            <a:off x="7766050" y="4283710"/>
            <a:ext cx="2653030" cy="737235"/>
          </a:xfrm>
          <a:prstGeom prst="rect">
            <a:avLst/>
          </a:prstGeom>
          <a:noFill/>
        </p:spPr>
        <p:txBody>
          <a:bodyPr wrap="square" rtlCol="0">
            <a:spAutoFit/>
          </a:bodyPr>
          <a:p>
            <a:r>
              <a:rPr lang="zh-CN" altLang="en-US" sz="1400">
                <a:solidFill>
                  <a:srgbClr val="FF0000"/>
                </a:solidFill>
                <a:latin typeface="微软雅黑" panose="020B0503020204020204" pitchFamily="34" charset="-122"/>
                <a:ea typeface="微软雅黑" panose="020B0503020204020204" pitchFamily="34" charset="-122"/>
              </a:rPr>
              <a:t>效益指标</a:t>
            </a:r>
            <a:r>
              <a:rPr lang="zh-CN" altLang="en-US" sz="1400">
                <a:latin typeface="微软雅黑" panose="020B0503020204020204" pitchFamily="34" charset="-122"/>
                <a:ea typeface="微软雅黑" panose="020B0503020204020204" pitchFamily="34" charset="-122"/>
              </a:rPr>
              <a:t>：反映与既定绩效目标相关的、前述相关产出所带来的预期效果的实现程度。</a:t>
            </a:r>
            <a:endParaRPr lang="zh-CN" altLang="en-US" sz="1400">
              <a:latin typeface="微软雅黑" panose="020B0503020204020204" pitchFamily="34" charset="-122"/>
              <a:ea typeface="微软雅黑" panose="020B0503020204020204" pitchFamily="34" charset="-122"/>
            </a:endParaRPr>
          </a:p>
        </p:txBody>
      </p:sp>
      <p:sp>
        <p:nvSpPr>
          <p:cNvPr id="8" name="右箭头 7"/>
          <p:cNvSpPr/>
          <p:nvPr/>
        </p:nvSpPr>
        <p:spPr>
          <a:xfrm>
            <a:off x="5562600" y="5812790"/>
            <a:ext cx="20574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9" name="文本框 8"/>
          <p:cNvSpPr txBox="1"/>
          <p:nvPr/>
        </p:nvSpPr>
        <p:spPr>
          <a:xfrm>
            <a:off x="7803515" y="5341620"/>
            <a:ext cx="2466975" cy="953135"/>
          </a:xfrm>
          <a:prstGeom prst="rect">
            <a:avLst/>
          </a:prstGeom>
          <a:noFill/>
        </p:spPr>
        <p:txBody>
          <a:bodyPr wrap="square" rtlCol="0">
            <a:spAutoFit/>
          </a:bodyPr>
          <a:p>
            <a:r>
              <a:rPr lang="zh-CN" altLang="en-US" sz="1400">
                <a:solidFill>
                  <a:srgbClr val="FF0000"/>
                </a:solidFill>
                <a:latin typeface="微软雅黑" panose="020B0503020204020204" pitchFamily="34" charset="-122"/>
                <a:ea typeface="微软雅黑" panose="020B0503020204020204" pitchFamily="34" charset="-122"/>
              </a:rPr>
              <a:t>满意度指标</a:t>
            </a:r>
            <a:r>
              <a:rPr lang="zh-CN" altLang="en-US" sz="1400">
                <a:latin typeface="微软雅黑" panose="020B0503020204020204" pitchFamily="34" charset="-122"/>
                <a:ea typeface="微软雅黑" panose="020B0503020204020204" pitchFamily="34" charset="-122"/>
              </a:rPr>
              <a:t>：属于预期效果的内容，反映服务对象或项目受益人对相关产出及其影响的认可程度</a:t>
            </a:r>
            <a:endParaRPr lang="zh-CN" altLang="en-US" sz="1400">
              <a:latin typeface="微软雅黑" panose="020B0503020204020204" pitchFamily="34" charset="-122"/>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914400" y="1219200"/>
            <a:ext cx="4389120" cy="5075555"/>
          </a:xfrm>
          <a:prstGeom prst="rect">
            <a:avLst/>
          </a:prstGeom>
        </p:spPr>
      </p:pic>
      <p:sp>
        <p:nvSpPr>
          <p:cNvPr id="12" name="右箭头 11"/>
          <p:cNvSpPr/>
          <p:nvPr/>
        </p:nvSpPr>
        <p:spPr>
          <a:xfrm>
            <a:off x="5562600" y="2002790"/>
            <a:ext cx="20574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3" name="文本框 12"/>
          <p:cNvSpPr txBox="1"/>
          <p:nvPr/>
        </p:nvSpPr>
        <p:spPr>
          <a:xfrm>
            <a:off x="7823200" y="1710690"/>
            <a:ext cx="2379345" cy="737235"/>
          </a:xfrm>
          <a:prstGeom prst="rect">
            <a:avLst/>
          </a:prstGeom>
          <a:noFill/>
        </p:spPr>
        <p:txBody>
          <a:bodyPr wrap="square" rtlCol="0">
            <a:spAutoFit/>
          </a:bodyPr>
          <a:p>
            <a:r>
              <a:rPr lang="zh-CN" altLang="en-US" sz="1400">
                <a:solidFill>
                  <a:srgbClr val="FF0000"/>
                </a:solidFill>
                <a:latin typeface="微软雅黑" panose="020B0503020204020204" pitchFamily="34" charset="-122"/>
                <a:ea typeface="微软雅黑" panose="020B0503020204020204" pitchFamily="34" charset="-122"/>
              </a:rPr>
              <a:t>成本指标</a:t>
            </a:r>
            <a:r>
              <a:rPr lang="zh-CN" altLang="en-US" sz="1400">
                <a:latin typeface="微软雅黑" panose="020B0503020204020204" pitchFamily="34" charset="-122"/>
                <a:ea typeface="微软雅黑" panose="020B0503020204020204" pitchFamily="34" charset="-122"/>
              </a:rPr>
              <a:t>：反映预期提供的公共产品或服务所产生的成本</a:t>
            </a:r>
            <a:endParaRPr lang="zh-CN" altLang="en-US" sz="1400">
              <a:latin typeface="微软雅黑" panose="020B0503020204020204" pitchFamily="34" charset="-122"/>
              <a:ea typeface="微软雅黑" panose="020B0503020204020204" pitchFamily="34" charset="-122"/>
            </a:endParaRPr>
          </a:p>
        </p:txBody>
      </p:sp>
      <p:sp>
        <p:nvSpPr>
          <p:cNvPr id="35" name="矩形 34"/>
          <p:cNvSpPr/>
          <p:nvPr/>
        </p:nvSpPr>
        <p:spPr>
          <a:xfrm>
            <a:off x="10896600" y="3276600"/>
            <a:ext cx="688975" cy="1393190"/>
          </a:xfrm>
          <a:prstGeom prst="rect">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11019155" y="3399790"/>
            <a:ext cx="487045" cy="119888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绩效指标</a:t>
            </a: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14400" y="1143000"/>
            <a:ext cx="9891395" cy="4584700"/>
          </a:xfrm>
          <a:prstGeom prst="rect">
            <a:avLst/>
          </a:prstGeom>
          <a:noFill/>
        </p:spPr>
        <p:txBody>
          <a:bodyPr wrap="square" rtlCol="0">
            <a:spAutoFit/>
          </a:bodyPr>
          <a:p>
            <a:pPr>
              <a:lnSpc>
                <a:spcPct val="200000"/>
              </a:lnSpc>
            </a:pPr>
            <a:r>
              <a:rPr lang="zh-CN" altLang="en-US" sz="2000" b="1">
                <a:solidFill>
                  <a:schemeClr val="tx1"/>
                </a:solidFill>
                <a:latin typeface="微软雅黑" panose="020B0503020204020204" pitchFamily="34" charset="-122"/>
                <a:ea typeface="微软雅黑" panose="020B0503020204020204" pitchFamily="34" charset="-122"/>
              </a:rPr>
              <a:t>③绩效指标设置说明</a:t>
            </a:r>
            <a:endParaRPr lang="zh-CN" altLang="en-US" sz="2000" b="1">
              <a:solidFill>
                <a:schemeClr val="tx1"/>
              </a:solidFill>
              <a:latin typeface="微软雅黑" panose="020B0503020204020204" pitchFamily="34" charset="-122"/>
              <a:ea typeface="微软雅黑" panose="020B0503020204020204" pitchFamily="34" charset="-122"/>
            </a:endParaRPr>
          </a:p>
          <a:p>
            <a:pPr>
              <a:lnSpc>
                <a:spcPct val="200000"/>
              </a:lnSpc>
            </a:pPr>
            <a:r>
              <a:rPr lang="en-US" altLang="zh-CN" b="1">
                <a:latin typeface="微软雅黑" panose="020B0503020204020204" pitchFamily="34" charset="-122"/>
                <a:ea typeface="微软雅黑" panose="020B0503020204020204" pitchFamily="34" charset="-122"/>
              </a:rPr>
              <a:t>   </a:t>
            </a:r>
            <a:r>
              <a:rPr lang="zh-CN" altLang="en-US" b="1">
                <a:latin typeface="微软雅黑" panose="020B0503020204020204" pitchFamily="34" charset="-122"/>
                <a:ea typeface="微软雅黑" panose="020B0503020204020204" pitchFamily="34" charset="-122"/>
              </a:rPr>
              <a:t>成本指标</a:t>
            </a:r>
            <a:r>
              <a:rPr lang="zh-CN" altLang="en-US">
                <a:latin typeface="微软雅黑" panose="020B0503020204020204" pitchFamily="34" charset="-122"/>
                <a:ea typeface="微软雅黑" panose="020B0503020204020204" pitchFamily="34" charset="-122"/>
              </a:rPr>
              <a:t>：</a:t>
            </a:r>
            <a:endParaRPr lang="zh-CN" altLang="en-US">
              <a:latin typeface="微软雅黑" panose="020B0503020204020204" pitchFamily="34" charset="-122"/>
              <a:ea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rPr>
              <a:t>1）经济成本指标。反映实施相关项目所产生的直接经济成本，如</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人均培训成本</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人均会议费</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等；</a:t>
            </a:r>
            <a:endParaRPr lang="zh-CN" altLang="en-US">
              <a:latin typeface="微软雅黑" panose="020B0503020204020204" pitchFamily="34" charset="-122"/>
              <a:ea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rPr>
              <a:t>2）社会成本指标。反映实施相关项目对社会发展、公共福利等方面可能造成的负面影响，如</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共享单车乱停乱放率</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等；</a:t>
            </a:r>
            <a:endParaRPr lang="en-US" altLang="zh-CN">
              <a:latin typeface="微软雅黑" panose="020B0503020204020204" pitchFamily="34" charset="-122"/>
              <a:ea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rPr>
              <a:t>3）生态环境成本指标。反映实施相关项目对自然生态环境可能造成的负面影响，如</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发生环境污染负面事件数</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a:t>
            </a:r>
            <a:endParaRPr lang="zh-CN" altLang="en-US">
              <a:latin typeface="微软雅黑" panose="020B0503020204020204" pitchFamily="34" charset="-122"/>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14400" y="1143000"/>
            <a:ext cx="9891395" cy="5139055"/>
          </a:xfrm>
          <a:prstGeom prst="rect">
            <a:avLst/>
          </a:prstGeom>
          <a:noFill/>
        </p:spPr>
        <p:txBody>
          <a:bodyPr wrap="square" rtlCol="0">
            <a:spAutoFit/>
          </a:bodyPr>
          <a:p>
            <a:pPr>
              <a:lnSpc>
                <a:spcPct val="200000"/>
              </a:lnSpc>
            </a:pPr>
            <a:r>
              <a:rPr lang="zh-CN" altLang="en-US" sz="2000" b="1">
                <a:solidFill>
                  <a:schemeClr val="tx1"/>
                </a:solidFill>
                <a:latin typeface="微软雅黑" panose="020B0503020204020204" pitchFamily="34" charset="-122"/>
                <a:ea typeface="微软雅黑" panose="020B0503020204020204" pitchFamily="34" charset="-122"/>
              </a:rPr>
              <a:t>③绩效指标设置说明</a:t>
            </a:r>
            <a:endParaRPr lang="zh-CN" altLang="en-US" sz="2000" b="1">
              <a:solidFill>
                <a:schemeClr val="tx1"/>
              </a:solidFill>
              <a:latin typeface="微软雅黑" panose="020B0503020204020204" pitchFamily="34" charset="-122"/>
              <a:ea typeface="微软雅黑" panose="020B0503020204020204" pitchFamily="34" charset="-122"/>
            </a:endParaRPr>
          </a:p>
          <a:p>
            <a:pPr>
              <a:lnSpc>
                <a:spcPct val="200000"/>
              </a:lnSpc>
            </a:pPr>
            <a:r>
              <a:rPr lang="en-US" altLang="zh-CN" b="1">
                <a:latin typeface="微软雅黑" panose="020B0503020204020204" pitchFamily="34" charset="-122"/>
                <a:ea typeface="微软雅黑" panose="020B0503020204020204" pitchFamily="34" charset="-122"/>
              </a:rPr>
              <a:t>    </a:t>
            </a:r>
            <a:r>
              <a:rPr lang="zh-CN" altLang="en-US" b="1">
                <a:latin typeface="微软雅黑" panose="020B0503020204020204" pitchFamily="34" charset="-122"/>
                <a:ea typeface="微软雅黑" panose="020B0503020204020204" pitchFamily="34" charset="-122"/>
              </a:rPr>
              <a:t>产出指标</a:t>
            </a:r>
            <a:r>
              <a:rPr lang="zh-CN" altLang="en-US">
                <a:latin typeface="微软雅黑" panose="020B0503020204020204" pitchFamily="34" charset="-122"/>
                <a:ea typeface="微软雅黑" panose="020B0503020204020204" pitchFamily="34" charset="-122"/>
              </a:rPr>
              <a:t>：</a:t>
            </a:r>
            <a:endParaRPr lang="zh-CN" altLang="en-US">
              <a:latin typeface="微软雅黑" panose="020B0503020204020204" pitchFamily="34" charset="-122"/>
              <a:ea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rPr>
              <a:t>1）数量指标，反映预期提供的公共产品和服务数量，如“举办培训的班次”、“培训学员的人次”、“新增设备数量”等；</a:t>
            </a:r>
            <a:endParaRPr lang="zh-CN" altLang="en-US">
              <a:latin typeface="微软雅黑" panose="020B0503020204020204" pitchFamily="34" charset="-122"/>
              <a:ea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rPr>
              <a:t>2）质量指标，反映预期提供的公共产品和服务达到的标准、水平和效果，如“培训合格率”、“研究成果验收通过率”等；</a:t>
            </a:r>
            <a:endParaRPr lang="zh-CN" altLang="en-US">
              <a:latin typeface="微软雅黑" panose="020B0503020204020204" pitchFamily="34" charset="-122"/>
              <a:ea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rPr>
              <a:t>3）时效指标，反映预期提供公共产品和服务的及时程度和效率情况，如“培训完成时间”、“研究成果发布时间”等。</a:t>
            </a:r>
            <a:endParaRPr lang="zh-CN" altLang="en-US">
              <a:latin typeface="微软雅黑" panose="020B0503020204020204" pitchFamily="34" charset="-122"/>
              <a:ea typeface="微软雅黑" panose="020B0503020204020204" pitchFamily="34" charset="-122"/>
            </a:endParaRPr>
          </a:p>
          <a:p>
            <a:pPr>
              <a:lnSpc>
                <a:spcPct val="200000"/>
              </a:lnSpc>
            </a:pPr>
            <a:endParaRPr lang="zh-CN" altLang="en-US">
              <a:latin typeface="微软雅黑" panose="020B0503020204020204" pitchFamily="34" charset="-122"/>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14400" y="1143000"/>
            <a:ext cx="9891395" cy="4707890"/>
          </a:xfrm>
          <a:prstGeom prst="rect">
            <a:avLst/>
          </a:prstGeom>
          <a:noFill/>
        </p:spPr>
        <p:txBody>
          <a:bodyPr wrap="square" rtlCol="0">
            <a:spAutoFit/>
          </a:bodyPr>
          <a:p>
            <a:pPr>
              <a:lnSpc>
                <a:spcPct val="150000"/>
              </a:lnSpc>
            </a:pPr>
            <a:r>
              <a:rPr lang="zh-CN" altLang="en-US" sz="2000" b="1">
                <a:latin typeface="微软雅黑" panose="020B0503020204020204" pitchFamily="34" charset="-122"/>
                <a:ea typeface="微软雅黑" panose="020B0503020204020204" pitchFamily="34" charset="-122"/>
                <a:sym typeface="+mn-ea"/>
              </a:rPr>
              <a:t>③绩效指标设置说明</a:t>
            </a:r>
            <a:endParaRPr lang="zh-CN" altLang="en-US" sz="2000" b="1">
              <a:solidFill>
                <a:schemeClr val="tx1"/>
              </a:solidFill>
              <a:latin typeface="微软雅黑" panose="020B0503020204020204" pitchFamily="34" charset="-122"/>
              <a:ea typeface="微软雅黑" panose="020B0503020204020204" pitchFamily="34" charset="-122"/>
            </a:endParaRPr>
          </a:p>
          <a:p>
            <a:pPr>
              <a:lnSpc>
                <a:spcPct val="150000"/>
              </a:lnSpc>
            </a:pPr>
            <a:r>
              <a:rPr lang="en-US" altLang="zh-CN" b="1">
                <a:latin typeface="微软雅黑" panose="020B0503020204020204" pitchFamily="34" charset="-122"/>
                <a:ea typeface="微软雅黑" panose="020B0503020204020204" pitchFamily="34" charset="-122"/>
              </a:rPr>
              <a:t>   </a:t>
            </a:r>
            <a:r>
              <a:rPr lang="zh-CN" altLang="en-US" b="1">
                <a:latin typeface="微软雅黑" panose="020B0503020204020204" pitchFamily="34" charset="-122"/>
                <a:ea typeface="微软雅黑" panose="020B0503020204020204" pitchFamily="34" charset="-122"/>
              </a:rPr>
              <a:t>效益指标</a:t>
            </a:r>
            <a:r>
              <a:rPr lang="zh-CN" altLang="en-US">
                <a:latin typeface="微软雅黑" panose="020B0503020204020204" pitchFamily="34" charset="-122"/>
                <a:ea typeface="微软雅黑" panose="020B0503020204020204" pitchFamily="34" charset="-122"/>
              </a:rPr>
              <a:t>：</a:t>
            </a:r>
            <a:endParaRPr lang="zh-CN" altLang="en-US">
              <a:latin typeface="微软雅黑" panose="020B0503020204020204" pitchFamily="34" charset="-122"/>
              <a:ea typeface="微软雅黑" panose="020B0503020204020204" pitchFamily="34" charset="-122"/>
            </a:endParaRPr>
          </a:p>
          <a:p>
            <a:pPr indent="457200" fontAlgn="auto">
              <a:lnSpc>
                <a:spcPct val="150000"/>
              </a:lnSpc>
            </a:pPr>
            <a:r>
              <a:rPr lang="zh-CN" altLang="en-US">
                <a:latin typeface="微软雅黑" panose="020B0503020204020204" pitchFamily="34" charset="-122"/>
                <a:ea typeface="微软雅黑" panose="020B0503020204020204" pitchFamily="34" charset="-122"/>
              </a:rPr>
              <a:t>1）经济效益指标，反映相关产出对经济发展带来的影响和效果，包括相关产出在当年及以后若干年持续形成的经济效益，以及自身创造的直接经济效益和引领行业带来的间接经济效益，如“采用先进技术带来的实际收入增长率”；</a:t>
            </a:r>
            <a:endParaRPr lang="zh-CN" altLang="en-US">
              <a:latin typeface="微软雅黑" panose="020B0503020204020204" pitchFamily="34" charset="-122"/>
              <a:ea typeface="微软雅黑" panose="020B0503020204020204" pitchFamily="34" charset="-122"/>
            </a:endParaRPr>
          </a:p>
          <a:p>
            <a:pPr indent="457200" fontAlgn="auto">
              <a:lnSpc>
                <a:spcPct val="150000"/>
              </a:lnSpc>
            </a:pPr>
            <a:r>
              <a:rPr lang="zh-CN" altLang="en-US">
                <a:latin typeface="微软雅黑" panose="020B0503020204020204" pitchFamily="34" charset="-122"/>
                <a:ea typeface="微软雅黑" panose="020B0503020204020204" pitchFamily="34" charset="-122"/>
              </a:rPr>
              <a:t>2）社会效益指标，反映相关产出对社会发展带来的影响和效果，用于体现项目实施当年及以后若干年在提升治理水平、落实国家政策、推动行业发展、服务民生大众、维持社会稳定、维护社会公平正义、提高履职或服务效率等方面的效益，如“带动就业增长率”、“安全生产事故下降率”等；</a:t>
            </a:r>
            <a:endParaRPr lang="zh-CN" altLang="en-US">
              <a:latin typeface="微软雅黑" panose="020B0503020204020204" pitchFamily="34" charset="-122"/>
              <a:ea typeface="微软雅黑" panose="020B0503020204020204" pitchFamily="34" charset="-122"/>
            </a:endParaRPr>
          </a:p>
          <a:p>
            <a:pPr indent="457200" fontAlgn="auto">
              <a:lnSpc>
                <a:spcPct val="150000"/>
              </a:lnSpc>
            </a:pPr>
            <a:r>
              <a:rPr lang="zh-CN" altLang="en-US">
                <a:latin typeface="微软雅黑" panose="020B0503020204020204" pitchFamily="34" charset="-122"/>
                <a:ea typeface="微软雅黑" panose="020B0503020204020204" pitchFamily="34" charset="-122"/>
              </a:rPr>
              <a:t>3）生态效益指标，反映相关产出对自然环境带来的影响和效果，即对生产、生活条件和环境条件产生的有益影响和有利效果，如“水电能源节约率”、“空气质量优良率”等。</a:t>
            </a:r>
            <a:endParaRPr lang="zh-CN" altLang="en-US">
              <a:latin typeface="微软雅黑" panose="020B0503020204020204" pitchFamily="34" charset="-122"/>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914400" y="1524635"/>
            <a:ext cx="9891395" cy="2630170"/>
          </a:xfrm>
          <a:prstGeom prst="rect">
            <a:avLst/>
          </a:prstGeom>
          <a:noFill/>
        </p:spPr>
        <p:txBody>
          <a:bodyPr wrap="square" rtlCol="0">
            <a:spAutoFit/>
          </a:bodyPr>
          <a:p>
            <a:pPr>
              <a:lnSpc>
                <a:spcPct val="150000"/>
              </a:lnSpc>
            </a:pPr>
            <a:r>
              <a:rPr lang="zh-CN" altLang="en-US" sz="2000" b="1">
                <a:latin typeface="微软雅黑" panose="020B0503020204020204" pitchFamily="34" charset="-122"/>
                <a:ea typeface="微软雅黑" panose="020B0503020204020204" pitchFamily="34" charset="-122"/>
                <a:sym typeface="+mn-ea"/>
              </a:rPr>
              <a:t>③绩效指标设置说明</a:t>
            </a:r>
            <a:endParaRPr lang="zh-CN" altLang="en-US" sz="2000" b="1">
              <a:solidFill>
                <a:schemeClr val="tx1"/>
              </a:solidFill>
              <a:latin typeface="微软雅黑" panose="020B0503020204020204" pitchFamily="34" charset="-122"/>
              <a:ea typeface="微软雅黑" panose="020B0503020204020204" pitchFamily="34" charset="-122"/>
            </a:endParaRPr>
          </a:p>
          <a:p>
            <a:pPr>
              <a:lnSpc>
                <a:spcPct val="150000"/>
              </a:lnSpc>
            </a:pPr>
            <a:r>
              <a:rPr lang="en-US" altLang="zh-CN" b="1">
                <a:latin typeface="微软雅黑" panose="020B0503020204020204" pitchFamily="34" charset="-122"/>
                <a:ea typeface="微软雅黑" panose="020B0503020204020204" pitchFamily="34" charset="-122"/>
              </a:rPr>
              <a:t> </a:t>
            </a:r>
            <a:r>
              <a:rPr lang="zh-CN" altLang="en-US" b="1">
                <a:latin typeface="微软雅黑" panose="020B0503020204020204" pitchFamily="34" charset="-122"/>
                <a:ea typeface="微软雅黑" panose="020B0503020204020204" pitchFamily="34" charset="-122"/>
              </a:rPr>
              <a:t>满意度指标：</a:t>
            </a:r>
            <a:endParaRPr lang="zh-CN" altLang="en-US">
              <a:latin typeface="微软雅黑" panose="020B0503020204020204" pitchFamily="34" charset="-122"/>
              <a:ea typeface="微软雅黑" panose="020B0503020204020204" pitchFamily="34" charset="-122"/>
            </a:endParaRPr>
          </a:p>
          <a:p>
            <a:pPr indent="457200" fontAlgn="auto">
              <a:lnSpc>
                <a:spcPct val="200000"/>
              </a:lnSpc>
            </a:pPr>
            <a:r>
              <a:rPr lang="en-US" altLang="zh-CN">
                <a:latin typeface="微软雅黑" panose="020B0503020204020204" pitchFamily="34" charset="-122"/>
                <a:ea typeface="微软雅黑" panose="020B0503020204020204" pitchFamily="34" charset="-122"/>
              </a:rPr>
              <a:t> </a:t>
            </a:r>
            <a:r>
              <a:rPr lang="zh-CN" altLang="en-US">
                <a:latin typeface="微软雅黑" panose="020B0503020204020204" pitchFamily="34" charset="-122"/>
                <a:ea typeface="微软雅黑" panose="020B0503020204020204" pitchFamily="34" charset="-122"/>
              </a:rPr>
              <a:t>属于对预期产出和效果的满意情况的描述，反映服务对象或项目受益人对相关产出及其影响的认可程度。对申报满意度指标的项目，在项目执行过程中应开展满意度调查或者其他收集满意度反馈的工作。如“受训学员满意度”、“补贴对象满意度”等。</a:t>
            </a:r>
            <a:endParaRPr lang="zh-CN" altLang="en-US">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114800" y="4267835"/>
            <a:ext cx="4108450" cy="2039620"/>
          </a:xfrm>
          <a:prstGeom prst="rect">
            <a:avLst/>
          </a:prstGeom>
        </p:spPr>
      </p:pic>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62000" y="304800"/>
            <a:ext cx="5009515" cy="521970"/>
          </a:xfrm>
          <a:prstGeom prst="rect">
            <a:avLst/>
          </a:prstGeom>
          <a:noFill/>
        </p:spPr>
        <p:txBody>
          <a:bodyPr wrap="square" rtlCol="0">
            <a:spAutoFit/>
          </a:bodyPr>
          <a:p>
            <a:r>
              <a:rPr lang="zh-CN" altLang="en-US" sz="2800" b="1">
                <a:latin typeface="微软雅黑" panose="020B0503020204020204" pitchFamily="34" charset="-122"/>
                <a:ea typeface="微软雅黑" panose="020B0503020204020204" pitchFamily="34" charset="-122"/>
              </a:rPr>
              <a:t>前言</a:t>
            </a:r>
            <a:r>
              <a:rPr lang="en-US" altLang="zh-CN" sz="2800" b="1">
                <a:latin typeface="微软雅黑" panose="020B0503020204020204" pitchFamily="34" charset="-122"/>
                <a:ea typeface="微软雅黑" panose="020B0503020204020204" pitchFamily="34" charset="-122"/>
              </a:rPr>
              <a:t>—</a:t>
            </a:r>
            <a:r>
              <a:rPr lang="zh-CN" altLang="en-US" sz="2000" b="1">
                <a:latin typeface="微软雅黑" panose="020B0503020204020204" pitchFamily="34" charset="-122"/>
                <a:ea typeface="微软雅黑" panose="020B0503020204020204" pitchFamily="34" charset="-122"/>
              </a:rPr>
              <a:t>预算绩效目标管理相关政策文件</a:t>
            </a:r>
            <a:endParaRPr lang="zh-CN" altLang="en-US" sz="2000" b="1">
              <a:latin typeface="微软雅黑" panose="020B0503020204020204" pitchFamily="34" charset="-122"/>
              <a:ea typeface="微软雅黑" panose="020B0503020204020204" pitchFamily="34" charset="-122"/>
            </a:endParaRPr>
          </a:p>
        </p:txBody>
      </p:sp>
      <p:graphicFrame>
        <p:nvGraphicFramePr>
          <p:cNvPr id="3" name="表格 2"/>
          <p:cNvGraphicFramePr/>
          <p:nvPr>
            <p:custDataLst>
              <p:tags r:id="rId1"/>
            </p:custDataLst>
          </p:nvPr>
        </p:nvGraphicFramePr>
        <p:xfrm>
          <a:off x="762000" y="1981200"/>
          <a:ext cx="10645775" cy="4051300"/>
        </p:xfrm>
        <a:graphic>
          <a:graphicData uri="http://schemas.openxmlformats.org/drawingml/2006/table">
            <a:tbl>
              <a:tblPr firstRow="1" bandRow="1">
                <a:tableStyleId>{5C22544A-7EE6-4342-B048-85BDC9FD1C3A}</a:tableStyleId>
              </a:tblPr>
              <a:tblGrid>
                <a:gridCol w="937895"/>
                <a:gridCol w="4416425"/>
                <a:gridCol w="5291455"/>
              </a:tblGrid>
              <a:tr h="566420">
                <a:tc>
                  <a:txBody>
                    <a:bodyPr/>
                    <a:p>
                      <a:pPr indent="0" algn="ctr">
                        <a:buNone/>
                      </a:pPr>
                      <a:r>
                        <a:rPr lang="zh-CN" sz="1600" b="1">
                          <a:solidFill>
                            <a:srgbClr val="000000"/>
                          </a:solidFill>
                          <a:latin typeface="微软雅黑" panose="020B0503020204020204" pitchFamily="34" charset="-122"/>
                          <a:ea typeface="微软雅黑" panose="020B0503020204020204" pitchFamily="34" charset="-122"/>
                        </a:rPr>
                        <a:t>文件类型</a:t>
                      </a:r>
                      <a:endParaRPr lang="zh-CN" altLang="en-US" sz="16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A6A6A6"/>
                    </a:solidFill>
                  </a:tcPr>
                </a:tc>
                <a:tc>
                  <a:txBody>
                    <a:bodyPr/>
                    <a:p>
                      <a:pPr indent="0" algn="ctr">
                        <a:buNone/>
                      </a:pPr>
                      <a:r>
                        <a:rPr lang="zh-CN" sz="1600" b="1">
                          <a:solidFill>
                            <a:srgbClr val="000000"/>
                          </a:solidFill>
                          <a:latin typeface="微软雅黑" panose="020B0503020204020204" pitchFamily="34" charset="-122"/>
                          <a:ea typeface="微软雅黑" panose="020B0503020204020204" pitchFamily="34" charset="-122"/>
                        </a:rPr>
                        <a:t>文件名称</a:t>
                      </a:r>
                      <a:endParaRPr lang="zh-CN" altLang="en-US" sz="16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A6A6A6"/>
                    </a:solidFill>
                  </a:tcPr>
                </a:tc>
                <a:tc>
                  <a:txBody>
                    <a:bodyPr/>
                    <a:p>
                      <a:pPr indent="0" algn="ctr">
                        <a:buNone/>
                      </a:pPr>
                      <a:r>
                        <a:rPr lang="zh-CN" sz="1600" b="1">
                          <a:solidFill>
                            <a:srgbClr val="000000"/>
                          </a:solidFill>
                          <a:latin typeface="微软雅黑" panose="020B0503020204020204" pitchFamily="34" charset="-122"/>
                          <a:ea typeface="微软雅黑" panose="020B0503020204020204" pitchFamily="34" charset="-122"/>
                        </a:rPr>
                        <a:t>主要内容</a:t>
                      </a:r>
                      <a:endParaRPr lang="zh-CN" altLang="en-US" sz="16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A6A6A6"/>
                    </a:solidFill>
                  </a:tcPr>
                </a:tc>
              </a:tr>
              <a:tr h="1133475">
                <a:tc>
                  <a:txBody>
                    <a:bodyPr/>
                    <a:p>
                      <a:pPr indent="0" algn="ctr">
                        <a:buNone/>
                      </a:pPr>
                      <a:r>
                        <a:rPr lang="zh-CN" sz="1600" b="0">
                          <a:solidFill>
                            <a:srgbClr val="000000"/>
                          </a:solidFill>
                          <a:latin typeface="微软雅黑" panose="020B0503020204020204" pitchFamily="34" charset="-122"/>
                          <a:ea typeface="微软雅黑" panose="020B0503020204020204" pitchFamily="34" charset="-122"/>
                        </a:rPr>
                        <a:t>国家级</a:t>
                      </a:r>
                      <a:endParaRPr lang="zh-CN" altLang="en-US" sz="16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000000"/>
                          </a:solidFill>
                          <a:latin typeface="Times New Roman" panose="02020603050405020304" charset="0"/>
                          <a:ea typeface="微软雅黑" panose="020B0503020204020204" pitchFamily="34" charset="-122"/>
                          <a:cs typeface="Times New Roman" panose="02020603050405020304" charset="0"/>
                        </a:rPr>
                        <a:t>《全面实施预算绩效管理的意见》</a:t>
                      </a:r>
                      <a:endParaRPr lang="zh-CN" sz="1600" b="0">
                        <a:solidFill>
                          <a:srgbClr val="000000"/>
                        </a:solidFill>
                        <a:latin typeface="Times New Roman" panose="02020603050405020304" charset="0"/>
                        <a:ea typeface="微软雅黑" panose="020B0503020204020204" pitchFamily="34" charset="-122"/>
                        <a:cs typeface="Times New Roman" panose="02020603050405020304" charset="0"/>
                      </a:endParaRPr>
                    </a:p>
                    <a:p>
                      <a:pPr indent="0" algn="ctr">
                        <a:buNone/>
                      </a:pPr>
                      <a:r>
                        <a:rPr lang="en-US" sz="1600" b="0">
                          <a:solidFill>
                            <a:srgbClr val="000000"/>
                          </a:solidFill>
                          <a:latin typeface="Times New Roman" panose="02020603050405020304" charset="0"/>
                          <a:ea typeface="微软雅黑" panose="020B0503020204020204" pitchFamily="34" charset="-122"/>
                          <a:cs typeface="Times New Roman" panose="02020603050405020304" charset="0"/>
                        </a:rPr>
                        <a:t>（中发〔2018〕34号）</a:t>
                      </a:r>
                      <a:endParaRPr lang="en-US" altLang="en-US" sz="1600" b="0">
                        <a:solidFill>
                          <a:srgbClr val="00000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600" b="0">
                          <a:solidFill>
                            <a:srgbClr val="000000"/>
                          </a:solidFill>
                          <a:latin typeface="微软雅黑" panose="020B0503020204020204" pitchFamily="34" charset="-122"/>
                          <a:ea typeface="微软雅黑" panose="020B0503020204020204" pitchFamily="34" charset="-122"/>
                        </a:rPr>
                        <a:t>强化绩效目标管理。各地区各部门编制预算时要贯彻落实党中央、国务院各项决策部署，分解细化各项工作要求，结合本地区本部门实际情况，全面设置部门和单位整体绩效目标、政策及项目绩效目标。</a:t>
                      </a:r>
                      <a:endParaRPr lang="zh-CN" altLang="en-US" sz="16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899160">
                <a:tc rowSpan="2">
                  <a:txBody>
                    <a:bodyPr/>
                    <a:p>
                      <a:pPr indent="0" algn="ctr">
                        <a:buNone/>
                      </a:pPr>
                      <a:r>
                        <a:rPr lang="zh-CN" sz="1600" b="0">
                          <a:solidFill>
                            <a:srgbClr val="000000"/>
                          </a:solidFill>
                          <a:latin typeface="微软雅黑" panose="020B0503020204020204" pitchFamily="34" charset="-122"/>
                          <a:ea typeface="微软雅黑" panose="020B0503020204020204" pitchFamily="34" charset="-122"/>
                        </a:rPr>
                        <a:t>省级</a:t>
                      </a:r>
                      <a:endParaRPr lang="zh-CN" altLang="en-US" sz="16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600" b="0">
                          <a:solidFill>
                            <a:srgbClr val="000000"/>
                          </a:solidFill>
                          <a:latin typeface="Times New Roman" panose="02020603050405020304" charset="0"/>
                          <a:ea typeface="微软雅黑" panose="020B0503020204020204" pitchFamily="34" charset="-122"/>
                          <a:cs typeface="Times New Roman" panose="02020603050405020304" charset="0"/>
                        </a:rPr>
                        <a:t>《全面实施预算绩效管理的实施意见》</a:t>
                      </a:r>
                      <a:endParaRPr lang="zh-CN" sz="1600" b="0">
                        <a:solidFill>
                          <a:srgbClr val="000000"/>
                        </a:solidFill>
                        <a:latin typeface="Times New Roman" panose="02020603050405020304" charset="0"/>
                        <a:ea typeface="微软雅黑" panose="020B0503020204020204" pitchFamily="34" charset="-122"/>
                        <a:cs typeface="Times New Roman" panose="02020603050405020304" charset="0"/>
                      </a:endParaRPr>
                    </a:p>
                    <a:p>
                      <a:pPr indent="0" algn="ctr">
                        <a:buNone/>
                      </a:pPr>
                      <a:r>
                        <a:rPr lang="en-US" sz="1600" b="0">
                          <a:solidFill>
                            <a:srgbClr val="000000"/>
                          </a:solidFill>
                          <a:latin typeface="Times New Roman" panose="02020603050405020304" charset="0"/>
                          <a:ea typeface="微软雅黑" panose="020B0503020204020204" pitchFamily="34" charset="-122"/>
                          <a:cs typeface="Times New Roman" panose="02020603050405020304" charset="0"/>
                        </a:rPr>
                        <a:t>（豫政〔2019〕10号）</a:t>
                      </a:r>
                      <a:endParaRPr lang="en-US" altLang="en-US" sz="1600" b="0">
                        <a:solidFill>
                          <a:srgbClr val="00000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6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强化绩效目标管理。各地各部门编制预算时要按照“谁申请资金、谁设置目标”的原则，全面设置部门和单位整体绩效目标、政策及项目绩效目标。</a:t>
                      </a:r>
                      <a:endParaRPr lang="zh-CN" altLang="en-US" sz="16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70358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600" b="0">
                          <a:solidFill>
                            <a:srgbClr val="000000"/>
                          </a:solidFill>
                          <a:latin typeface="Times New Roman" panose="02020603050405020304" charset="0"/>
                          <a:ea typeface="微软雅黑" panose="020B0503020204020204" pitchFamily="34" charset="-122"/>
                          <a:cs typeface="Times New Roman" panose="02020603050405020304" charset="0"/>
                        </a:rPr>
                        <a:t>《河南省省级预算项目政策事前绩效评估管理办法》等</a:t>
                      </a:r>
                      <a:r>
                        <a:rPr lang="en-US" altLang="zh-CN" sz="1600" b="0">
                          <a:solidFill>
                            <a:srgbClr val="000000"/>
                          </a:solidFill>
                          <a:latin typeface="Times New Roman" panose="02020603050405020304" charset="0"/>
                          <a:ea typeface="微软雅黑" panose="020B0503020204020204" pitchFamily="34" charset="-122"/>
                          <a:cs typeface="Times New Roman" panose="02020603050405020304" charset="0"/>
                        </a:rPr>
                        <a:t>6</a:t>
                      </a:r>
                      <a:r>
                        <a:rPr lang="zh-CN" altLang="en-US" sz="1600" b="0">
                          <a:solidFill>
                            <a:srgbClr val="000000"/>
                          </a:solidFill>
                          <a:latin typeface="Times New Roman" panose="02020603050405020304" charset="0"/>
                          <a:ea typeface="微软雅黑" panose="020B0503020204020204" pitchFamily="34" charset="-122"/>
                          <a:cs typeface="Times New Roman" panose="02020603050405020304" charset="0"/>
                        </a:rPr>
                        <a:t>个办法的通知</a:t>
                      </a:r>
                      <a:r>
                        <a:rPr lang="en-US" sz="1600" b="0">
                          <a:solidFill>
                            <a:srgbClr val="000000"/>
                          </a:solidFill>
                          <a:latin typeface="Times New Roman" panose="02020603050405020304" charset="0"/>
                          <a:ea typeface="微软雅黑" panose="020B0503020204020204" pitchFamily="34" charset="-122"/>
                          <a:cs typeface="Times New Roman" panose="02020603050405020304" charset="0"/>
                        </a:rPr>
                        <a:t>（豫财预〔2019〕176号）</a:t>
                      </a:r>
                      <a:endParaRPr lang="en-US" altLang="en-US" sz="1600" b="0">
                        <a:solidFill>
                          <a:srgbClr val="00000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buNone/>
                      </a:pPr>
                      <a:r>
                        <a:rPr lang="zh-CN" sz="1600" b="1">
                          <a:solidFill>
                            <a:srgbClr val="000000"/>
                          </a:solidFill>
                          <a:latin typeface="微软雅黑" panose="020B0503020204020204" pitchFamily="34" charset="-122"/>
                          <a:ea typeface="微软雅黑" panose="020B0503020204020204" pitchFamily="34" charset="-122"/>
                        </a:rPr>
                        <a:t>绩效目标管理是指财政部门和预算部门及其所属单位以绩效为导向，对部门预算绩效目标的</a:t>
                      </a:r>
                      <a:r>
                        <a:rPr lang="zh-CN" sz="1600" b="1">
                          <a:solidFill>
                            <a:srgbClr val="FF0000"/>
                          </a:solidFill>
                          <a:latin typeface="微软雅黑" panose="020B0503020204020204" pitchFamily="34" charset="-122"/>
                          <a:ea typeface="微软雅黑" panose="020B0503020204020204" pitchFamily="34" charset="-122"/>
                        </a:rPr>
                        <a:t>设置、审核、批复、调整和应用</a:t>
                      </a:r>
                      <a:r>
                        <a:rPr lang="zh-CN" sz="1600" b="1">
                          <a:solidFill>
                            <a:srgbClr val="000000"/>
                          </a:solidFill>
                          <a:latin typeface="微软雅黑" panose="020B0503020204020204" pitchFamily="34" charset="-122"/>
                          <a:ea typeface="微软雅黑" panose="020B0503020204020204" pitchFamily="34" charset="-122"/>
                        </a:rPr>
                        <a:t>等为主要内容所开展的预算管理活动。</a:t>
                      </a:r>
                      <a:endParaRPr lang="zh-CN" sz="16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748665">
                <a:tc>
                  <a:txBody>
                    <a:bodyPr/>
                    <a:p>
                      <a:pPr indent="0" algn="ctr">
                        <a:buNone/>
                      </a:pPr>
                      <a:r>
                        <a:rPr lang="zh-CN" sz="1600" b="0">
                          <a:solidFill>
                            <a:srgbClr val="000000"/>
                          </a:solidFill>
                          <a:latin typeface="微软雅黑" panose="020B0503020204020204" pitchFamily="34" charset="-122"/>
                          <a:ea typeface="微软雅黑" panose="020B0503020204020204" pitchFamily="34" charset="-122"/>
                        </a:rPr>
                        <a:t>市级</a:t>
                      </a:r>
                      <a:endParaRPr lang="zh-CN" altLang="en-US" sz="16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sz="1600" b="0">
                          <a:solidFill>
                            <a:srgbClr val="000000"/>
                          </a:solidFill>
                          <a:latin typeface="Times New Roman" panose="02020603050405020304" charset="0"/>
                          <a:ea typeface="微软雅黑" panose="020B0503020204020204" pitchFamily="34" charset="-122"/>
                          <a:cs typeface="Times New Roman" panose="02020603050405020304" charset="0"/>
                        </a:rPr>
                        <a:t>《许昌市市级预算项目政策事前绩效评估管理办法》等6个办法</a:t>
                      </a:r>
                      <a:r>
                        <a:rPr lang="en-US" sz="1600" b="0">
                          <a:solidFill>
                            <a:srgbClr val="000000"/>
                          </a:solidFill>
                          <a:latin typeface="Times New Roman" panose="02020603050405020304" charset="0"/>
                          <a:ea typeface="微软雅黑" panose="020B0503020204020204" pitchFamily="34" charset="-122"/>
                          <a:cs typeface="Times New Roman" panose="02020603050405020304" charset="0"/>
                        </a:rPr>
                        <a:t>（2021）</a:t>
                      </a:r>
                      <a:endParaRPr lang="en-US" altLang="en-US" sz="1600" b="0">
                        <a:solidFill>
                          <a:srgbClr val="00000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4" name="文本框 3"/>
          <p:cNvSpPr txBox="1"/>
          <p:nvPr/>
        </p:nvSpPr>
        <p:spPr>
          <a:xfrm>
            <a:off x="533400" y="1295400"/>
            <a:ext cx="10772775" cy="39878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rPr>
              <a:t>预算绩效目标管理是全过程预算绩效管理的基础，在整个预算绩效管理中处于龙头地位。</a:t>
            </a:r>
            <a:endParaRPr lang="zh-CN" altLang="en-US" sz="2000" b="1">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8" name="文本框 7"/>
          <p:cNvSpPr txBox="1"/>
          <p:nvPr/>
        </p:nvSpPr>
        <p:spPr>
          <a:xfrm>
            <a:off x="990600" y="1295400"/>
            <a:ext cx="2858770" cy="39878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sym typeface="+mn-ea"/>
              </a:rPr>
              <a:t>④案例分</a:t>
            </a:r>
            <a:r>
              <a:rPr lang="zh-CN" altLang="en-US" sz="2000" b="1">
                <a:latin typeface="微软雅黑" panose="020B0503020204020204" pitchFamily="34" charset="-122"/>
                <a:ea typeface="微软雅黑" panose="020B0503020204020204" pitchFamily="34" charset="-122"/>
                <a:sym typeface="+mn-ea"/>
              </a:rPr>
              <a:t>享</a:t>
            </a:r>
            <a:endParaRPr lang="zh-CN" altLang="en-US" sz="2000" b="1">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295400" y="1828800"/>
            <a:ext cx="9652000" cy="3415030"/>
          </a:xfrm>
          <a:prstGeom prst="rect">
            <a:avLst/>
          </a:prstGeom>
          <a:noFill/>
        </p:spPr>
        <p:txBody>
          <a:bodyPr wrap="square" rtlCol="0">
            <a:spAutoFit/>
          </a:bodyPr>
          <a:p>
            <a:pPr>
              <a:lnSpc>
                <a:spcPct val="200000"/>
              </a:lnSpc>
            </a:pPr>
            <a:r>
              <a:rPr lang="zh-CN" altLang="en-US" b="1">
                <a:latin typeface="微软雅黑" panose="020B0503020204020204" pitchFamily="34" charset="-122"/>
                <a:ea typeface="微软雅黑" panose="020B0503020204020204" pitchFamily="34" charset="-122"/>
                <a:cs typeface="微软雅黑" panose="020B0503020204020204" pitchFamily="34" charset="-122"/>
              </a:rPr>
              <a:t>项目概况</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rPr>
              <a:t>为贯彻落实习近平总书记“把传统村落改造好、保护好”的重要讲话和党的十九届五中全会精神，A省深入推进传统村落保护发展工作，以提升传统村落可持续发展能力，推动优秀传统文化创造性转化、创新性发展，助力A省历史文明传承创新区建设，谱写新时代A省更加出彩绚丽篇章。A省自2020年开始</a:t>
            </a:r>
            <a:r>
              <a:rPr lang="zh-CN" altLang="en-US" b="1">
                <a:latin typeface="微软雅黑" panose="020B0503020204020204" pitchFamily="34" charset="-122"/>
                <a:ea typeface="微软雅黑" panose="020B0503020204020204" pitchFamily="34" charset="-122"/>
                <a:cs typeface="微软雅黑" panose="020B0503020204020204" pitchFamily="34" charset="-122"/>
              </a:rPr>
              <a:t>设立传统村落保护发展省级财政补助资金</a:t>
            </a:r>
            <a:r>
              <a:rPr lang="zh-CN" altLang="en-US">
                <a:latin typeface="微软雅黑" panose="020B0503020204020204" pitchFamily="34" charset="-122"/>
                <a:ea typeface="微软雅黑" panose="020B0503020204020204" pitchFamily="34" charset="-122"/>
                <a:cs typeface="微软雅黑" panose="020B0503020204020204" pitchFamily="34" charset="-122"/>
              </a:rPr>
              <a:t>，每年安排5000万元资金，用于加强传统村落保护发展工作的支持力度，积极稳妥推进A省的传统村落保护。</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8" name="文本框 7"/>
          <p:cNvSpPr txBox="1"/>
          <p:nvPr/>
        </p:nvSpPr>
        <p:spPr>
          <a:xfrm>
            <a:off x="990600" y="1295400"/>
            <a:ext cx="2858770" cy="39878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sym typeface="+mn-ea"/>
              </a:rPr>
              <a:t>④案例分</a:t>
            </a:r>
            <a:r>
              <a:rPr lang="zh-CN" altLang="en-US" sz="2000" b="1">
                <a:latin typeface="微软雅黑" panose="020B0503020204020204" pitchFamily="34" charset="-122"/>
                <a:ea typeface="微软雅黑" panose="020B0503020204020204" pitchFamily="34" charset="-122"/>
                <a:sym typeface="+mn-ea"/>
              </a:rPr>
              <a:t>享</a:t>
            </a:r>
            <a:endParaRPr lang="zh-CN" altLang="en-US" sz="2000" b="1">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295400" y="1905000"/>
            <a:ext cx="9652000" cy="4246245"/>
          </a:xfrm>
          <a:prstGeom prst="rect">
            <a:avLst/>
          </a:prstGeom>
          <a:noFill/>
        </p:spPr>
        <p:txBody>
          <a:bodyPr wrap="square" rtlCol="0">
            <a:spAutoFit/>
          </a:bodyPr>
          <a:p>
            <a:r>
              <a:rPr lang="zh-CN" altLang="en-US" b="1">
                <a:latin typeface="微软雅黑" panose="020B0503020204020204" pitchFamily="34" charset="-122"/>
                <a:ea typeface="微软雅黑" panose="020B0503020204020204" pitchFamily="34" charset="-122"/>
                <a:cs typeface="微软雅黑" panose="020B0503020204020204" pitchFamily="34" charset="-122"/>
              </a:rPr>
              <a:t>项目概况</a:t>
            </a:r>
            <a:endParaRPr lang="zh-CN" altLang="en-US" b="1">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rPr>
              <a:t>同时，制定《A省传统村落保护发展补助资金管理办法》，对资金的支持范围及原则，管理机构及职责，资金的分配、使用和管理，绩效管理与监督检查进行了规定，</a:t>
            </a:r>
            <a:r>
              <a:rPr lang="zh-CN" altLang="en-US" b="1">
                <a:latin typeface="微软雅黑" panose="020B0503020204020204" pitchFamily="34" charset="-122"/>
                <a:ea typeface="微软雅黑" panose="020B0503020204020204" pitchFamily="34" charset="-122"/>
                <a:cs typeface="微软雅黑" panose="020B0503020204020204" pitchFamily="34" charset="-122"/>
              </a:rPr>
              <a:t>补助资金主要用于支持列入中国传统村落名录和A省传统村落名录的村庄内重要街巷、传统建筑和院落修缮与风貌整治，尤其是对急需抢救保护的具有历史价值建筑的修缮。</a:t>
            </a:r>
            <a:r>
              <a:rPr lang="zh-CN" altLang="en-US">
                <a:latin typeface="微软雅黑" panose="020B0503020204020204" pitchFamily="34" charset="-122"/>
                <a:ea typeface="微软雅黑" panose="020B0503020204020204" pitchFamily="34" charset="-122"/>
                <a:cs typeface="微软雅黑" panose="020B0503020204020204" pitchFamily="34" charset="-122"/>
              </a:rPr>
              <a:t>2021年8月，A省住房城乡建设厅会同省财政厅采用竞争性的方式，遵循公开、公正、公平、择优的原则，按照地市申报、专家评审、现场考察、立项备案等程序确定</a:t>
            </a:r>
            <a:r>
              <a:rPr lang="zh-CN" altLang="en-US" b="1">
                <a:latin typeface="微软雅黑" panose="020B0503020204020204" pitchFamily="34" charset="-122"/>
                <a:ea typeface="微软雅黑" panose="020B0503020204020204" pitchFamily="34" charset="-122"/>
                <a:cs typeface="微软雅黑" panose="020B0503020204020204" pitchFamily="34" charset="-122"/>
              </a:rPr>
              <a:t>2022年支持保护发展的25个传统村落</a:t>
            </a:r>
            <a:r>
              <a:rPr lang="zh-CN" altLang="en-US">
                <a:latin typeface="微软雅黑" panose="020B0503020204020204" pitchFamily="34" charset="-122"/>
                <a:ea typeface="微软雅黑" panose="020B0503020204020204" pitchFamily="34" charset="-122"/>
                <a:cs typeface="微软雅黑" panose="020B0503020204020204" pitchFamily="34" charset="-122"/>
              </a:rPr>
              <a:t>，并进行了网上公示。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8" name="文本框 7"/>
          <p:cNvSpPr txBox="1"/>
          <p:nvPr/>
        </p:nvSpPr>
        <p:spPr>
          <a:xfrm>
            <a:off x="990600" y="1295400"/>
            <a:ext cx="2858770" cy="39878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sym typeface="+mn-ea"/>
              </a:rPr>
              <a:t>④案例分</a:t>
            </a:r>
            <a:r>
              <a:rPr lang="zh-CN" altLang="en-US" sz="2000" b="1">
                <a:latin typeface="微软雅黑" panose="020B0503020204020204" pitchFamily="34" charset="-122"/>
                <a:ea typeface="微软雅黑" panose="020B0503020204020204" pitchFamily="34" charset="-122"/>
                <a:sym typeface="+mn-ea"/>
              </a:rPr>
              <a:t>享</a:t>
            </a:r>
            <a:endParaRPr lang="zh-CN" altLang="en-US" sz="2000" b="1">
              <a:latin typeface="微软雅黑" panose="020B0503020204020204" pitchFamily="34" charset="-122"/>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762000" y="1828800"/>
            <a:ext cx="5099050" cy="3422015"/>
          </a:xfrm>
          <a:prstGeom prst="rect">
            <a:avLst/>
          </a:prstGeom>
        </p:spPr>
      </p:pic>
      <p:pic>
        <p:nvPicPr>
          <p:cNvPr id="4" name="图片 3"/>
          <p:cNvPicPr>
            <a:picLocks noChangeAspect="1"/>
          </p:cNvPicPr>
          <p:nvPr/>
        </p:nvPicPr>
        <p:blipFill>
          <a:blip r:embed="rId2"/>
          <a:stretch>
            <a:fillRect/>
          </a:stretch>
        </p:blipFill>
        <p:spPr>
          <a:xfrm>
            <a:off x="6096000" y="1524000"/>
            <a:ext cx="5167630" cy="42926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8" name="文本框 7"/>
          <p:cNvSpPr txBox="1"/>
          <p:nvPr/>
        </p:nvSpPr>
        <p:spPr>
          <a:xfrm>
            <a:off x="990600" y="1159510"/>
            <a:ext cx="4044950" cy="39878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sym typeface="+mn-ea"/>
              </a:rPr>
              <a:t>⑤共性指标</a:t>
            </a:r>
            <a:r>
              <a:rPr lang="zh-CN" altLang="en-US" sz="2000" b="1">
                <a:latin typeface="微软雅黑" panose="020B0503020204020204" pitchFamily="34" charset="-122"/>
                <a:ea typeface="微软雅黑" panose="020B0503020204020204" pitchFamily="34" charset="-122"/>
                <a:sym typeface="+mn-ea"/>
              </a:rPr>
              <a:t>分享</a:t>
            </a:r>
            <a:endParaRPr lang="zh-CN" altLang="en-US" sz="2000" b="1">
              <a:latin typeface="微软雅黑" panose="020B0503020204020204" pitchFamily="34" charset="-122"/>
              <a:ea typeface="微软雅黑" panose="020B0503020204020204" pitchFamily="34" charset="-122"/>
              <a:sym typeface="+mn-ea"/>
            </a:endParaRPr>
          </a:p>
        </p:txBody>
      </p:sp>
      <p:graphicFrame>
        <p:nvGraphicFramePr>
          <p:cNvPr id="9" name="表格 8"/>
          <p:cNvGraphicFramePr/>
          <p:nvPr>
            <p:custDataLst>
              <p:tags r:id="rId1"/>
            </p:custDataLst>
          </p:nvPr>
        </p:nvGraphicFramePr>
        <p:xfrm>
          <a:off x="685800" y="1676273"/>
          <a:ext cx="11077575" cy="5145405"/>
        </p:xfrm>
        <a:graphic>
          <a:graphicData uri="http://schemas.openxmlformats.org/drawingml/2006/table">
            <a:tbl>
              <a:tblPr firstRow="1" bandRow="1">
                <a:tableStyleId>{5C22544A-7EE6-4342-B048-85BDC9FD1C3A}</a:tableStyleId>
              </a:tblPr>
              <a:tblGrid>
                <a:gridCol w="435610"/>
                <a:gridCol w="499745"/>
                <a:gridCol w="857885"/>
                <a:gridCol w="3005455"/>
                <a:gridCol w="2697480"/>
                <a:gridCol w="2465705"/>
                <a:gridCol w="570865"/>
                <a:gridCol w="544830"/>
              </a:tblGrid>
              <a:tr h="0">
                <a:tc rowSpan="2">
                  <a:txBody>
                    <a:bodyPr/>
                    <a:p>
                      <a:pPr indent="0" algn="ctr">
                        <a:buNone/>
                      </a:pPr>
                      <a:r>
                        <a:rPr lang="zh-CN" sz="1200" b="1">
                          <a:solidFill>
                            <a:srgbClr val="000000"/>
                          </a:solidFill>
                          <a:latin typeface="Arial" panose="020B0604020202020204" pitchFamily="34" charset="0"/>
                          <a:ea typeface="微软雅黑" panose="020B0503020204020204" pitchFamily="34" charset="-122"/>
                        </a:rPr>
                        <a:t>资金用途</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p>
                      <a:pPr indent="0" algn="ctr">
                        <a:buNone/>
                      </a:pPr>
                      <a:r>
                        <a:rPr lang="zh-CN" sz="1200" b="1">
                          <a:solidFill>
                            <a:srgbClr val="000000"/>
                          </a:solidFill>
                          <a:latin typeface="Arial" panose="020B0604020202020204" pitchFamily="34" charset="0"/>
                          <a:ea typeface="微软雅黑" panose="020B0503020204020204" pitchFamily="34" charset="-122"/>
                        </a:rPr>
                        <a:t>指标层次及名称</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rowSpan="2">
                  <a:txBody>
                    <a:bodyPr/>
                    <a:p>
                      <a:pPr indent="0" algn="ctr">
                        <a:buNone/>
                      </a:pPr>
                      <a:r>
                        <a:rPr lang="zh-CN" sz="1200" b="1">
                          <a:solidFill>
                            <a:srgbClr val="000000"/>
                          </a:solidFill>
                          <a:latin typeface="Arial" panose="020B0604020202020204" pitchFamily="34" charset="0"/>
                          <a:ea typeface="微软雅黑" panose="020B0503020204020204" pitchFamily="34" charset="-122"/>
                        </a:rPr>
                        <a:t>指标解释</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p>
                      <a:pPr indent="0" algn="ctr">
                        <a:buNone/>
                      </a:pPr>
                      <a:r>
                        <a:rPr lang="zh-CN" sz="1200" b="1">
                          <a:solidFill>
                            <a:srgbClr val="000000"/>
                          </a:solidFill>
                          <a:latin typeface="Arial" panose="020B0604020202020204" pitchFamily="34" charset="0"/>
                          <a:ea typeface="微软雅黑" panose="020B0503020204020204" pitchFamily="34" charset="-122"/>
                        </a:rPr>
                        <a:t>指标取值</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26035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一级</a:t>
                      </a:r>
                      <a:endParaRPr lang="zh-CN" sz="1200" b="1">
                        <a:solidFill>
                          <a:srgbClr val="000000"/>
                        </a:solidFill>
                        <a:latin typeface="Arial" panose="020B0604020202020204" pitchFamily="34" charset="0"/>
                        <a:ea typeface="微软雅黑" panose="020B0503020204020204" pitchFamily="34" charset="-122"/>
                      </a:endParaRPr>
                    </a:p>
                    <a:p>
                      <a:pPr indent="0" algn="ctr">
                        <a:buNone/>
                      </a:pPr>
                      <a:r>
                        <a:rPr lang="zh-CN" sz="1200" b="1">
                          <a:solidFill>
                            <a:srgbClr val="000000"/>
                          </a:solidFill>
                          <a:latin typeface="Arial" panose="020B0604020202020204" pitchFamily="34" charset="0"/>
                          <a:ea typeface="微软雅黑" panose="020B0503020204020204" pitchFamily="34" charset="-122"/>
                        </a:rPr>
                        <a:t>指标</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二级指标</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三级指标</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计划标准值</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实际值</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历史</a:t>
                      </a:r>
                      <a:endParaRPr lang="zh-CN" sz="1200" b="1">
                        <a:solidFill>
                          <a:srgbClr val="000000"/>
                        </a:solidFill>
                        <a:latin typeface="Arial" panose="020B0604020202020204" pitchFamily="34" charset="0"/>
                        <a:ea typeface="微软雅黑" panose="020B0503020204020204" pitchFamily="34" charset="-122"/>
                      </a:endParaRPr>
                    </a:p>
                    <a:p>
                      <a:pPr indent="0" algn="ctr">
                        <a:buNone/>
                      </a:pPr>
                      <a:r>
                        <a:rPr lang="zh-CN" sz="1200" b="1">
                          <a:solidFill>
                            <a:srgbClr val="000000"/>
                          </a:solidFill>
                          <a:latin typeface="Arial" panose="020B0604020202020204" pitchFamily="34" charset="0"/>
                          <a:ea typeface="微软雅黑" panose="020B0503020204020204" pitchFamily="34" charset="-122"/>
                        </a:rPr>
                        <a:t>标准值</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60350">
                <a:tc rowSpan="12">
                  <a:txBody>
                    <a:bodyPr/>
                    <a:p>
                      <a:pPr indent="0" algn="ctr">
                        <a:buNone/>
                      </a:pPr>
                      <a:r>
                        <a:rPr lang="zh-CN" altLang="zh-CN" sz="1200">
                          <a:solidFill>
                            <a:srgbClr val="000000"/>
                          </a:solidFill>
                          <a:latin typeface="Arial" panose="020B0604020202020204" pitchFamily="34" charset="0"/>
                          <a:ea typeface="微软雅黑" panose="020B0503020204020204" pitchFamily="34" charset="-122"/>
                        </a:rPr>
                        <a:t>会</a:t>
                      </a:r>
                      <a:endParaRPr lang="zh-CN" altLang="zh-CN" sz="1200">
                        <a:solidFill>
                          <a:srgbClr val="000000"/>
                        </a:solidFill>
                        <a:latin typeface="Arial" panose="020B0604020202020204" pitchFamily="34" charset="0"/>
                        <a:ea typeface="微软雅黑" panose="020B0503020204020204" pitchFamily="34" charset="-122"/>
                      </a:endParaRPr>
                    </a:p>
                    <a:p>
                      <a:pPr indent="0" algn="ctr">
                        <a:buNone/>
                      </a:pPr>
                      <a:r>
                        <a:rPr lang="zh-CN" altLang="zh-CN" sz="1200">
                          <a:solidFill>
                            <a:srgbClr val="000000"/>
                          </a:solidFill>
                          <a:latin typeface="Arial" panose="020B0604020202020204" pitchFamily="34" charset="0"/>
                          <a:ea typeface="微软雅黑" panose="020B0503020204020204" pitchFamily="34" charset="-122"/>
                        </a:rPr>
                        <a:t>议</a:t>
                      </a:r>
                      <a:endParaRPr lang="zh-CN" altLang="zh-CN" sz="1200">
                        <a:solidFill>
                          <a:srgbClr val="000000"/>
                        </a:solidFill>
                        <a:latin typeface="Arial" panose="020B0604020202020204" pitchFamily="34" charset="0"/>
                        <a:ea typeface="微软雅黑" panose="020B0503020204020204" pitchFamily="34" charset="-122"/>
                      </a:endParaRPr>
                    </a:p>
                    <a:p>
                      <a:pPr indent="0" algn="ctr">
                        <a:buNone/>
                      </a:pPr>
                      <a:r>
                        <a:rPr lang="zh-CN" altLang="zh-CN" sz="1200">
                          <a:solidFill>
                            <a:srgbClr val="000000"/>
                          </a:solidFill>
                          <a:latin typeface="Arial" panose="020B0604020202020204" pitchFamily="34" charset="0"/>
                          <a:ea typeface="微软雅黑" panose="020B0503020204020204" pitchFamily="34" charset="-122"/>
                        </a:rPr>
                        <a:t>类</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a:solidFill>
                            <a:srgbClr val="000000"/>
                          </a:solidFill>
                          <a:latin typeface="Arial" panose="020B0604020202020204" pitchFamily="34" charset="0"/>
                          <a:ea typeface="微软雅黑" panose="020B0503020204020204" pitchFamily="34" charset="-122"/>
                          <a:sym typeface="+mn-ea"/>
                        </a:rPr>
                        <a:t>成本</a:t>
                      </a:r>
                      <a:endParaRPr lang="zh-CN" sz="1200">
                        <a:solidFill>
                          <a:srgbClr val="000000"/>
                        </a:solidFill>
                        <a:latin typeface="Arial" panose="020B0604020202020204" pitchFamily="34" charset="0"/>
                        <a:ea typeface="微软雅黑" panose="020B0503020204020204" pitchFamily="34" charset="-122"/>
                        <a:sym typeface="+mn-ea"/>
                      </a:endParaRPr>
                    </a:p>
                    <a:p>
                      <a:pPr indent="0" algn="ctr">
                        <a:buNone/>
                      </a:pPr>
                      <a:r>
                        <a:rPr lang="zh-CN" sz="1200">
                          <a:solidFill>
                            <a:srgbClr val="000000"/>
                          </a:solidFill>
                          <a:latin typeface="Arial" panose="020B0604020202020204" pitchFamily="34" charset="0"/>
                          <a:ea typeface="微软雅黑" panose="020B0503020204020204" pitchFamily="34" charset="-122"/>
                          <a:sym typeface="+mn-ea"/>
                        </a:rPr>
                        <a:t>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200" b="0">
                          <a:solidFill>
                            <a:srgbClr val="000000"/>
                          </a:solidFill>
                          <a:latin typeface="Arial" panose="020B0604020202020204" pitchFamily="34" charset="0"/>
                          <a:ea typeface="微软雅黑" panose="020B0503020204020204" pitchFamily="34" charset="-122"/>
                        </a:rPr>
                        <a:t>经济成本</a:t>
                      </a:r>
                      <a:endParaRPr lang="zh-CN" altLang="en-US" sz="1200" b="0">
                        <a:solidFill>
                          <a:srgbClr val="000000"/>
                        </a:solidFill>
                        <a:latin typeface="Arial" panose="020B0604020202020204" pitchFamily="34" charset="0"/>
                        <a:ea typeface="微软雅黑" panose="020B0503020204020204" pitchFamily="34" charset="-122"/>
                      </a:endParaRPr>
                    </a:p>
                    <a:p>
                      <a:pPr indent="0" algn="ctr">
                        <a:buNone/>
                      </a:pPr>
                      <a:r>
                        <a:rPr lang="zh-CN" altLang="en-US" sz="1200" b="0">
                          <a:solidFill>
                            <a:srgbClr val="000000"/>
                          </a:solidFill>
                          <a:latin typeface="Arial" panose="020B0604020202020204" pitchFamily="34" charset="0"/>
                          <a:ea typeface="微软雅黑" panose="020B0503020204020204" pitchFamily="34" charset="-122"/>
                        </a:rPr>
                        <a:t>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会议总成本</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反映会议总成本情况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预算绩效目标申报数（≤万元)</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12">
                  <a:txBody>
                    <a:bodyPr/>
                    <a:p>
                      <a:pPr indent="0" algn="ctr">
                        <a:buNone/>
                      </a:pPr>
                      <a:r>
                        <a:rPr lang="zh-CN" altLang="zh-CN" sz="1200">
                          <a:solidFill>
                            <a:srgbClr val="000000"/>
                          </a:solidFill>
                          <a:latin typeface="Arial" panose="020B0604020202020204" pitchFamily="34" charset="0"/>
                          <a:ea typeface="微软雅黑" panose="020B0503020204020204" pitchFamily="34" charset="-122"/>
                        </a:rPr>
                        <a:t>评价考核现场采集数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12">
                  <a:txBody>
                    <a:bodyPr/>
                    <a:p>
                      <a:pPr indent="0" algn="ctr">
                        <a:buNone/>
                      </a:pPr>
                      <a:r>
                        <a:rPr lang="zh-CN" altLang="zh-CN" sz="1200">
                          <a:solidFill>
                            <a:srgbClr val="000000"/>
                          </a:solidFill>
                          <a:latin typeface="Arial" panose="020B0604020202020204" pitchFamily="34" charset="0"/>
                          <a:ea typeface="微软雅黑" panose="020B0503020204020204" pitchFamily="34" charset="-122"/>
                        </a:rPr>
                        <a:t>以前</a:t>
                      </a:r>
                      <a:endParaRPr lang="zh-CN" altLang="zh-CN" sz="1200">
                        <a:solidFill>
                          <a:srgbClr val="000000"/>
                        </a:solidFill>
                        <a:latin typeface="Arial" panose="020B0604020202020204" pitchFamily="34" charset="0"/>
                        <a:ea typeface="微软雅黑" panose="020B0503020204020204" pitchFamily="34" charset="-122"/>
                      </a:endParaRPr>
                    </a:p>
                    <a:p>
                      <a:pPr indent="0" algn="ctr">
                        <a:buNone/>
                      </a:pPr>
                      <a:r>
                        <a:rPr lang="zh-CN" altLang="zh-CN" sz="1200">
                          <a:solidFill>
                            <a:srgbClr val="000000"/>
                          </a:solidFill>
                          <a:latin typeface="Arial" panose="020B0604020202020204" pitchFamily="34" charset="0"/>
                          <a:ea typeface="微软雅黑" panose="020B0503020204020204" pitchFamily="34" charset="-122"/>
                        </a:rPr>
                        <a:t>年度</a:t>
                      </a:r>
                      <a:endParaRPr lang="zh-CN" altLang="zh-CN" sz="1200">
                        <a:solidFill>
                          <a:srgbClr val="000000"/>
                        </a:solidFill>
                        <a:latin typeface="Arial" panose="020B0604020202020204" pitchFamily="34" charset="0"/>
                        <a:ea typeface="微软雅黑" panose="020B0503020204020204" pitchFamily="34" charset="-122"/>
                      </a:endParaRPr>
                    </a:p>
                    <a:p>
                      <a:pPr indent="0" algn="ctr">
                        <a:buNone/>
                      </a:pPr>
                      <a:r>
                        <a:rPr lang="zh-CN" altLang="zh-CN" sz="1200">
                          <a:solidFill>
                            <a:srgbClr val="000000"/>
                          </a:solidFill>
                          <a:latin typeface="Arial" panose="020B0604020202020204" pitchFamily="34" charset="0"/>
                          <a:ea typeface="微软雅黑" panose="020B0503020204020204" pitchFamily="34" charset="-122"/>
                        </a:rPr>
                        <a:t>实际值</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60350">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人均会议成本</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反映会议经费成本控制情况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预算绩效目标申报数（≤*元/人×天)</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60350">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6">
                  <a:txBody>
                    <a:bodyPr/>
                    <a:p>
                      <a:pPr indent="0" algn="ctr">
                        <a:buNone/>
                      </a:pPr>
                      <a:r>
                        <a:rPr lang="zh-CN" sz="1200" b="0">
                          <a:solidFill>
                            <a:srgbClr val="000000"/>
                          </a:solidFill>
                          <a:latin typeface="Arial" panose="020B0604020202020204" pitchFamily="34" charset="0"/>
                          <a:ea typeface="微软雅黑" panose="020B0503020204020204" pitchFamily="34" charset="-122"/>
                        </a:rPr>
                        <a:t>产出</a:t>
                      </a:r>
                      <a:endParaRPr lang="zh-CN" sz="1200" b="0">
                        <a:solidFill>
                          <a:srgbClr val="000000"/>
                        </a:solidFill>
                        <a:latin typeface="Arial" panose="020B0604020202020204" pitchFamily="34" charset="0"/>
                        <a:ea typeface="微软雅黑" panose="020B0503020204020204" pitchFamily="34" charset="-122"/>
                      </a:endParaRPr>
                    </a:p>
                    <a:p>
                      <a:pPr indent="0" algn="ctr">
                        <a:buNone/>
                      </a:pPr>
                      <a:r>
                        <a:rPr lang="zh-CN" sz="1200" b="0">
                          <a:solidFill>
                            <a:srgbClr val="000000"/>
                          </a:solidFill>
                          <a:latin typeface="Arial" panose="020B0604020202020204" pitchFamily="34" charset="0"/>
                          <a:ea typeface="微软雅黑" panose="020B0503020204020204" pitchFamily="34" charset="-122"/>
                        </a:rPr>
                        <a:t>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3">
                  <a:txBody>
                    <a:bodyPr/>
                    <a:p>
                      <a:pPr indent="0" algn="ctr">
                        <a:buNone/>
                      </a:pPr>
                      <a:r>
                        <a:rPr lang="zh-CN" sz="1200" b="0">
                          <a:solidFill>
                            <a:srgbClr val="000000"/>
                          </a:solidFill>
                          <a:latin typeface="Arial" panose="020B0604020202020204" pitchFamily="34" charset="0"/>
                          <a:ea typeface="微软雅黑" panose="020B0503020204020204" pitchFamily="34" charset="-122"/>
                        </a:rPr>
                        <a:t>数量指标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会议数量</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反映计划召开会议的次数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预算绩效目标申报数（*次)</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6035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会议天数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反映会议周期情况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预算绩效目标申报数（*天)</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5971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参会人数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反映参加会议的人数规模</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预算绩效目标申报数（*人)</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6035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Arial" panose="020B0604020202020204" pitchFamily="34" charset="0"/>
                          <a:ea typeface="微软雅黑" panose="020B0503020204020204" pitchFamily="34" charset="-122"/>
                        </a:rPr>
                        <a:t>质量指标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安全事故发生数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反映会议期间出现的安全事故数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预算绩效目标申报数（≤*次)</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6035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会议出勤率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反映参会人员出勤情况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6035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zh-CN" sz="1200" b="0">
                          <a:solidFill>
                            <a:srgbClr val="000000"/>
                          </a:solidFill>
                          <a:latin typeface="Arial" panose="020B0604020202020204" pitchFamily="34" charset="0"/>
                          <a:ea typeface="微软雅黑" panose="020B0503020204020204" pitchFamily="34" charset="-122"/>
                        </a:rPr>
                        <a:t>时效指标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会议按期完成率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反映会议召开的及时情况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6035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Arial" panose="020B0604020202020204" pitchFamily="34" charset="0"/>
                          <a:ea typeface="微软雅黑" panose="020B0503020204020204" pitchFamily="34" charset="-122"/>
                        </a:rPr>
                        <a:t>效益</a:t>
                      </a:r>
                      <a:endParaRPr lang="zh-CN" sz="1200" b="0">
                        <a:solidFill>
                          <a:srgbClr val="000000"/>
                        </a:solidFill>
                        <a:latin typeface="Arial" panose="020B0604020202020204" pitchFamily="34" charset="0"/>
                        <a:ea typeface="微软雅黑" panose="020B0503020204020204" pitchFamily="34" charset="-122"/>
                      </a:endParaRPr>
                    </a:p>
                    <a:p>
                      <a:pPr indent="0" algn="ctr">
                        <a:buNone/>
                      </a:pPr>
                      <a:r>
                        <a:rPr lang="zh-CN" sz="1200" b="0">
                          <a:solidFill>
                            <a:srgbClr val="000000"/>
                          </a:solidFill>
                          <a:latin typeface="Arial" panose="020B0604020202020204" pitchFamily="34" charset="0"/>
                          <a:ea typeface="微软雅黑" panose="020B0503020204020204" pitchFamily="34" charset="-122"/>
                        </a:rPr>
                        <a:t>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b="0">
                          <a:solidFill>
                            <a:srgbClr val="000000"/>
                          </a:solidFill>
                          <a:latin typeface="Arial" panose="020B0604020202020204" pitchFamily="34" charset="0"/>
                          <a:ea typeface="微软雅黑" panose="020B0503020204020204" pitchFamily="34" charset="-122"/>
                        </a:rPr>
                        <a:t>社会效益</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会议成果形成情况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反映会议成果形成情况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37211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会议精神贯彻情况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反映会议精神贯彻落实程度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预算绩效目标申报数（明显）</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6035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Arial" panose="020B0604020202020204" pitchFamily="34" charset="0"/>
                          <a:ea typeface="微软雅黑" panose="020B0503020204020204" pitchFamily="34" charset="-122"/>
                        </a:rPr>
                        <a:t>满意度指标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b="0">
                          <a:solidFill>
                            <a:srgbClr val="000000"/>
                          </a:solidFill>
                          <a:latin typeface="Arial" panose="020B0604020202020204" pitchFamily="34" charset="0"/>
                          <a:ea typeface="微软雅黑" panose="020B0503020204020204" pitchFamily="34" charset="-122"/>
                        </a:rPr>
                        <a:t>服务对象</a:t>
                      </a:r>
                      <a:endParaRPr lang="zh-CN" sz="1200" b="0">
                        <a:solidFill>
                          <a:srgbClr val="000000"/>
                        </a:solidFill>
                        <a:latin typeface="Arial" panose="020B0604020202020204" pitchFamily="34" charset="0"/>
                        <a:ea typeface="微软雅黑" panose="020B0503020204020204" pitchFamily="34" charset="-122"/>
                      </a:endParaRPr>
                    </a:p>
                    <a:p>
                      <a:pPr indent="0" algn="ctr">
                        <a:buNone/>
                      </a:pPr>
                      <a:r>
                        <a:rPr lang="zh-CN" sz="1200" b="0">
                          <a:solidFill>
                            <a:srgbClr val="000000"/>
                          </a:solidFill>
                          <a:latin typeface="Arial" panose="020B0604020202020204" pitchFamily="34" charset="0"/>
                          <a:ea typeface="微软雅黑" panose="020B0503020204020204" pitchFamily="34" charset="-122"/>
                        </a:rPr>
                        <a:t>满意度指标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直接服务对象满意度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反映直接服务对象满意度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6035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间接服务对象满意度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反映间接服务对象满意度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graphicFrame>
        <p:nvGraphicFramePr>
          <p:cNvPr id="4" name="表格 3"/>
          <p:cNvGraphicFramePr/>
          <p:nvPr>
            <p:custDataLst>
              <p:tags r:id="rId1"/>
            </p:custDataLst>
          </p:nvPr>
        </p:nvGraphicFramePr>
        <p:xfrm>
          <a:off x="751522" y="1600073"/>
          <a:ext cx="10689590" cy="5050790"/>
        </p:xfrm>
        <a:graphic>
          <a:graphicData uri="http://schemas.openxmlformats.org/drawingml/2006/table">
            <a:tbl>
              <a:tblPr firstRow="1" bandRow="1">
                <a:tableStyleId>{5C22544A-7EE6-4342-B048-85BDC9FD1C3A}</a:tableStyleId>
              </a:tblPr>
              <a:tblGrid>
                <a:gridCol w="403860"/>
                <a:gridCol w="537210"/>
                <a:gridCol w="696595"/>
                <a:gridCol w="2023110"/>
                <a:gridCol w="3974465"/>
                <a:gridCol w="2015490"/>
                <a:gridCol w="516255"/>
                <a:gridCol w="522605"/>
              </a:tblGrid>
              <a:tr h="241300">
                <a:tc rowSpan="2">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资金用途</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指标层次及名称</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rowSpan="2">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指标解释</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指标取值</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2292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一级</a:t>
                      </a:r>
                      <a:endParaRPr lang="zh-CN" sz="1200" b="1">
                        <a:solidFill>
                          <a:srgbClr val="000000"/>
                        </a:solidFill>
                        <a:latin typeface="微软雅黑" panose="020B0503020204020204" pitchFamily="34" charset="-122"/>
                        <a:ea typeface="微软雅黑" panose="020B0503020204020204" pitchFamily="34" charset="-122"/>
                      </a:endParaRPr>
                    </a:p>
                    <a:p>
                      <a:pPr indent="0" algn="ctr">
                        <a:buNone/>
                      </a:pPr>
                      <a:r>
                        <a:rPr lang="zh-CN" sz="1200" b="1">
                          <a:solidFill>
                            <a:srgbClr val="000000"/>
                          </a:solidFill>
                          <a:latin typeface="微软雅黑" panose="020B0503020204020204" pitchFamily="34" charset="-122"/>
                          <a:ea typeface="微软雅黑" panose="020B0503020204020204" pitchFamily="34" charset="-122"/>
                        </a:rPr>
                        <a:t>指标</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二级指标</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三级指标</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计划标准值</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实际值</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历史</a:t>
                      </a:r>
                      <a:endParaRPr lang="zh-CN" sz="1200" b="1">
                        <a:solidFill>
                          <a:srgbClr val="000000"/>
                        </a:solidFill>
                        <a:latin typeface="微软雅黑" panose="020B0503020204020204" pitchFamily="34" charset="-122"/>
                        <a:ea typeface="微软雅黑" panose="020B0503020204020204" pitchFamily="34" charset="-122"/>
                      </a:endParaRPr>
                    </a:p>
                    <a:p>
                      <a:pPr indent="0" algn="ctr">
                        <a:buNone/>
                      </a:pPr>
                      <a:r>
                        <a:rPr lang="zh-CN" sz="1200" b="1">
                          <a:solidFill>
                            <a:srgbClr val="000000"/>
                          </a:solidFill>
                          <a:latin typeface="微软雅黑" panose="020B0503020204020204" pitchFamily="34" charset="-122"/>
                          <a:ea typeface="微软雅黑" panose="020B0503020204020204" pitchFamily="34" charset="-122"/>
                        </a:rPr>
                        <a:t>标准值</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9710">
                <a:tc rowSpan="13">
                  <a:txBody>
                    <a:bodyPr/>
                    <a:p>
                      <a:pPr indent="0" algn="ctr">
                        <a:buNone/>
                      </a:pPr>
                      <a:r>
                        <a:rPr lang="zh-CN" altLang="zh-CN" sz="1200">
                          <a:solidFill>
                            <a:srgbClr val="000000"/>
                          </a:solidFill>
                          <a:latin typeface="微软雅黑" panose="020B0503020204020204" pitchFamily="34" charset="-122"/>
                          <a:ea typeface="微软雅黑" panose="020B0503020204020204" pitchFamily="34" charset="-122"/>
                        </a:rPr>
                        <a:t>培</a:t>
                      </a:r>
                      <a:endParaRPr lang="zh-CN" altLang="zh-CN" sz="1200">
                        <a:solidFill>
                          <a:srgbClr val="000000"/>
                        </a:solidFill>
                        <a:latin typeface="微软雅黑" panose="020B0503020204020204" pitchFamily="34" charset="-122"/>
                        <a:ea typeface="微软雅黑" panose="020B0503020204020204" pitchFamily="34" charset="-122"/>
                      </a:endParaRPr>
                    </a:p>
                    <a:p>
                      <a:pPr indent="0" algn="ctr">
                        <a:buNone/>
                      </a:pPr>
                      <a:r>
                        <a:rPr lang="zh-CN" altLang="zh-CN" sz="1200">
                          <a:solidFill>
                            <a:srgbClr val="000000"/>
                          </a:solidFill>
                          <a:latin typeface="微软雅黑" panose="020B0503020204020204" pitchFamily="34" charset="-122"/>
                          <a:ea typeface="微软雅黑" panose="020B0503020204020204" pitchFamily="34" charset="-122"/>
                        </a:rPr>
                        <a:t>训</a:t>
                      </a:r>
                      <a:endParaRPr lang="zh-CN" altLang="zh-CN" sz="1200">
                        <a:solidFill>
                          <a:srgbClr val="000000"/>
                        </a:solidFill>
                        <a:latin typeface="微软雅黑" panose="020B0503020204020204" pitchFamily="34" charset="-122"/>
                        <a:ea typeface="微软雅黑" panose="020B0503020204020204" pitchFamily="34" charset="-122"/>
                      </a:endParaRPr>
                    </a:p>
                    <a:p>
                      <a:pPr indent="0" algn="ctr">
                        <a:buNone/>
                      </a:pPr>
                      <a:r>
                        <a:rPr lang="zh-CN" altLang="zh-CN" sz="1200">
                          <a:solidFill>
                            <a:srgbClr val="000000"/>
                          </a:solidFill>
                          <a:latin typeface="微软雅黑" panose="020B0503020204020204" pitchFamily="34" charset="-122"/>
                          <a:ea typeface="微软雅黑" panose="020B0503020204020204" pitchFamily="34" charset="-122"/>
                        </a:rPr>
                        <a:t>类</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a:solidFill>
                            <a:srgbClr val="000000"/>
                          </a:solidFill>
                          <a:latin typeface="微软雅黑" panose="020B0503020204020204" pitchFamily="34" charset="-122"/>
                          <a:ea typeface="微软雅黑" panose="020B0503020204020204" pitchFamily="34" charset="-122"/>
                          <a:sym typeface="+mn-ea"/>
                        </a:rPr>
                        <a:t>成本</a:t>
                      </a:r>
                      <a:endParaRPr lang="zh-CN" sz="1200">
                        <a:solidFill>
                          <a:srgbClr val="000000"/>
                        </a:solidFill>
                        <a:latin typeface="微软雅黑" panose="020B0503020204020204" pitchFamily="34" charset="-122"/>
                        <a:ea typeface="微软雅黑" panose="020B0503020204020204" pitchFamily="34" charset="-122"/>
                        <a:sym typeface="+mn-ea"/>
                      </a:endParaRPr>
                    </a:p>
                    <a:p>
                      <a:pPr indent="0" algn="ctr">
                        <a:buNone/>
                      </a:pPr>
                      <a:r>
                        <a:rPr lang="zh-CN" sz="1200">
                          <a:solidFill>
                            <a:srgbClr val="000000"/>
                          </a:solidFill>
                          <a:latin typeface="微软雅黑" panose="020B0503020204020204" pitchFamily="34" charset="-122"/>
                          <a:ea typeface="微软雅黑" panose="020B0503020204020204" pitchFamily="34" charset="-122"/>
                          <a:sym typeface="+mn-ea"/>
                        </a:rPr>
                        <a:t>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200" b="0">
                          <a:solidFill>
                            <a:srgbClr val="000000"/>
                          </a:solidFill>
                          <a:latin typeface="微软雅黑" panose="020B0503020204020204" pitchFamily="34" charset="-122"/>
                          <a:ea typeface="微软雅黑" panose="020B0503020204020204" pitchFamily="34" charset="-122"/>
                        </a:rPr>
                        <a:t>经济成本指标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人均培训成本</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反映人均培训成本</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预算绩效目标申报数（≤万元)</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13">
                  <a:txBody>
                    <a:bodyPr/>
                    <a:p>
                      <a:pPr indent="0" algn="ctr">
                        <a:buNone/>
                      </a:pPr>
                      <a:r>
                        <a:rPr lang="zh-CN" altLang="zh-CN" sz="1200">
                          <a:solidFill>
                            <a:srgbClr val="000000"/>
                          </a:solidFill>
                          <a:latin typeface="微软雅黑" panose="020B0503020204020204" pitchFamily="34" charset="-122"/>
                          <a:ea typeface="微软雅黑" panose="020B0503020204020204" pitchFamily="34" charset="-122"/>
                        </a:rPr>
                        <a:t>评价考核现场采集数</a:t>
                      </a:r>
                      <a:endParaRPr lang="zh-CN" altLang="zh-CN"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13">
                  <a:txBody>
                    <a:bodyPr/>
                    <a:p>
                      <a:pPr indent="0" algn="ctr">
                        <a:buNone/>
                      </a:pPr>
                      <a:r>
                        <a:rPr lang="zh-CN" altLang="zh-CN" sz="1200">
                          <a:solidFill>
                            <a:srgbClr val="000000"/>
                          </a:solidFill>
                          <a:latin typeface="微软雅黑" panose="020B0503020204020204" pitchFamily="34" charset="-122"/>
                          <a:ea typeface="微软雅黑" panose="020B0503020204020204" pitchFamily="34" charset="-122"/>
                        </a:rPr>
                        <a:t>以前</a:t>
                      </a:r>
                      <a:endParaRPr lang="zh-CN" altLang="zh-CN" sz="1200">
                        <a:solidFill>
                          <a:srgbClr val="000000"/>
                        </a:solidFill>
                        <a:latin typeface="微软雅黑" panose="020B0503020204020204" pitchFamily="34" charset="-122"/>
                        <a:ea typeface="微软雅黑" panose="020B0503020204020204" pitchFamily="34" charset="-122"/>
                      </a:endParaRPr>
                    </a:p>
                    <a:p>
                      <a:pPr indent="0" algn="ctr">
                        <a:buNone/>
                      </a:pPr>
                      <a:r>
                        <a:rPr lang="zh-CN" altLang="zh-CN" sz="1200">
                          <a:solidFill>
                            <a:srgbClr val="000000"/>
                          </a:solidFill>
                          <a:latin typeface="微软雅黑" panose="020B0503020204020204" pitchFamily="34" charset="-122"/>
                          <a:ea typeface="微软雅黑" panose="020B0503020204020204" pitchFamily="34" charset="-122"/>
                        </a:rPr>
                        <a:t>年度</a:t>
                      </a:r>
                      <a:endParaRPr lang="zh-CN" altLang="zh-CN" sz="1200">
                        <a:solidFill>
                          <a:srgbClr val="000000"/>
                        </a:solidFill>
                        <a:latin typeface="微软雅黑" panose="020B0503020204020204" pitchFamily="34" charset="-122"/>
                        <a:ea typeface="微软雅黑" panose="020B0503020204020204" pitchFamily="34" charset="-122"/>
                      </a:endParaRPr>
                    </a:p>
                    <a:p>
                      <a:pPr indent="0" algn="ctr">
                        <a:buNone/>
                      </a:pPr>
                      <a:r>
                        <a:rPr lang="zh-CN" altLang="zh-CN" sz="1200">
                          <a:solidFill>
                            <a:srgbClr val="000000"/>
                          </a:solidFill>
                          <a:latin typeface="微软雅黑" panose="020B0503020204020204" pitchFamily="34" charset="-122"/>
                          <a:ea typeface="微软雅黑" panose="020B0503020204020204" pitchFamily="34" charset="-122"/>
                        </a:rPr>
                        <a:t>实际值</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9710">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课时劳务费</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反映培训课时劳务费用情况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预算绩效目标申报数（≤万元)</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9710">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7">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产出</a:t>
                      </a:r>
                      <a:endParaRPr lang="zh-CN" sz="1200" b="0">
                        <a:solidFill>
                          <a:srgbClr val="000000"/>
                        </a:solidFill>
                        <a:latin typeface="微软雅黑" panose="020B0503020204020204" pitchFamily="34" charset="-122"/>
                        <a:ea typeface="微软雅黑" panose="020B0503020204020204" pitchFamily="34" charset="-122"/>
                      </a:endParaRPr>
                    </a:p>
                    <a:p>
                      <a:pPr indent="0" algn="ctr">
                        <a:buNone/>
                      </a:pPr>
                      <a:r>
                        <a:rPr lang="zh-CN" sz="1200" b="0">
                          <a:solidFill>
                            <a:srgbClr val="000000"/>
                          </a:solidFill>
                          <a:latin typeface="微软雅黑" panose="020B0503020204020204" pitchFamily="34" charset="-122"/>
                          <a:ea typeface="微软雅黑" panose="020B0503020204020204" pitchFamily="34" charset="-122"/>
                        </a:rPr>
                        <a:t>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3">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数量指标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培训场次</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反映培训场次完成情况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预算绩效目标申报数（*场次)</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971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培训人次</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反映培训人次情况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预算绩效目标申报数（*人次)</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16129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培训天数</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反映培训持续时间</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预算绩效目标申报数（*天)</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16129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3">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质量指标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培训出勤率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反映参加培训人员出勤情况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292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培训对象覆盖率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反映实际培训对象种类占计划培训对象种类的比率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16129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培训考试合格率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反映培训效果质量情况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2860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时效指标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培训完成及时性</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反映及时完成的培训占培训计划的比率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9337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效益</a:t>
                      </a:r>
                      <a:endParaRPr lang="zh-CN" sz="1200" b="0">
                        <a:solidFill>
                          <a:srgbClr val="000000"/>
                        </a:solidFill>
                        <a:latin typeface="微软雅黑" panose="020B0503020204020204" pitchFamily="34" charset="-122"/>
                        <a:ea typeface="微软雅黑" panose="020B0503020204020204" pitchFamily="34" charset="-122"/>
                      </a:endParaRPr>
                    </a:p>
                    <a:p>
                      <a:pPr indent="0" algn="ctr">
                        <a:buNone/>
                      </a:pPr>
                      <a:r>
                        <a:rPr lang="zh-CN" sz="1200" b="0">
                          <a:solidFill>
                            <a:srgbClr val="000000"/>
                          </a:solidFill>
                          <a:latin typeface="微软雅黑" panose="020B0503020204020204" pitchFamily="34" charset="-122"/>
                          <a:ea typeface="微软雅黑" panose="020B0503020204020204" pitchFamily="34" charset="-122"/>
                        </a:rPr>
                        <a:t>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社会效益指标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培训人员综合素质提升程度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反映培训实施对培训人员综合素质的提升程度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预算绩效目标申报数（明显）</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927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单位人才梯队建设的影响程度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反映培训实施对单位人才梯队建设的影响程度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预算绩效目标申报数（明显）</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292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满意度指标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服务对象满意度</a:t>
                      </a:r>
                      <a:r>
                        <a:rPr lang="zh-CN" sz="1200" b="0">
                          <a:solidFill>
                            <a:srgbClr val="000000"/>
                          </a:solidFill>
                          <a:latin typeface="微软雅黑" panose="020B0503020204020204" pitchFamily="34" charset="-122"/>
                          <a:ea typeface="微软雅黑" panose="020B0503020204020204" pitchFamily="34" charset="-122"/>
                        </a:rPr>
                        <a:t>指标</a:t>
                      </a:r>
                      <a:endParaRPr lang="zh-CN"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受训学员满意度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反映受训学员对相关产出及其影响的认可程度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2860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学员所在单位满意度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反映学员所在单位对培训情况认可程度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bl>
          </a:graphicData>
        </a:graphic>
      </p:graphicFrame>
      <p:sp>
        <p:nvSpPr>
          <p:cNvPr id="6" name="文本框 5"/>
          <p:cNvSpPr txBox="1"/>
          <p:nvPr/>
        </p:nvSpPr>
        <p:spPr>
          <a:xfrm>
            <a:off x="990600" y="1159510"/>
            <a:ext cx="4044950" cy="39878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sym typeface="+mn-ea"/>
              </a:rPr>
              <a:t>⑤</a:t>
            </a:r>
            <a:r>
              <a:rPr lang="zh-CN" altLang="en-US" sz="2000" b="1">
                <a:latin typeface="微软雅黑" panose="020B0503020204020204" pitchFamily="34" charset="-122"/>
                <a:ea typeface="微软雅黑" panose="020B0503020204020204" pitchFamily="34" charset="-122"/>
                <a:sym typeface="+mn-ea"/>
              </a:rPr>
              <a:t>共性指标</a:t>
            </a:r>
            <a:r>
              <a:rPr lang="zh-CN" altLang="en-US" sz="2000" b="1">
                <a:latin typeface="微软雅黑" panose="020B0503020204020204" pitchFamily="34" charset="-122"/>
                <a:ea typeface="微软雅黑" panose="020B0503020204020204" pitchFamily="34" charset="-122"/>
                <a:sym typeface="+mn-ea"/>
              </a:rPr>
              <a:t>分享</a:t>
            </a:r>
            <a:endParaRPr lang="zh-CN" altLang="en-US" sz="2000"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graphicFrame>
        <p:nvGraphicFramePr>
          <p:cNvPr id="2" name="表格 1"/>
          <p:cNvGraphicFramePr/>
          <p:nvPr>
            <p:custDataLst>
              <p:tags r:id="rId1"/>
            </p:custDataLst>
          </p:nvPr>
        </p:nvGraphicFramePr>
        <p:xfrm>
          <a:off x="685483" y="1600391"/>
          <a:ext cx="10855960" cy="5231130"/>
        </p:xfrm>
        <a:graphic>
          <a:graphicData uri="http://schemas.openxmlformats.org/drawingml/2006/table">
            <a:tbl>
              <a:tblPr firstRow="1" bandRow="1">
                <a:tableStyleId>{5C22544A-7EE6-4342-B048-85BDC9FD1C3A}</a:tableStyleId>
              </a:tblPr>
              <a:tblGrid>
                <a:gridCol w="478790"/>
                <a:gridCol w="531495"/>
                <a:gridCol w="961390"/>
                <a:gridCol w="2041525"/>
                <a:gridCol w="3582670"/>
                <a:gridCol w="2176780"/>
                <a:gridCol w="533400"/>
                <a:gridCol w="549910"/>
              </a:tblGrid>
              <a:tr h="0">
                <a:tc rowSpan="2">
                  <a:txBody>
                    <a:bodyPr/>
                    <a:p>
                      <a:pPr indent="0" algn="ctr">
                        <a:buNone/>
                      </a:pPr>
                      <a:r>
                        <a:rPr lang="zh-CN" sz="1200" b="1">
                          <a:solidFill>
                            <a:srgbClr val="000000"/>
                          </a:solidFill>
                          <a:latin typeface="Arial" panose="020B0604020202020204" pitchFamily="34" charset="0"/>
                          <a:ea typeface="微软雅黑" panose="020B0503020204020204" pitchFamily="34" charset="-122"/>
                        </a:rPr>
                        <a:t>资金用途</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p>
                      <a:pPr indent="0" algn="ctr">
                        <a:buNone/>
                      </a:pPr>
                      <a:r>
                        <a:rPr lang="zh-CN" sz="1200" b="1">
                          <a:solidFill>
                            <a:srgbClr val="000000"/>
                          </a:solidFill>
                          <a:latin typeface="Arial" panose="020B0604020202020204" pitchFamily="34" charset="0"/>
                          <a:ea typeface="微软雅黑" panose="020B0503020204020204" pitchFamily="34" charset="-122"/>
                        </a:rPr>
                        <a:t>指标层次及名称</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rowSpan="2">
                  <a:txBody>
                    <a:bodyPr/>
                    <a:p>
                      <a:pPr indent="0" algn="ctr">
                        <a:buNone/>
                      </a:pPr>
                      <a:r>
                        <a:rPr lang="zh-CN" sz="1200" b="1">
                          <a:solidFill>
                            <a:srgbClr val="000000"/>
                          </a:solidFill>
                          <a:latin typeface="Arial" panose="020B0604020202020204" pitchFamily="34" charset="0"/>
                          <a:ea typeface="微软雅黑" panose="020B0503020204020204" pitchFamily="34" charset="-122"/>
                        </a:rPr>
                        <a:t>指标解释</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p>
                      <a:pPr indent="0" algn="ctr">
                        <a:buNone/>
                      </a:pPr>
                      <a:r>
                        <a:rPr lang="zh-CN" sz="1200" b="1">
                          <a:solidFill>
                            <a:srgbClr val="000000"/>
                          </a:solidFill>
                          <a:latin typeface="Arial" panose="020B0604020202020204" pitchFamily="34" charset="0"/>
                          <a:ea typeface="微软雅黑" panose="020B0503020204020204" pitchFamily="34" charset="-122"/>
                        </a:rPr>
                        <a:t>指标取值</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17208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一级</a:t>
                      </a:r>
                      <a:endParaRPr lang="zh-CN" sz="1200" b="1">
                        <a:solidFill>
                          <a:srgbClr val="000000"/>
                        </a:solidFill>
                        <a:latin typeface="Arial" panose="020B0604020202020204" pitchFamily="34" charset="0"/>
                        <a:ea typeface="微软雅黑" panose="020B0503020204020204" pitchFamily="34" charset="-122"/>
                      </a:endParaRPr>
                    </a:p>
                    <a:p>
                      <a:pPr indent="0" algn="ctr">
                        <a:buNone/>
                      </a:pPr>
                      <a:r>
                        <a:rPr lang="zh-CN" sz="1200" b="1">
                          <a:solidFill>
                            <a:srgbClr val="000000"/>
                          </a:solidFill>
                          <a:latin typeface="Arial" panose="020B0604020202020204" pitchFamily="34" charset="0"/>
                          <a:ea typeface="微软雅黑" panose="020B0503020204020204" pitchFamily="34" charset="-122"/>
                        </a:rPr>
                        <a:t>指标</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二级指标</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三级指标</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计划标准值</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实际值</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Arial" panose="020B0604020202020204" pitchFamily="34" charset="0"/>
                          <a:ea typeface="微软雅黑" panose="020B0503020204020204" pitchFamily="34" charset="-122"/>
                        </a:rPr>
                        <a:t>历史标准值</a:t>
                      </a:r>
                      <a:endParaRPr lang="zh-CN" altLang="en-US" sz="1200" b="1">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4475">
                <a:tc rowSpan="11">
                  <a:txBody>
                    <a:bodyPr/>
                    <a:p>
                      <a:pPr indent="0" algn="ctr">
                        <a:buNone/>
                      </a:pPr>
                      <a:r>
                        <a:rPr lang="zh-CN" altLang="zh-CN" sz="1200">
                          <a:solidFill>
                            <a:srgbClr val="000000"/>
                          </a:solidFill>
                          <a:latin typeface="Arial" panose="020B0604020202020204" pitchFamily="34" charset="0"/>
                          <a:ea typeface="微软雅黑" panose="020B0503020204020204" pitchFamily="34" charset="-122"/>
                        </a:rPr>
                        <a:t>设备购置类</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200" b="0">
                          <a:solidFill>
                            <a:srgbClr val="000000"/>
                          </a:solidFill>
                          <a:latin typeface="Arial" panose="020B0604020202020204" pitchFamily="34" charset="0"/>
                          <a:ea typeface="微软雅黑" panose="020B0503020204020204" pitchFamily="34" charset="-122"/>
                        </a:rPr>
                        <a:t>成本</a:t>
                      </a:r>
                      <a:endParaRPr lang="zh-CN" altLang="en-US" sz="1200" b="0">
                        <a:solidFill>
                          <a:srgbClr val="000000"/>
                        </a:solidFill>
                        <a:latin typeface="Arial" panose="020B0604020202020204" pitchFamily="34" charset="0"/>
                        <a:ea typeface="微软雅黑" panose="020B0503020204020204" pitchFamily="34" charset="-122"/>
                      </a:endParaRPr>
                    </a:p>
                    <a:p>
                      <a:pPr indent="0" algn="ctr">
                        <a:buNone/>
                      </a:pPr>
                      <a:r>
                        <a:rPr lang="zh-CN" altLang="en-US" sz="1200" b="0">
                          <a:solidFill>
                            <a:srgbClr val="000000"/>
                          </a:solidFill>
                          <a:latin typeface="Arial" panose="020B0604020202020204" pitchFamily="34" charset="0"/>
                          <a:ea typeface="微软雅黑" panose="020B0503020204020204" pitchFamily="34" charset="-122"/>
                        </a:rPr>
                        <a:t>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200" b="0">
                          <a:solidFill>
                            <a:srgbClr val="000000"/>
                          </a:solidFill>
                          <a:latin typeface="Arial" panose="020B0604020202020204" pitchFamily="34" charset="0"/>
                          <a:ea typeface="微软雅黑" panose="020B0503020204020204" pitchFamily="34" charset="-122"/>
                        </a:rPr>
                        <a:t>经济成本</a:t>
                      </a:r>
                      <a:endParaRPr lang="zh-CN" altLang="en-US" sz="1200" b="0">
                        <a:solidFill>
                          <a:srgbClr val="000000"/>
                        </a:solidFill>
                        <a:latin typeface="Arial" panose="020B0604020202020204" pitchFamily="34" charset="0"/>
                        <a:ea typeface="微软雅黑" panose="020B0503020204020204" pitchFamily="34" charset="-122"/>
                      </a:endParaRPr>
                    </a:p>
                    <a:p>
                      <a:pPr indent="0" algn="ctr">
                        <a:buNone/>
                      </a:pPr>
                      <a:r>
                        <a:rPr lang="zh-CN" altLang="en-US" sz="1200" b="0">
                          <a:solidFill>
                            <a:srgbClr val="000000"/>
                          </a:solidFill>
                          <a:latin typeface="Arial" panose="020B0604020202020204" pitchFamily="34" charset="0"/>
                          <a:ea typeface="微软雅黑" panose="020B0503020204020204" pitchFamily="34" charset="-122"/>
                        </a:rPr>
                        <a:t>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设备购置总成本</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反映项目总成本情况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预算绩效目标申报数（≤万元)</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11">
                  <a:txBody>
                    <a:bodyPr/>
                    <a:p>
                      <a:pPr indent="0" algn="ctr">
                        <a:buNone/>
                      </a:pPr>
                      <a:r>
                        <a:rPr lang="zh-CN" altLang="zh-CN" sz="1200">
                          <a:solidFill>
                            <a:srgbClr val="000000"/>
                          </a:solidFill>
                          <a:latin typeface="Arial" panose="020B0604020202020204" pitchFamily="34" charset="0"/>
                          <a:ea typeface="微软雅黑" panose="020B0503020204020204" pitchFamily="34" charset="-122"/>
                        </a:rPr>
                        <a:t>评价考核现场采集数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11">
                  <a:txBody>
                    <a:bodyPr/>
                    <a:p>
                      <a:pPr indent="0" algn="ctr">
                        <a:buNone/>
                      </a:pPr>
                      <a:r>
                        <a:rPr lang="zh-CN" altLang="zh-CN" sz="1200">
                          <a:solidFill>
                            <a:srgbClr val="000000"/>
                          </a:solidFill>
                          <a:latin typeface="Arial" panose="020B0604020202020204" pitchFamily="34" charset="0"/>
                          <a:ea typeface="微软雅黑" panose="020B0503020204020204" pitchFamily="34" charset="-122"/>
                        </a:rPr>
                        <a:t>以前年度实际值</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4475">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采购成本节约率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反映采购成本节约率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4475">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4">
                  <a:txBody>
                    <a:bodyPr/>
                    <a:p>
                      <a:pPr indent="0" algn="ctr">
                        <a:buNone/>
                      </a:pPr>
                      <a:r>
                        <a:rPr lang="zh-CN" sz="1200" b="0">
                          <a:solidFill>
                            <a:srgbClr val="000000"/>
                          </a:solidFill>
                          <a:latin typeface="Arial" panose="020B0604020202020204" pitchFamily="34" charset="0"/>
                          <a:ea typeface="微软雅黑" panose="020B0503020204020204" pitchFamily="34" charset="-122"/>
                        </a:rPr>
                        <a:t>产出</a:t>
                      </a:r>
                      <a:endParaRPr lang="zh-CN" sz="1200" b="0">
                        <a:solidFill>
                          <a:srgbClr val="000000"/>
                        </a:solidFill>
                        <a:latin typeface="Arial" panose="020B0604020202020204" pitchFamily="34" charset="0"/>
                        <a:ea typeface="微软雅黑" panose="020B0503020204020204" pitchFamily="34" charset="-122"/>
                      </a:endParaRPr>
                    </a:p>
                    <a:p>
                      <a:pPr indent="0" algn="ctr">
                        <a:buNone/>
                      </a:pPr>
                      <a:r>
                        <a:rPr lang="zh-CN" sz="1200" b="0">
                          <a:solidFill>
                            <a:srgbClr val="000000"/>
                          </a:solidFill>
                          <a:latin typeface="Arial" panose="020B0604020202020204" pitchFamily="34" charset="0"/>
                          <a:ea typeface="微软雅黑" panose="020B0503020204020204" pitchFamily="34" charset="-122"/>
                        </a:rPr>
                        <a:t>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微软雅黑" panose="020B0503020204020204" pitchFamily="34" charset="-122"/>
                        </a:rPr>
                        <a:t>数量指标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设备采购数量</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反映设备采购数量情况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预算绩效目标申报数（*台、件)</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4384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Arial" panose="020B0604020202020204" pitchFamily="34" charset="0"/>
                          <a:ea typeface="微软雅黑" panose="020B0503020204020204" pitchFamily="34" charset="-122"/>
                        </a:rPr>
                        <a:t>质量指标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购置的设备验收合格率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反映设备验收合格情况</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4447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设备利用率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反映设备利用程度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4384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zh-CN" sz="1200" b="0">
                          <a:solidFill>
                            <a:srgbClr val="000000"/>
                          </a:solidFill>
                          <a:latin typeface="Arial" panose="020B0604020202020204" pitchFamily="34" charset="0"/>
                          <a:ea typeface="微软雅黑" panose="020B0503020204020204" pitchFamily="34" charset="-122"/>
                        </a:rPr>
                        <a:t>时效指标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采购计划完成时间</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反映采购设备采购计划完成时间</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预算绩效目标申报数（*月底前)</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4447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3">
                  <a:txBody>
                    <a:bodyPr/>
                    <a:p>
                      <a:pPr indent="0" algn="ctr">
                        <a:buNone/>
                      </a:pPr>
                      <a:r>
                        <a:rPr lang="zh-CN" sz="1200" b="0">
                          <a:solidFill>
                            <a:srgbClr val="000000"/>
                          </a:solidFill>
                          <a:latin typeface="Arial" panose="020B0604020202020204" pitchFamily="34" charset="0"/>
                          <a:ea typeface="微软雅黑" panose="020B0503020204020204" pitchFamily="34" charset="-122"/>
                        </a:rPr>
                        <a:t>效益</a:t>
                      </a:r>
                      <a:endParaRPr lang="zh-CN" sz="1200" b="0">
                        <a:solidFill>
                          <a:srgbClr val="000000"/>
                        </a:solidFill>
                        <a:latin typeface="Arial" panose="020B0604020202020204" pitchFamily="34" charset="0"/>
                        <a:ea typeface="微软雅黑" panose="020B0503020204020204" pitchFamily="34" charset="-122"/>
                      </a:endParaRPr>
                    </a:p>
                    <a:p>
                      <a:pPr indent="0" algn="ctr">
                        <a:buNone/>
                      </a:pPr>
                      <a:r>
                        <a:rPr lang="zh-CN" sz="1200" b="0">
                          <a:solidFill>
                            <a:srgbClr val="000000"/>
                          </a:solidFill>
                          <a:latin typeface="Arial" panose="020B0604020202020204" pitchFamily="34" charset="0"/>
                          <a:ea typeface="微软雅黑" panose="020B0503020204020204" pitchFamily="34" charset="-122"/>
                        </a:rPr>
                        <a:t>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zh-CN" sz="1200">
                          <a:solidFill>
                            <a:srgbClr val="000000"/>
                          </a:solidFill>
                          <a:latin typeface="Arial" panose="020B0604020202020204" pitchFamily="34" charset="0"/>
                          <a:ea typeface="微软雅黑" panose="020B0503020204020204" pitchFamily="34" charset="-122"/>
                        </a:rPr>
                        <a:t>社会效益指标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对项目单位业务管理水平的提升或影响程度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反映对项目单位业务管理水平的提升或影响程度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预算绩效目标申报数（明显）</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54737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对保障各项业务工作正常开展，促进公共服务效率的提升或改善程度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反映项目的实施对保障各项业务工作正常开展，促进行政效率的提升或改善程度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预算绩效目标申报数（明显）</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4384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zh-CN" sz="1200" b="0">
                          <a:solidFill>
                            <a:srgbClr val="000000"/>
                          </a:solidFill>
                          <a:latin typeface="Arial" panose="020B0604020202020204" pitchFamily="34" charset="0"/>
                          <a:ea typeface="微软雅黑" panose="020B0503020204020204" pitchFamily="34" charset="-122"/>
                        </a:rPr>
                        <a:t>生态效益指标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对减少污染排放量的影响程度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反映对减少污染排放量的影响程度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预算绩效目标申报数（明显）</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4384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Arial" panose="020B0604020202020204" pitchFamily="34" charset="0"/>
                          <a:ea typeface="微软雅黑" panose="020B0503020204020204" pitchFamily="34" charset="-122"/>
                        </a:rPr>
                        <a:t>满意度指标</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b="0">
                          <a:solidFill>
                            <a:srgbClr val="000000"/>
                          </a:solidFill>
                          <a:latin typeface="Arial" panose="020B0604020202020204" pitchFamily="34" charset="0"/>
                          <a:ea typeface="微软雅黑" panose="020B0503020204020204" pitchFamily="34" charset="-122"/>
                        </a:rPr>
                        <a:t>服务对象</a:t>
                      </a:r>
                      <a:endParaRPr lang="zh-CN" sz="1200" b="0">
                        <a:solidFill>
                          <a:srgbClr val="000000"/>
                        </a:solidFill>
                        <a:latin typeface="Arial" panose="020B0604020202020204" pitchFamily="34" charset="0"/>
                        <a:ea typeface="微软雅黑" panose="020B0503020204020204" pitchFamily="34" charset="-122"/>
                      </a:endParaRPr>
                    </a:p>
                    <a:p>
                      <a:pPr indent="0" algn="ctr">
                        <a:buNone/>
                      </a:pPr>
                      <a:r>
                        <a:rPr lang="zh-CN" sz="1200" b="0">
                          <a:solidFill>
                            <a:srgbClr val="000000"/>
                          </a:solidFill>
                          <a:latin typeface="Arial" panose="020B0604020202020204" pitchFamily="34" charset="0"/>
                          <a:ea typeface="微软雅黑" panose="020B0503020204020204" pitchFamily="34" charset="-122"/>
                        </a:rPr>
                        <a:t>满意度</a:t>
                      </a:r>
                      <a:r>
                        <a:rPr lang="zh-CN" sz="1200" b="0">
                          <a:solidFill>
                            <a:srgbClr val="000000"/>
                          </a:solidFill>
                          <a:latin typeface="Arial" panose="020B0604020202020204" pitchFamily="34" charset="0"/>
                          <a:ea typeface="微软雅黑" panose="020B0503020204020204" pitchFamily="34" charset="-122"/>
                        </a:rPr>
                        <a:t>指标</a:t>
                      </a:r>
                      <a:endParaRPr lang="zh-CN"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直接服务对象满意度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反映直接服务对象满意度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4447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间接服务对象满意度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反映间接服务对象满意度</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Arial" panose="020B0604020202020204" pitchFamily="34" charset="0"/>
                          <a:ea typeface="微软雅黑" panose="020B0503020204020204" pitchFamily="34" charset="-122"/>
                        </a:rPr>
                        <a:t>预算绩效目标申报数（≥*%)</a:t>
                      </a:r>
                      <a:endParaRPr lang="zh-CN" altLang="en-US" sz="1200" b="0">
                        <a:solidFill>
                          <a:srgbClr val="000000"/>
                        </a:solidFill>
                        <a:latin typeface="Arial" panose="020B0604020202020204" pitchFamily="34" charset="0"/>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bl>
          </a:graphicData>
        </a:graphic>
      </p:graphicFrame>
      <p:sp>
        <p:nvSpPr>
          <p:cNvPr id="4" name="文本框 3"/>
          <p:cNvSpPr txBox="1"/>
          <p:nvPr/>
        </p:nvSpPr>
        <p:spPr>
          <a:xfrm>
            <a:off x="990600" y="1159510"/>
            <a:ext cx="4044950" cy="39878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sym typeface="+mn-ea"/>
              </a:rPr>
              <a:t>⑤</a:t>
            </a:r>
            <a:r>
              <a:rPr lang="zh-CN" altLang="en-US" sz="2000" b="1">
                <a:latin typeface="微软雅黑" panose="020B0503020204020204" pitchFamily="34" charset="-122"/>
                <a:ea typeface="微软雅黑" panose="020B0503020204020204" pitchFamily="34" charset="-122"/>
                <a:sym typeface="+mn-ea"/>
              </a:rPr>
              <a:t>共性指标</a:t>
            </a:r>
            <a:r>
              <a:rPr lang="zh-CN" altLang="en-US" sz="2000" b="1">
                <a:latin typeface="微软雅黑" panose="020B0503020204020204" pitchFamily="34" charset="-122"/>
                <a:ea typeface="微软雅黑" panose="020B0503020204020204" pitchFamily="34" charset="-122"/>
                <a:sym typeface="+mn-ea"/>
              </a:rPr>
              <a:t>分享</a:t>
            </a:r>
            <a:endParaRPr lang="zh-CN" altLang="en-US" sz="2000"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graphicFrame>
        <p:nvGraphicFramePr>
          <p:cNvPr id="2" name="表格 1"/>
          <p:cNvGraphicFramePr/>
          <p:nvPr>
            <p:custDataLst>
              <p:tags r:id="rId1"/>
            </p:custDataLst>
          </p:nvPr>
        </p:nvGraphicFramePr>
        <p:xfrm>
          <a:off x="674370" y="1524191"/>
          <a:ext cx="10842625" cy="5191760"/>
        </p:xfrm>
        <a:graphic>
          <a:graphicData uri="http://schemas.openxmlformats.org/drawingml/2006/table">
            <a:tbl>
              <a:tblPr firstRow="1" bandRow="1">
                <a:tableStyleId>{5C22544A-7EE6-4342-B048-85BDC9FD1C3A}</a:tableStyleId>
              </a:tblPr>
              <a:tblGrid>
                <a:gridCol w="663575"/>
                <a:gridCol w="921385"/>
                <a:gridCol w="1112520"/>
                <a:gridCol w="1748155"/>
                <a:gridCol w="3101975"/>
                <a:gridCol w="2336165"/>
                <a:gridCol w="460375"/>
                <a:gridCol w="498475"/>
              </a:tblGrid>
              <a:tr h="0">
                <a:tc rowSpan="2">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资金用途</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指标层次及名称</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rowSpan="2">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指标解释</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指标取值</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13525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一级指标</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二级指标</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三级指标</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计划标准值</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实际值</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微软雅黑" panose="020B0503020204020204" pitchFamily="34" charset="-122"/>
                          <a:ea typeface="微软雅黑" panose="020B0503020204020204" pitchFamily="34" charset="-122"/>
                        </a:rPr>
                        <a:t>历史</a:t>
                      </a:r>
                      <a:endParaRPr lang="zh-CN" sz="1200" b="1">
                        <a:solidFill>
                          <a:srgbClr val="000000"/>
                        </a:solidFill>
                        <a:latin typeface="微软雅黑" panose="020B0503020204020204" pitchFamily="34" charset="-122"/>
                        <a:ea typeface="微软雅黑" panose="020B0503020204020204" pitchFamily="34" charset="-122"/>
                      </a:endParaRPr>
                    </a:p>
                    <a:p>
                      <a:pPr indent="0" algn="ctr">
                        <a:buNone/>
                      </a:pPr>
                      <a:r>
                        <a:rPr lang="zh-CN" sz="1200" b="1">
                          <a:solidFill>
                            <a:srgbClr val="000000"/>
                          </a:solidFill>
                          <a:latin typeface="微软雅黑" panose="020B0503020204020204" pitchFamily="34" charset="-122"/>
                          <a:ea typeface="微软雅黑" panose="020B0503020204020204" pitchFamily="34" charset="-122"/>
                        </a:rPr>
                        <a:t>标准值</a:t>
                      </a:r>
                      <a:endParaRPr lang="zh-CN" altLang="en-US" sz="1200" b="1">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7170">
                <a:tc rowSpan="15">
                  <a:txBody>
                    <a:bodyPr/>
                    <a:p>
                      <a:pPr indent="0" algn="ctr">
                        <a:buNone/>
                      </a:pPr>
                      <a:r>
                        <a:rPr lang="zh-CN" altLang="zh-CN" sz="1200">
                          <a:solidFill>
                            <a:srgbClr val="000000"/>
                          </a:solidFill>
                          <a:latin typeface="微软雅黑" panose="020B0503020204020204" pitchFamily="34" charset="-122"/>
                          <a:ea typeface="微软雅黑" panose="020B0503020204020204" pitchFamily="34" charset="-122"/>
                        </a:rPr>
                        <a:t>信息系统建设、运维类</a:t>
                      </a:r>
                      <a:endParaRPr lang="zh-CN" altLang="zh-CN"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200" b="0">
                          <a:solidFill>
                            <a:srgbClr val="000000"/>
                          </a:solidFill>
                          <a:latin typeface="微软雅黑" panose="020B0503020204020204" pitchFamily="34" charset="-122"/>
                          <a:ea typeface="微软雅黑" panose="020B0503020204020204" pitchFamily="34" charset="-122"/>
                        </a:rPr>
                        <a:t>成本指标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1200" b="0">
                          <a:solidFill>
                            <a:srgbClr val="000000"/>
                          </a:solidFill>
                          <a:latin typeface="微软雅黑" panose="020B0503020204020204" pitchFamily="34" charset="-122"/>
                          <a:ea typeface="微软雅黑" panose="020B0503020204020204" pitchFamily="34" charset="-122"/>
                        </a:rPr>
                        <a:t>经济成本指标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系统建设成本</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反映系统建设总成本情况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预算绩效目标申报数（≤*万元）</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15">
                  <a:txBody>
                    <a:bodyPr/>
                    <a:p>
                      <a:pPr indent="0" algn="ctr">
                        <a:buNone/>
                      </a:pPr>
                      <a:r>
                        <a:rPr lang="zh-CN" altLang="zh-CN" sz="1200">
                          <a:solidFill>
                            <a:srgbClr val="000000"/>
                          </a:solidFill>
                          <a:latin typeface="微软雅黑" panose="020B0503020204020204" pitchFamily="34" charset="-122"/>
                          <a:ea typeface="微软雅黑" panose="020B0503020204020204" pitchFamily="34" charset="-122"/>
                        </a:rPr>
                        <a:t>评价考核现场采集数</a:t>
                      </a:r>
                      <a:endParaRPr lang="zh-CN" altLang="zh-CN"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15">
                  <a:txBody>
                    <a:bodyPr/>
                    <a:p>
                      <a:pPr indent="0" algn="ctr">
                        <a:buNone/>
                      </a:pPr>
                      <a:r>
                        <a:rPr lang="zh-CN" altLang="zh-CN" sz="1200">
                          <a:solidFill>
                            <a:srgbClr val="000000"/>
                          </a:solidFill>
                          <a:latin typeface="微软雅黑" panose="020B0503020204020204" pitchFamily="34" charset="-122"/>
                          <a:ea typeface="微软雅黑" panose="020B0503020204020204" pitchFamily="34" charset="-122"/>
                        </a:rPr>
                        <a:t>以前年度实际值</a:t>
                      </a:r>
                      <a:endParaRPr lang="zh-CN" altLang="zh-CN"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7170">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系统运行维护成本</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反映系统维护成本情况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预算绩效目标申报数（≤*万元）</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7170">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10">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产出指标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5">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数量指标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硬件采购(维护)数量</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反映硬件采购(维护)数量情况</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预算绩效目标申报数(*台、套)</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165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软件采购(维护)数量</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反映软件采购(维护)数量情况</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预算绩效目标申报数（*个）</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717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平台(系统）建设数量</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反映信息平台（系统）建设情况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预算绩效目标申报数（*个）</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65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软件功能模块开发数量</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反映软件开发情况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预算绩效目标申报数（*个）</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65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网络安全事故发生次数</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反映信息网络安全情况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预算绩效目标申报数（≤*次）</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717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3">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质量指标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系统验收合格的模块数量</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反映系统验收合格情况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预算绩效目标申报数（≥*个）</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65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系统安全等级测评</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反映系统通过安全等级测评情况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系统是否通过安全等级测评</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4130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系统正常运行率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反映系统正常运行情况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717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时效指标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系统故障修复平均时间</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反映系统故障及时修复情况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预算绩效目标申报数（≤*小时）</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65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系统运行维护响应时间</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反映系统运行维护及时响应情况</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预算绩效目标申报数（≤*小时）</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65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效益指标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社会效益指标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对工作效率、管理和决策支持的改善或提升程度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通过项目的实施对工作效率、管理和决策支持的改善或提升程度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预算绩效目标申报数（明显）</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717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满意度指标</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b="0">
                          <a:solidFill>
                            <a:srgbClr val="000000"/>
                          </a:solidFill>
                          <a:latin typeface="微软雅黑" panose="020B0503020204020204" pitchFamily="34" charset="-122"/>
                          <a:ea typeface="微软雅黑" panose="020B0503020204020204" pitchFamily="34" charset="-122"/>
                        </a:rPr>
                        <a:t>服务对象满意度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直接服务对象满意度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反映直接服务对象对项目实施效果的满意程度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21653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间接服务对象满意度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rPr>
                        <a:t>反映间接服务对象对项目实施效果的满意程度</a:t>
                      </a:r>
                      <a:endParaRPr lang="zh-CN" altLang="en-US" sz="1200" b="0">
                        <a:solidFill>
                          <a:srgbClr val="000000"/>
                        </a:solidFill>
                        <a:latin typeface="微软雅黑" panose="020B0503020204020204" pitchFamily="34" charset="-122"/>
                        <a:ea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预算绩效目标申报数（≥*%）</a:t>
                      </a:r>
                      <a:endParaRPr lang="zh-CN" altLang="en-US" sz="1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2700" marR="12700" marT="12700" vert="horz"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bl>
          </a:graphicData>
        </a:graphic>
      </p:graphicFrame>
      <p:sp>
        <p:nvSpPr>
          <p:cNvPr id="3" name="文本框 2"/>
          <p:cNvSpPr txBox="1"/>
          <p:nvPr/>
        </p:nvSpPr>
        <p:spPr>
          <a:xfrm>
            <a:off x="955040" y="1066800"/>
            <a:ext cx="4044950" cy="39878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sym typeface="+mn-ea"/>
              </a:rPr>
              <a:t>⑤</a:t>
            </a:r>
            <a:r>
              <a:rPr lang="zh-CN" altLang="en-US" sz="2000" b="1">
                <a:latin typeface="微软雅黑" panose="020B0503020204020204" pitchFamily="34" charset="-122"/>
                <a:ea typeface="微软雅黑" panose="020B0503020204020204" pitchFamily="34" charset="-122"/>
                <a:sym typeface="+mn-ea"/>
              </a:rPr>
              <a:t>共性指标</a:t>
            </a:r>
            <a:r>
              <a:rPr lang="zh-CN" altLang="en-US" sz="2000" b="1">
                <a:latin typeface="微软雅黑" panose="020B0503020204020204" pitchFamily="34" charset="-122"/>
                <a:ea typeface="微软雅黑" panose="020B0503020204020204" pitchFamily="34" charset="-122"/>
                <a:sym typeface="+mn-ea"/>
              </a:rPr>
              <a:t>分享</a:t>
            </a:r>
            <a:endParaRPr lang="zh-CN" altLang="en-US" sz="2000"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文本框 8"/>
          <p:cNvSpPr txBox="1"/>
          <p:nvPr/>
        </p:nvSpPr>
        <p:spPr>
          <a:xfrm>
            <a:off x="838200" y="1677035"/>
            <a:ext cx="10195560" cy="4661535"/>
          </a:xfrm>
          <a:prstGeom prst="rect">
            <a:avLst/>
          </a:prstGeom>
          <a:noFill/>
        </p:spPr>
        <p:txBody>
          <a:bodyPr wrap="square" rtlCol="0">
            <a:spAutoFit/>
          </a:bodyPr>
          <a:p>
            <a:pPr marL="285750" indent="-285750">
              <a:lnSpc>
                <a:spcPct val="150000"/>
              </a:lnSpc>
              <a:buFont typeface="Wingdings" panose="05000000000000000000" charset="0"/>
              <a:buChar char="Ø"/>
            </a:pPr>
            <a:r>
              <a:rPr lang="en-US" altLang="zh-CN" b="1">
                <a:latin typeface="微软雅黑" panose="020B0503020204020204" pitchFamily="34" charset="-122"/>
                <a:ea typeface="微软雅黑" panose="020B0503020204020204" pitchFamily="34" charset="-122"/>
                <a:sym typeface="+mn-ea"/>
              </a:rPr>
              <a:t>1.91</a:t>
            </a:r>
            <a:r>
              <a:rPr lang="zh-CN" altLang="en-US" b="1">
                <a:latin typeface="微软雅黑" panose="020B0503020204020204" pitchFamily="34" charset="-122"/>
                <a:ea typeface="微软雅黑" panose="020B0503020204020204" pitchFamily="34" charset="-122"/>
                <a:sym typeface="+mn-ea"/>
              </a:rPr>
              <a:t>部门整体</a:t>
            </a:r>
            <a:r>
              <a:rPr lang="zh-CN" altLang="en-US" b="1">
                <a:latin typeface="微软雅黑" panose="020B0503020204020204" pitchFamily="34" charset="-122"/>
                <a:ea typeface="微软雅黑" panose="020B0503020204020204" pitchFamily="34" charset="-122"/>
                <a:sym typeface="+mn-ea"/>
              </a:rPr>
              <a:t>支出绩效目标设置的思路</a:t>
            </a:r>
            <a:endParaRPr lang="zh-CN" altLang="en-US" b="1">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charset="0"/>
              <a:buChar char="Ø"/>
            </a:pPr>
            <a:r>
              <a:rPr lang="zh-CN" altLang="en-US">
                <a:solidFill>
                  <a:srgbClr val="C00000"/>
                </a:solidFill>
                <a:latin typeface="微软雅黑" panose="020B0503020204020204" pitchFamily="34" charset="-122"/>
                <a:ea typeface="微软雅黑" panose="020B0503020204020204" pitchFamily="34" charset="-122"/>
              </a:rPr>
              <a:t>确定工作职责。</a:t>
            </a:r>
            <a:r>
              <a:rPr lang="zh-CN" altLang="en-US">
                <a:latin typeface="微软雅黑" panose="020B0503020204020204" pitchFamily="34" charset="-122"/>
                <a:ea typeface="微软雅黑" panose="020B0503020204020204" pitchFamily="34" charset="-122"/>
              </a:rPr>
              <a:t>对照市委、市政府批准的</a:t>
            </a:r>
            <a:r>
              <a:rPr lang="zh-CN" altLang="en-US">
                <a:solidFill>
                  <a:srgbClr val="C00000"/>
                </a:solidFill>
                <a:latin typeface="微软雅黑" panose="020B0503020204020204" pitchFamily="34" charset="-122"/>
                <a:ea typeface="微软雅黑" panose="020B0503020204020204" pitchFamily="34" charset="-122"/>
              </a:rPr>
              <a:t>“三定”规定</a:t>
            </a:r>
            <a:r>
              <a:rPr lang="zh-CN" altLang="en-US">
                <a:latin typeface="微软雅黑" panose="020B0503020204020204" pitchFamily="34" charset="-122"/>
                <a:ea typeface="微软雅黑" panose="020B0503020204020204" pitchFamily="34" charset="-122"/>
              </a:rPr>
              <a:t>对部门（单位）的职能进行梳理，确定部门（单位）的各项具体工作职责。</a:t>
            </a:r>
            <a:endParaRPr lang="zh-CN" altLang="en-US">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charset="0"/>
              <a:buChar char="Ø"/>
            </a:pPr>
            <a:r>
              <a:rPr lang="zh-CN" altLang="en-US">
                <a:solidFill>
                  <a:srgbClr val="C00000"/>
                </a:solidFill>
                <a:latin typeface="微软雅黑" panose="020B0503020204020204" pitchFamily="34" charset="-122"/>
                <a:ea typeface="微软雅黑" panose="020B0503020204020204" pitchFamily="34" charset="-122"/>
                <a:sym typeface="+mn-ea"/>
              </a:rPr>
              <a:t>确定部门（单位）总体目标。</a:t>
            </a:r>
            <a:r>
              <a:rPr lang="zh-CN" altLang="en-US">
                <a:latin typeface="微软雅黑" panose="020B0503020204020204" pitchFamily="34" charset="-122"/>
                <a:ea typeface="微软雅黑" panose="020B0503020204020204" pitchFamily="34" charset="-122"/>
              </a:rPr>
              <a:t>依据市委、市政府与本部门职责相关决策部署，结合部门（单位）</a:t>
            </a:r>
            <a:r>
              <a:rPr lang="zh-CN" altLang="en-US">
                <a:solidFill>
                  <a:srgbClr val="C00000"/>
                </a:solidFill>
                <a:latin typeface="微软雅黑" panose="020B0503020204020204" pitchFamily="34" charset="-122"/>
                <a:ea typeface="微软雅黑" panose="020B0503020204020204" pitchFamily="34" charset="-122"/>
              </a:rPr>
              <a:t>中长期规划和年度工作计划，</a:t>
            </a:r>
            <a:r>
              <a:rPr lang="zh-CN" altLang="en-US">
                <a:latin typeface="微软雅黑" panose="020B0503020204020204" pitchFamily="34" charset="-122"/>
                <a:ea typeface="微软雅黑" panose="020B0503020204020204" pitchFamily="34" charset="-122"/>
              </a:rPr>
              <a:t>明确</a:t>
            </a:r>
            <a:r>
              <a:rPr lang="zh-CN" altLang="en-US">
                <a:solidFill>
                  <a:srgbClr val="C00000"/>
                </a:solidFill>
                <a:latin typeface="微软雅黑" panose="020B0503020204020204" pitchFamily="34" charset="-122"/>
                <a:ea typeface="微软雅黑" panose="020B0503020204020204" pitchFamily="34" charset="-122"/>
              </a:rPr>
              <a:t>年度主要工作任务</a:t>
            </a:r>
            <a:r>
              <a:rPr lang="zh-CN" altLang="en-US">
                <a:latin typeface="微软雅黑" panose="020B0503020204020204" pitchFamily="34" charset="-122"/>
                <a:ea typeface="微软雅黑" panose="020B0503020204020204" pitchFamily="34" charset="-122"/>
              </a:rPr>
              <a:t>，预计部门（单位）在本年度内履职所要达到的总体产出和效果，并以定量和定性相结合的方式进行表述。</a:t>
            </a:r>
            <a:endParaRPr lang="zh-CN" altLang="en-US">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charset="0"/>
              <a:buChar char="Ø"/>
            </a:pPr>
            <a:r>
              <a:rPr lang="zh-CN" altLang="en-US">
                <a:solidFill>
                  <a:srgbClr val="C00000"/>
                </a:solidFill>
                <a:latin typeface="微软雅黑" panose="020B0503020204020204" pitchFamily="34" charset="-122"/>
                <a:ea typeface="微软雅黑" panose="020B0503020204020204" pitchFamily="34" charset="-122"/>
                <a:sym typeface="+mn-ea"/>
              </a:rPr>
              <a:t>确定相应的绩效指标。</a:t>
            </a:r>
            <a:r>
              <a:rPr lang="zh-CN" altLang="en-US">
                <a:latin typeface="微软雅黑" panose="020B0503020204020204" pitchFamily="34" charset="-122"/>
                <a:ea typeface="微软雅黑" panose="020B0503020204020204" pitchFamily="34" charset="-122"/>
              </a:rPr>
              <a:t>依据部门（单位）总体目标，结合各项具体工作职责和工作任务，确定每项工作任务预计要达到的产出和效果，从</a:t>
            </a:r>
            <a:r>
              <a:rPr lang="zh-CN" altLang="en-US">
                <a:solidFill>
                  <a:srgbClr val="C00000"/>
                </a:solidFill>
                <a:latin typeface="微软雅黑" panose="020B0503020204020204" pitchFamily="34" charset="-122"/>
                <a:ea typeface="微软雅黑" panose="020B0503020204020204" pitchFamily="34" charset="-122"/>
              </a:rPr>
              <a:t>投入管理、产出、效益</a:t>
            </a:r>
            <a:r>
              <a:rPr lang="zh-CN" altLang="en-US">
                <a:latin typeface="微软雅黑" panose="020B0503020204020204" pitchFamily="34" charset="-122"/>
                <a:ea typeface="微软雅黑" panose="020B0503020204020204" pitchFamily="34" charset="-122"/>
              </a:rPr>
              <a:t>等方面</a:t>
            </a:r>
            <a:r>
              <a:rPr lang="zh-CN" altLang="en-US">
                <a:latin typeface="微软雅黑" panose="020B0503020204020204" pitchFamily="34" charset="-122"/>
                <a:ea typeface="微软雅黑" panose="020B0503020204020204" pitchFamily="34" charset="-122"/>
              </a:rPr>
              <a:t>概况、提炼出最能反映工作任务预期实现程度的关键性指标。</a:t>
            </a:r>
            <a:endParaRPr lang="zh-CN" altLang="en-US">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charset="0"/>
              <a:buChar char="Ø"/>
            </a:pPr>
            <a:r>
              <a:rPr lang="zh-CN" altLang="en-US">
                <a:solidFill>
                  <a:srgbClr val="C00000"/>
                </a:solidFill>
                <a:latin typeface="微软雅黑" panose="020B0503020204020204" pitchFamily="34" charset="-122"/>
                <a:ea typeface="微软雅黑" panose="020B0503020204020204" pitchFamily="34" charset="-122"/>
              </a:rPr>
              <a:t>确定绩效指标值。</a:t>
            </a:r>
            <a:r>
              <a:rPr lang="zh-CN" altLang="en-US">
                <a:latin typeface="微软雅黑" panose="020B0503020204020204" pitchFamily="34" charset="-122"/>
                <a:ea typeface="微软雅黑" panose="020B0503020204020204" pitchFamily="34" charset="-122"/>
              </a:rPr>
              <a:t>通过收集相关基准数据，确定绩效标准，并结合年度预算安排等情况，确定绩效指标的具体数值。</a:t>
            </a:r>
            <a:endParaRPr lang="zh-CN" altLang="en-US">
              <a:latin typeface="微软雅黑" panose="020B0503020204020204" pitchFamily="34" charset="-122"/>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3" name="文本框 2"/>
          <p:cNvSpPr txBox="1"/>
          <p:nvPr>
            <p:custDataLst>
              <p:tags r:id="rId1"/>
            </p:custDataLst>
          </p:nvPr>
        </p:nvSpPr>
        <p:spPr>
          <a:xfrm>
            <a:off x="914400" y="1115060"/>
            <a:ext cx="7331075"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1.9</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部门整体支出</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绩效目标申报表的</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填报</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62000" y="1371600"/>
            <a:ext cx="10240645" cy="4384675"/>
          </a:xfrm>
          <a:prstGeom prst="rect">
            <a:avLst/>
          </a:prstGeom>
          <a:noFill/>
        </p:spPr>
        <p:txBody>
          <a:bodyPr wrap="square" rtlCol="0">
            <a:spAutoFit/>
          </a:bodyPr>
          <a:p>
            <a:pPr>
              <a:lnSpc>
                <a:spcPct val="150000"/>
              </a:lnSpc>
            </a:pPr>
            <a:r>
              <a:rPr lang="en-US" altLang="zh-CN" sz="2400" b="1">
                <a:latin typeface="微软雅黑" panose="020B0503020204020204" pitchFamily="34" charset="-122"/>
                <a:ea typeface="微软雅黑" panose="020B0503020204020204" pitchFamily="34" charset="-122"/>
                <a:sym typeface="+mn-ea"/>
              </a:rPr>
              <a:t>    1.92 </a:t>
            </a:r>
            <a:r>
              <a:rPr lang="zh-CN" altLang="en-US" sz="2400" b="1">
                <a:latin typeface="微软雅黑" panose="020B0503020204020204" pitchFamily="34" charset="-122"/>
                <a:ea typeface="微软雅黑" panose="020B0503020204020204" pitchFamily="34" charset="-122"/>
                <a:sym typeface="+mn-ea"/>
              </a:rPr>
              <a:t>部门整体</a:t>
            </a:r>
            <a:r>
              <a:rPr lang="zh-CN" altLang="en-US" sz="2400" b="1">
                <a:latin typeface="微软雅黑" panose="020B0503020204020204" pitchFamily="34" charset="-122"/>
                <a:ea typeface="微软雅黑" panose="020B0503020204020204" pitchFamily="34" charset="-122"/>
                <a:sym typeface="+mn-ea"/>
              </a:rPr>
              <a:t>支出绩效目标申报表填报</a:t>
            </a:r>
            <a:endParaRPr lang="zh-CN" altLang="en-US" sz="2400" b="1">
              <a:latin typeface="微软雅黑" panose="020B0503020204020204" pitchFamily="34" charset="-122"/>
              <a:ea typeface="微软雅黑" panose="020B0503020204020204" pitchFamily="34" charset="-122"/>
            </a:endParaRPr>
          </a:p>
          <a:p>
            <a:pPr>
              <a:lnSpc>
                <a:spcPct val="150000"/>
              </a:lnSpc>
            </a:pPr>
            <a:r>
              <a:rPr lang="en-US" altLang="zh-CN">
                <a:latin typeface="微软雅黑" panose="020B0503020204020204" pitchFamily="34" charset="-122"/>
                <a:ea typeface="微软雅黑" panose="020B0503020204020204" pitchFamily="34" charset="-122"/>
              </a:rPr>
              <a:t>     </a:t>
            </a:r>
            <a:r>
              <a:rPr lang="zh-CN" altLang="en-US" b="1">
                <a:latin typeface="微软雅黑" panose="020B0503020204020204" pitchFamily="34" charset="-122"/>
                <a:ea typeface="微软雅黑" panose="020B0503020204020204" pitchFamily="34" charset="-122"/>
              </a:rPr>
              <a:t>①适用范围</a:t>
            </a:r>
            <a:endParaRPr lang="zh-CN" altLang="en-US">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charset="0"/>
              <a:buChar char="Ø"/>
            </a:pPr>
            <a:r>
              <a:rPr lang="zh-CN" altLang="en-US">
                <a:latin typeface="微软雅黑" panose="020B0503020204020204" pitchFamily="34" charset="-122"/>
                <a:ea typeface="微软雅黑" panose="020B0503020204020204" pitchFamily="34" charset="-122"/>
              </a:rPr>
              <a:t>本表适用于</a:t>
            </a:r>
            <a:r>
              <a:rPr lang="zh-CN" altLang="en-US">
                <a:solidFill>
                  <a:srgbClr val="C00000"/>
                </a:solidFill>
                <a:latin typeface="微软雅黑" panose="020B0503020204020204" pitchFamily="34" charset="-122"/>
                <a:ea typeface="微软雅黑" panose="020B0503020204020204" pitchFamily="34" charset="-122"/>
              </a:rPr>
              <a:t>预算部门及其所属单位</a:t>
            </a:r>
            <a:r>
              <a:rPr lang="zh-CN" altLang="en-US">
                <a:latin typeface="微软雅黑" panose="020B0503020204020204" pitchFamily="34" charset="-122"/>
                <a:ea typeface="微软雅黑" panose="020B0503020204020204" pitchFamily="34" charset="-122"/>
              </a:rPr>
              <a:t>在申报部门（单位）整体支出绩效目标时填报，作为部门（单位）整体支出预算审核及绩效评价的主要依据。</a:t>
            </a:r>
            <a:endParaRPr lang="zh-CN" altLang="en-US">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charset="0"/>
              <a:buChar char="Ø"/>
            </a:pPr>
            <a:r>
              <a:rPr lang="zh-CN" altLang="en-US">
                <a:latin typeface="微软雅黑" panose="020B0503020204020204" pitchFamily="34" charset="-122"/>
                <a:ea typeface="微软雅黑" panose="020B0503020204020204" pitchFamily="34" charset="-122"/>
              </a:rPr>
              <a:t>部门（单位）整体支出是指</a:t>
            </a:r>
            <a:r>
              <a:rPr lang="zh-CN" altLang="en-US">
                <a:solidFill>
                  <a:srgbClr val="C00000"/>
                </a:solidFill>
                <a:latin typeface="微软雅黑" panose="020B0503020204020204" pitchFamily="34" charset="-122"/>
                <a:ea typeface="微软雅黑" panose="020B0503020204020204" pitchFamily="34" charset="-122"/>
              </a:rPr>
              <a:t>纳入预算部门预算管理的全部资金</a:t>
            </a:r>
            <a:r>
              <a:rPr lang="zh-CN" altLang="en-US">
                <a:latin typeface="微软雅黑" panose="020B0503020204020204" pitchFamily="34" charset="-122"/>
                <a:ea typeface="微软雅黑" panose="020B0503020204020204" pitchFamily="34" charset="-122"/>
              </a:rPr>
              <a:t>，包括</a:t>
            </a:r>
            <a:r>
              <a:rPr lang="zh-CN" altLang="en-US">
                <a:solidFill>
                  <a:srgbClr val="C00000"/>
                </a:solidFill>
                <a:latin typeface="微软雅黑" panose="020B0503020204020204" pitchFamily="34" charset="-122"/>
                <a:ea typeface="微软雅黑" panose="020B0503020204020204" pitchFamily="34" charset="-122"/>
              </a:rPr>
              <a:t>当年财政拨款和通过以前年度财政拨款结转和结余资金、事业收入、事业单位经营收入等其他收入安排的支出</a:t>
            </a:r>
            <a:r>
              <a:rPr lang="zh-CN" altLang="en-US">
                <a:latin typeface="微软雅黑" panose="020B0503020204020204" pitchFamily="34" charset="-122"/>
                <a:ea typeface="微软雅黑" panose="020B0503020204020204" pitchFamily="34" charset="-122"/>
              </a:rPr>
              <a:t>；包括</a:t>
            </a:r>
            <a:r>
              <a:rPr lang="zh-CN" altLang="en-US">
                <a:solidFill>
                  <a:schemeClr val="tx1"/>
                </a:solidFill>
                <a:latin typeface="微软雅黑" panose="020B0503020204020204" pitchFamily="34" charset="-122"/>
                <a:ea typeface="微软雅黑" panose="020B0503020204020204" pitchFamily="34" charset="-122"/>
              </a:rPr>
              <a:t>基本支出和项目支出。</a:t>
            </a:r>
            <a:endParaRPr lang="zh-CN" altLang="en-US">
              <a:solidFill>
                <a:schemeClr val="tx1"/>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charset="0"/>
              <a:buChar char="Ø"/>
            </a:pPr>
            <a:r>
              <a:rPr lang="zh-CN" altLang="en-US">
                <a:latin typeface="微软雅黑" panose="020B0503020204020204" pitchFamily="34" charset="-122"/>
                <a:ea typeface="微软雅黑" panose="020B0503020204020204" pitchFamily="34" charset="-122"/>
              </a:rPr>
              <a:t>预算部门及其所属单位应按要求设定整体绩效目标，填报本表。</a:t>
            </a:r>
            <a:endParaRPr lang="zh-CN" altLang="en-US">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charset="0"/>
              <a:buChar char="Ø"/>
            </a:pPr>
            <a:r>
              <a:rPr lang="zh-CN" altLang="en-US">
                <a:latin typeface="微软雅黑" panose="020B0503020204020204" pitchFamily="34" charset="-122"/>
                <a:ea typeface="微软雅黑" panose="020B0503020204020204" pitchFamily="34" charset="-122"/>
              </a:rPr>
              <a:t>本表由预算</a:t>
            </a:r>
            <a:r>
              <a:rPr lang="zh-CN" altLang="en-US">
                <a:latin typeface="微软雅黑" panose="020B0503020204020204" pitchFamily="34" charset="-122"/>
                <a:ea typeface="微软雅黑" panose="020B0503020204020204" pitchFamily="34" charset="-122"/>
              </a:rPr>
              <a:t>部门或所属单位财务主管机构负责填写，必要时可以由本部门或本单位业务部门协助填写。</a:t>
            </a:r>
            <a:endParaRPr lang="zh-CN" altLang="en-US">
              <a:latin typeface="微软雅黑" panose="020B0503020204020204" pitchFamily="34" charset="-122"/>
              <a:ea typeface="微软雅黑" panose="020B0503020204020204" pitchFamily="34" charset="-122"/>
            </a:endParaRPr>
          </a:p>
        </p:txBody>
      </p:sp>
      <p:sp>
        <p:nvSpPr>
          <p:cNvPr id="10" name="文本框 9"/>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右箭头 1"/>
          <p:cNvSpPr/>
          <p:nvPr/>
        </p:nvSpPr>
        <p:spPr>
          <a:xfrm>
            <a:off x="8054975" y="2057400"/>
            <a:ext cx="708025" cy="762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3" name="文本框 2"/>
          <p:cNvSpPr txBox="1"/>
          <p:nvPr/>
        </p:nvSpPr>
        <p:spPr>
          <a:xfrm>
            <a:off x="8944610" y="1941830"/>
            <a:ext cx="2535555" cy="306705"/>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rPr>
              <a:t>填写编制部门预算所属年份</a:t>
            </a:r>
            <a:endParaRPr lang="zh-CN" altLang="en-US" sz="1400">
              <a:latin typeface="微软雅黑" panose="020B0503020204020204" pitchFamily="34" charset="-122"/>
              <a:ea typeface="微软雅黑" panose="020B0503020204020204" pitchFamily="34" charset="-122"/>
            </a:endParaRPr>
          </a:p>
        </p:txBody>
      </p:sp>
      <p:sp>
        <p:nvSpPr>
          <p:cNvPr id="5" name="右箭头 4"/>
          <p:cNvSpPr/>
          <p:nvPr/>
        </p:nvSpPr>
        <p:spPr>
          <a:xfrm>
            <a:off x="8065770" y="2362200"/>
            <a:ext cx="685800" cy="762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6" name="文本框 5"/>
          <p:cNvSpPr txBox="1"/>
          <p:nvPr/>
        </p:nvSpPr>
        <p:spPr>
          <a:xfrm>
            <a:off x="8944610" y="2246630"/>
            <a:ext cx="3040380" cy="306705"/>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rPr>
              <a:t>填写填报本表的预算部门或单位全称。</a:t>
            </a:r>
            <a:endParaRPr lang="zh-CN" altLang="en-US" sz="1400">
              <a:latin typeface="微软雅黑" panose="020B0503020204020204" pitchFamily="34" charset="-122"/>
              <a:ea typeface="微软雅黑" panose="020B0503020204020204" pitchFamily="34" charset="-122"/>
            </a:endParaRPr>
          </a:p>
        </p:txBody>
      </p:sp>
      <p:sp>
        <p:nvSpPr>
          <p:cNvPr id="7" name="右箭头 6"/>
          <p:cNvSpPr/>
          <p:nvPr/>
        </p:nvSpPr>
        <p:spPr>
          <a:xfrm>
            <a:off x="8077200" y="2971800"/>
            <a:ext cx="685800" cy="762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9" name="右箭头 8"/>
          <p:cNvSpPr/>
          <p:nvPr/>
        </p:nvSpPr>
        <p:spPr>
          <a:xfrm>
            <a:off x="8054975" y="5498465"/>
            <a:ext cx="685800" cy="762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0" name="文本框 9"/>
          <p:cNvSpPr txBox="1"/>
          <p:nvPr/>
        </p:nvSpPr>
        <p:spPr>
          <a:xfrm>
            <a:off x="8991600" y="3733800"/>
            <a:ext cx="2680970" cy="737235"/>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rPr>
              <a:t>填写根据部门（单位）主要职责和工作计划确定的本年度主要工作任务。</a:t>
            </a:r>
            <a:endParaRPr lang="zh-CN" altLang="en-US" sz="1400">
              <a:latin typeface="微软雅黑" panose="020B0503020204020204" pitchFamily="34" charset="-122"/>
              <a:ea typeface="微软雅黑" panose="020B0503020204020204" pitchFamily="34" charset="-122"/>
            </a:endParaRPr>
          </a:p>
        </p:txBody>
      </p:sp>
      <p:sp>
        <p:nvSpPr>
          <p:cNvPr id="13" name="文本框 12"/>
          <p:cNvSpPr txBox="1"/>
          <p:nvPr/>
        </p:nvSpPr>
        <p:spPr>
          <a:xfrm>
            <a:off x="862965"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23" name="文本框 22"/>
          <p:cNvSpPr txBox="1"/>
          <p:nvPr/>
        </p:nvSpPr>
        <p:spPr>
          <a:xfrm>
            <a:off x="990600" y="1143000"/>
            <a:ext cx="4254500" cy="368300"/>
          </a:xfrm>
          <a:prstGeom prst="rect">
            <a:avLst/>
          </a:prstGeom>
          <a:noFill/>
        </p:spPr>
        <p:txBody>
          <a:bodyPr wrap="square" rtlCol="0">
            <a:spAutoFit/>
          </a:bodyPr>
          <a:p>
            <a:r>
              <a:rPr lang="zh-CN" altLang="en-US" b="1">
                <a:latin typeface="微软雅黑" panose="020B0503020204020204" pitchFamily="34" charset="-122"/>
                <a:ea typeface="微软雅黑" panose="020B0503020204020204" pitchFamily="34" charset="-122"/>
              </a:rPr>
              <a:t>②填报内容</a:t>
            </a:r>
            <a:r>
              <a:rPr lang="zh-CN" altLang="en-US" b="1">
                <a:latin typeface="微软雅黑" panose="020B0503020204020204" pitchFamily="34" charset="-122"/>
                <a:ea typeface="微软雅黑" panose="020B0503020204020204" pitchFamily="34" charset="-122"/>
              </a:rPr>
              <a:t>说明</a:t>
            </a:r>
            <a:endParaRPr lang="zh-CN" altLang="en-US" b="1">
              <a:latin typeface="微软雅黑" panose="020B0503020204020204" pitchFamily="34" charset="-122"/>
              <a:ea typeface="微软雅黑" panose="020B0503020204020204" pitchFamily="34" charset="-122"/>
            </a:endParaRPr>
          </a:p>
        </p:txBody>
      </p:sp>
      <p:sp>
        <p:nvSpPr>
          <p:cNvPr id="12" name="文本框 11"/>
          <p:cNvSpPr txBox="1"/>
          <p:nvPr/>
        </p:nvSpPr>
        <p:spPr>
          <a:xfrm>
            <a:off x="8944610" y="2743200"/>
            <a:ext cx="2940050" cy="737235"/>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rPr>
              <a:t>描述本部门（单位）</a:t>
            </a:r>
            <a:r>
              <a:rPr lang="zh-CN" altLang="en-US" sz="1400">
                <a:latin typeface="微软雅黑" panose="020B0503020204020204" pitchFamily="34" charset="-122"/>
                <a:ea typeface="微软雅黑" panose="020B0503020204020204" pitchFamily="34" charset="-122"/>
                <a:sym typeface="+mn-ea"/>
              </a:rPr>
              <a:t>利用全部部门预算资金在本年度内预期达到的总体产出和效果。</a:t>
            </a:r>
            <a:endParaRPr lang="zh-CN" altLang="en-US" sz="1400">
              <a:latin typeface="微软雅黑" panose="020B0503020204020204" pitchFamily="34" charset="-122"/>
              <a:ea typeface="微软雅黑" panose="020B0503020204020204" pitchFamily="34" charset="-122"/>
            </a:endParaRPr>
          </a:p>
        </p:txBody>
      </p:sp>
      <p:sp>
        <p:nvSpPr>
          <p:cNvPr id="14" name="右箭头 13"/>
          <p:cNvSpPr/>
          <p:nvPr/>
        </p:nvSpPr>
        <p:spPr>
          <a:xfrm>
            <a:off x="8065770" y="4038600"/>
            <a:ext cx="685800" cy="762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5" name="文本框 14"/>
          <p:cNvSpPr txBox="1"/>
          <p:nvPr/>
        </p:nvSpPr>
        <p:spPr>
          <a:xfrm>
            <a:off x="9074150" y="5029200"/>
            <a:ext cx="2896870" cy="1014730"/>
          </a:xfrm>
          <a:prstGeom prst="rect">
            <a:avLst/>
          </a:prstGeom>
          <a:noFill/>
        </p:spPr>
        <p:txBody>
          <a:bodyPr wrap="square" rtlCol="0">
            <a:spAutoFit/>
          </a:bodyPr>
          <a:p>
            <a:r>
              <a:rPr lang="zh-CN" altLang="en-US" sz="1400">
                <a:latin typeface="微软雅黑" panose="020B0503020204020204" pitchFamily="34" charset="-122"/>
                <a:ea typeface="微软雅黑" panose="020B0503020204020204" pitchFamily="34" charset="-122"/>
                <a:sym typeface="+mn-ea"/>
              </a:rPr>
              <a:t>预算支出金额按资金来源分为财政拨款和其他资金，按资金结构分为基本支出和项目支出。</a:t>
            </a:r>
            <a:r>
              <a:rPr lang="zh-CN" altLang="en-US" sz="1400">
                <a:solidFill>
                  <a:srgbClr val="FF0000"/>
                </a:solidFill>
                <a:latin typeface="微软雅黑" panose="020B0503020204020204" pitchFamily="34" charset="-122"/>
                <a:ea typeface="微软雅黑" panose="020B0503020204020204" pitchFamily="34" charset="-122"/>
                <a:sym typeface="+mn-ea"/>
              </a:rPr>
              <a:t>以万元为单位，保留到小数点后两位</a:t>
            </a:r>
            <a:r>
              <a:rPr lang="zh-CN" altLang="en-US">
                <a:solidFill>
                  <a:srgbClr val="FF0000"/>
                </a:solidFill>
                <a:latin typeface="微软雅黑" panose="020B0503020204020204" pitchFamily="34" charset="-122"/>
                <a:ea typeface="微软雅黑" panose="020B0503020204020204" pitchFamily="34" charset="-122"/>
                <a:sym typeface="+mn-ea"/>
              </a:rPr>
              <a:t>。</a:t>
            </a:r>
            <a:endParaRPr lang="zh-CN" altLang="en-US">
              <a:solidFill>
                <a:srgbClr val="FF0000"/>
              </a:solidFill>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2743200" y="1604645"/>
            <a:ext cx="4643120" cy="337185"/>
          </a:xfrm>
          <a:prstGeom prst="rect">
            <a:avLst/>
          </a:prstGeom>
          <a:noFill/>
        </p:spPr>
        <p:txBody>
          <a:bodyPr wrap="square" rtlCol="0">
            <a:spAutoFit/>
          </a:bodyPr>
          <a:p>
            <a:r>
              <a:rPr lang="zh-CN" altLang="en-US" sz="1600">
                <a:latin typeface="微软雅黑" panose="020B0503020204020204" pitchFamily="34" charset="-122"/>
                <a:ea typeface="微软雅黑" panose="020B0503020204020204" pitchFamily="34" charset="-122"/>
              </a:rPr>
              <a:t>市级部门（单位）整体支出绩效目标申报表</a:t>
            </a:r>
            <a:endParaRPr lang="zh-CN" altLang="en-US" sz="160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1972945" y="1905000"/>
            <a:ext cx="5605780" cy="44577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81000"/>
            <a:ext cx="609600" cy="457200"/>
            <a:chOff x="0" y="600"/>
            <a:chExt cx="960" cy="720"/>
          </a:xfrm>
        </p:grpSpPr>
        <p:sp>
          <p:nvSpPr>
            <p:cNvPr id="12" name="矩形 11"/>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矩形 12"/>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3" name="文本框 2"/>
          <p:cNvSpPr txBox="1"/>
          <p:nvPr/>
        </p:nvSpPr>
        <p:spPr>
          <a:xfrm>
            <a:off x="827405" y="1219200"/>
            <a:ext cx="10537190" cy="4523105"/>
          </a:xfrm>
          <a:prstGeom prst="rect">
            <a:avLst/>
          </a:prstGeom>
          <a:noFill/>
        </p:spPr>
        <p:txBody>
          <a:bodyPr wrap="square" rtlCol="0">
            <a:spAutoFit/>
          </a:bodyPr>
          <a:p>
            <a:pPr indent="0">
              <a:lnSpc>
                <a:spcPct val="200000"/>
              </a:lnSpc>
              <a:buClr>
                <a:srgbClr val="C00000"/>
              </a:buClr>
              <a:buFont typeface="Wingdings" panose="05000000000000000000" charset="0"/>
              <a:buChar char="u"/>
            </a:pPr>
            <a:r>
              <a:rPr lang="zh-CN" altLang="en-US" sz="2400" b="1" dirty="0">
                <a:latin typeface="微软雅黑" panose="020B0503020204020204" pitchFamily="34" charset="-122"/>
                <a:ea typeface="微软雅黑" panose="020B0503020204020204" pitchFamily="34" charset="-122"/>
              </a:rPr>
              <a:t>财政部门：</a:t>
            </a:r>
            <a:r>
              <a:rPr lang="zh-CN" altLang="en-US" sz="2400" dirty="0">
                <a:latin typeface="微软雅黑" panose="020B0503020204020204" pitchFamily="34" charset="-122"/>
                <a:ea typeface="微软雅黑" panose="020B0503020204020204" pitchFamily="34" charset="-122"/>
              </a:rPr>
              <a:t>负责绩效目标管理总体</a:t>
            </a:r>
            <a:r>
              <a:rPr lang="zh-CN" altLang="en-US" sz="2400" dirty="0">
                <a:solidFill>
                  <a:srgbClr val="C00000"/>
                </a:solidFill>
                <a:latin typeface="微软雅黑" panose="020B0503020204020204" pitchFamily="34" charset="-122"/>
                <a:ea typeface="微软雅黑" panose="020B0503020204020204" pitchFamily="34" charset="-122"/>
              </a:rPr>
              <a:t>组织指导</a:t>
            </a:r>
            <a:r>
              <a:rPr lang="zh-CN" altLang="en-US" sz="2400" dirty="0">
                <a:latin typeface="微软雅黑" panose="020B0503020204020204" pitchFamily="34" charset="-122"/>
                <a:ea typeface="微软雅黑" panose="020B0503020204020204" pitchFamily="34" charset="-122"/>
              </a:rPr>
              <a:t>工作；研究制定绩效目标管理的有关制度；</a:t>
            </a:r>
            <a:r>
              <a:rPr lang="zh-CN" altLang="en-US" sz="2400" dirty="0">
                <a:latin typeface="微软雅黑" panose="020B0503020204020204" pitchFamily="34" charset="-122"/>
                <a:ea typeface="微软雅黑" panose="020B0503020204020204" pitchFamily="34" charset="-122"/>
                <a:sym typeface="+mn-ea"/>
              </a:rPr>
              <a:t>研究建立部门共性绩效指标体系；</a:t>
            </a:r>
            <a:r>
              <a:rPr lang="zh-CN" altLang="en-US" sz="2400" dirty="0">
                <a:solidFill>
                  <a:srgbClr val="C00000"/>
                </a:solidFill>
                <a:latin typeface="微软雅黑" panose="020B0503020204020204" pitchFamily="34" charset="-122"/>
                <a:ea typeface="微软雅黑" panose="020B0503020204020204" pitchFamily="34" charset="-122"/>
              </a:rPr>
              <a:t>审核、批复</a:t>
            </a:r>
            <a:r>
              <a:rPr lang="zh-CN" altLang="en-US" sz="2400" dirty="0">
                <a:latin typeface="微软雅黑" panose="020B0503020204020204" pitchFamily="34" charset="-122"/>
                <a:ea typeface="微软雅黑" panose="020B0503020204020204" pitchFamily="34" charset="-122"/>
              </a:rPr>
              <a:t>预算</a:t>
            </a:r>
            <a:r>
              <a:rPr lang="zh-CN" altLang="en-US" sz="2400" dirty="0">
                <a:latin typeface="微软雅黑" panose="020B0503020204020204" pitchFamily="34" charset="-122"/>
                <a:ea typeface="微软雅黑" panose="020B0503020204020204" pitchFamily="34" charset="-122"/>
              </a:rPr>
              <a:t>部门报送的绩效目标；依据绩效目标管理情况，确定绩效目标应用方式。</a:t>
            </a:r>
            <a:endParaRPr lang="zh-CN" altLang="en-US" sz="2400" dirty="0">
              <a:latin typeface="微软雅黑" panose="020B0503020204020204" pitchFamily="34" charset="-122"/>
              <a:ea typeface="微软雅黑" panose="020B0503020204020204" pitchFamily="34" charset="-122"/>
            </a:endParaRPr>
          </a:p>
          <a:p>
            <a:pPr indent="0">
              <a:lnSpc>
                <a:spcPct val="200000"/>
              </a:lnSpc>
              <a:buClr>
                <a:srgbClr val="C00000"/>
              </a:buClr>
              <a:buFont typeface="Wingdings" panose="05000000000000000000" charset="0"/>
              <a:buChar char="u"/>
            </a:pPr>
            <a:r>
              <a:rPr lang="zh-CN" altLang="en-US" sz="2400" b="1" dirty="0">
                <a:latin typeface="微软雅黑" panose="020B0503020204020204" pitchFamily="34" charset="-122"/>
                <a:ea typeface="微软雅黑" panose="020B0503020204020204" pitchFamily="34" charset="-122"/>
              </a:rPr>
              <a:t>预算部门：</a:t>
            </a:r>
            <a:r>
              <a:rPr lang="zh-CN" altLang="en-US" sz="2400" dirty="0">
                <a:solidFill>
                  <a:srgbClr val="C00000"/>
                </a:solidFill>
                <a:latin typeface="微软雅黑" panose="020B0503020204020204" pitchFamily="34" charset="-122"/>
                <a:ea typeface="微软雅黑" panose="020B0503020204020204" pitchFamily="34" charset="-122"/>
              </a:rPr>
              <a:t>组织</a:t>
            </a:r>
            <a:r>
              <a:rPr lang="zh-CN" altLang="en-US" sz="2400" dirty="0">
                <a:latin typeface="微软雅黑" panose="020B0503020204020204" pitchFamily="34" charset="-122"/>
                <a:ea typeface="微软雅黑" panose="020B0503020204020204" pitchFamily="34" charset="-122"/>
              </a:rPr>
              <a:t>本部门及所属单位</a:t>
            </a:r>
            <a:r>
              <a:rPr lang="zh-CN" altLang="en-US" sz="2400" dirty="0">
                <a:solidFill>
                  <a:schemeClr val="tx1"/>
                </a:solidFill>
                <a:latin typeface="微软雅黑" panose="020B0503020204020204" pitchFamily="34" charset="-122"/>
                <a:ea typeface="微软雅黑" panose="020B0503020204020204" pitchFamily="34" charset="-122"/>
              </a:rPr>
              <a:t>开展</a:t>
            </a:r>
            <a:r>
              <a:rPr lang="zh-CN" altLang="en-US" sz="2400" dirty="0">
                <a:latin typeface="微软雅黑" panose="020B0503020204020204" pitchFamily="34" charset="-122"/>
                <a:ea typeface="微软雅黑" panose="020B0503020204020204" pitchFamily="34" charset="-122"/>
              </a:rPr>
              <a:t>绩效目标</a:t>
            </a:r>
            <a:r>
              <a:rPr lang="zh-CN" altLang="en-US" sz="2400" dirty="0">
                <a:solidFill>
                  <a:srgbClr val="C00000"/>
                </a:solidFill>
                <a:latin typeface="微软雅黑" panose="020B0503020204020204" pitchFamily="34" charset="-122"/>
                <a:ea typeface="微软雅黑" panose="020B0503020204020204" pitchFamily="34" charset="-122"/>
              </a:rPr>
              <a:t>编制、审核、汇总上报、公开</a:t>
            </a:r>
            <a:r>
              <a:rPr lang="zh-CN" altLang="en-US" sz="2400" dirty="0">
                <a:latin typeface="微软雅黑" panose="020B0503020204020204" pitchFamily="34" charset="-122"/>
                <a:ea typeface="微软雅黑" panose="020B0503020204020204" pitchFamily="34" charset="-122"/>
              </a:rPr>
              <a:t>等工作；按照财政部门审核意见</a:t>
            </a:r>
            <a:r>
              <a:rPr lang="zh-CN" altLang="en-US" sz="2400" dirty="0">
                <a:solidFill>
                  <a:srgbClr val="C00000"/>
                </a:solidFill>
                <a:latin typeface="微软雅黑" panose="020B0503020204020204" pitchFamily="34" charset="-122"/>
                <a:ea typeface="微软雅黑" panose="020B0503020204020204" pitchFamily="34" charset="-122"/>
              </a:rPr>
              <a:t>修改完善</a:t>
            </a:r>
            <a:r>
              <a:rPr lang="zh-CN" altLang="en-US" sz="2400" dirty="0">
                <a:latin typeface="微软雅黑" panose="020B0503020204020204" pitchFamily="34" charset="-122"/>
                <a:ea typeface="微软雅黑" panose="020B0503020204020204" pitchFamily="34" charset="-122"/>
              </a:rPr>
              <a:t>绩效目标；</a:t>
            </a:r>
            <a:r>
              <a:rPr lang="zh-CN" altLang="en-US" sz="2400" dirty="0">
                <a:solidFill>
                  <a:srgbClr val="C00000"/>
                </a:solidFill>
                <a:latin typeface="微软雅黑" panose="020B0503020204020204" pitchFamily="34" charset="-122"/>
                <a:ea typeface="微软雅黑" panose="020B0503020204020204" pitchFamily="34" charset="-122"/>
              </a:rPr>
              <a:t>督促落实</a:t>
            </a:r>
            <a:r>
              <a:rPr lang="zh-CN" altLang="en-US" sz="2400" dirty="0">
                <a:latin typeface="微软雅黑" panose="020B0503020204020204" pitchFamily="34" charset="-122"/>
                <a:ea typeface="微软雅黑" panose="020B0503020204020204" pitchFamily="34" charset="-122"/>
              </a:rPr>
              <a:t>绩效目标；</a:t>
            </a:r>
            <a:r>
              <a:rPr lang="zh-CN" altLang="en-US" sz="2400" dirty="0">
                <a:solidFill>
                  <a:srgbClr val="C00000"/>
                </a:solidFill>
                <a:latin typeface="微软雅黑" panose="020B0503020204020204" pitchFamily="34" charset="-122"/>
                <a:ea typeface="微软雅黑" panose="020B0503020204020204" pitchFamily="34" charset="-122"/>
              </a:rPr>
              <a:t>指导</a:t>
            </a:r>
            <a:r>
              <a:rPr lang="zh-CN" altLang="en-US" sz="2400" dirty="0">
                <a:latin typeface="微软雅黑" panose="020B0503020204020204" pitchFamily="34" charset="-122"/>
                <a:ea typeface="微软雅黑" panose="020B0503020204020204" pitchFamily="34" charset="-122"/>
              </a:rPr>
              <a:t>所属单位绩效目标管理工作。</a:t>
            </a:r>
            <a:endParaRPr lang="zh-CN" altLang="en-US" sz="2400" dirty="0">
              <a:latin typeface="微软雅黑" panose="020B0503020204020204" pitchFamily="34" charset="-122"/>
              <a:ea typeface="微软雅黑" panose="020B0503020204020204" pitchFamily="34" charset="-122"/>
            </a:endParaRPr>
          </a:p>
        </p:txBody>
      </p:sp>
      <p:sp>
        <p:nvSpPr>
          <p:cNvPr id="5" name="文本框 4"/>
          <p:cNvSpPr txBox="1"/>
          <p:nvPr/>
        </p:nvSpPr>
        <p:spPr>
          <a:xfrm>
            <a:off x="685800" y="304800"/>
            <a:ext cx="4453890" cy="521970"/>
          </a:xfrm>
          <a:prstGeom prst="rect">
            <a:avLst/>
          </a:prstGeom>
          <a:noFill/>
        </p:spPr>
        <p:txBody>
          <a:bodyPr wrap="square" rtlCol="0">
            <a:spAutoFit/>
          </a:bodyPr>
          <a:p>
            <a:r>
              <a:rPr lang="zh-CN" altLang="en-US" sz="2800" b="1">
                <a:latin typeface="微软雅黑" panose="020B0503020204020204" pitchFamily="34" charset="-122"/>
                <a:ea typeface="微软雅黑" panose="020B0503020204020204" pitchFamily="34" charset="-122"/>
              </a:rPr>
              <a:t>前言</a:t>
            </a:r>
            <a:r>
              <a:rPr lang="en-US" altLang="zh-CN" sz="2800" b="1">
                <a:latin typeface="微软雅黑" panose="020B0503020204020204" pitchFamily="34" charset="-122"/>
                <a:ea typeface="微软雅黑" panose="020B0503020204020204" pitchFamily="34" charset="-122"/>
              </a:rPr>
              <a:t>—</a:t>
            </a:r>
            <a:r>
              <a:rPr lang="zh-CN" altLang="en-US" sz="2000" b="1">
                <a:latin typeface="微软雅黑" panose="020B0503020204020204" pitchFamily="34" charset="-122"/>
                <a:ea typeface="微软雅黑" panose="020B0503020204020204" pitchFamily="34" charset="-122"/>
              </a:rPr>
              <a:t>绩效目标</a:t>
            </a:r>
            <a:r>
              <a:rPr lang="zh-CN" altLang="en-US" sz="2000" b="1">
                <a:latin typeface="微软雅黑" panose="020B0503020204020204" pitchFamily="34" charset="-122"/>
                <a:ea typeface="微软雅黑" panose="020B0503020204020204" pitchFamily="34" charset="-122"/>
              </a:rPr>
              <a:t>管理</a:t>
            </a:r>
            <a:endParaRPr lang="zh-CN" altLang="en-US" sz="2000" b="1">
              <a:latin typeface="微软雅黑" panose="020B0503020204020204" pitchFamily="34" charset="-122"/>
              <a:ea typeface="微软雅黑" panose="020B0503020204020204" pitchFamily="34"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862965"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graphicFrame>
        <p:nvGraphicFramePr>
          <p:cNvPr id="9" name="表格 8"/>
          <p:cNvGraphicFramePr/>
          <p:nvPr>
            <p:custDataLst>
              <p:tags r:id="rId1"/>
            </p:custDataLst>
          </p:nvPr>
        </p:nvGraphicFramePr>
        <p:xfrm>
          <a:off x="622935" y="1066800"/>
          <a:ext cx="10943590" cy="5155565"/>
        </p:xfrm>
        <a:graphic>
          <a:graphicData uri="http://schemas.openxmlformats.org/drawingml/2006/table">
            <a:tbl>
              <a:tblPr firstRow="1" bandRow="1">
                <a:tableStyleId>{5940675A-B579-460E-94D1-54222C63F5DA}</a:tableStyleId>
              </a:tblPr>
              <a:tblGrid>
                <a:gridCol w="770890"/>
                <a:gridCol w="622300"/>
                <a:gridCol w="1304925"/>
                <a:gridCol w="629920"/>
                <a:gridCol w="7615555"/>
              </a:tblGrid>
              <a:tr h="379730">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一级指标</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二级</a:t>
                      </a:r>
                      <a:endParaRPr lang="en-US" sz="1200" b="1">
                        <a:latin typeface="微软雅黑" panose="020B0503020204020204" pitchFamily="34" charset="-122"/>
                        <a:ea typeface="微软雅黑" panose="020B0503020204020204" pitchFamily="34" charset="-122"/>
                        <a:cs typeface="黑体" panose="02010609060101010101" charset="-122"/>
                      </a:endParaRPr>
                    </a:p>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指标</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三级指标</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指标值</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指标值说明</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94995">
                <a:tc rowSpan="11">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投入管理指标</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工作目标管理</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年度履职目标相关性</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1.年度履职目标是否符合国家、省、市、区委区政府战略部署和发展规划，与国家、省、市、区宏观政策、行业政策一致；2.年度履职目标是否与部门（单位）职责、工作规划和重点工作相关；3.确定的预算项目是否合理，是否与工作目标密切相关；4.工作任务和项目预算安排是否合理。</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023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工作任务科学性</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1.工作任务是否有明确的绩效目标，绩效目标是否与部门（单位）年度履职目标一致，是否能体现工作任务的产出和效果；2.工作任务对应的预算项目是否有明确的绩效目标，绩效目标是否与部门（单位）职责目标、工作任务目标一致，是否能体现预算项目的产出和效果。</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6896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绩效指标合理性</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1.工作任务、预算项目绩效指标设置是否准确反映部门（单位）绩效完成情况；2.工作任务、预算项目绩效指标是否清晰、细化、可评价、可衡量；3.工作任务、预算项目绩效指标的评价标准是否清晰、可衡量；4.是否与部门（单位）年度的任务数或计划数相对应。</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687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rowSpan="8">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预算和财务管理</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预算编制完整性</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1.部门（单位）所有收入是否全部纳入部门（单位）预算；2.部门（单位）支出预算是否统筹各类资金来源，全部纳入部门（单位）预算管理。</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765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宋体" panose="02010600030101010101" pitchFamily="2" charset="-122"/>
                        </a:rPr>
                        <a:t>专项资金细化率</a:t>
                      </a:r>
                      <a:endParaRPr lang="en-US" altLang="en-US" sz="12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专项资金细化率=（已细化到具体县区和承担单位的资金数/部门（单位）参与分配资金总数）×100%。</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465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宋体" panose="02010600030101010101" pitchFamily="2" charset="-122"/>
                        </a:rPr>
                        <a:t>预算执行率</a:t>
                      </a:r>
                      <a:endParaRPr lang="en-US" altLang="en-US" sz="12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预算执行率=（预算完成数/预算数）×100%。预算完成数指部门（单位）实际执行的预算数；预算数指财政部门批复的本年度部门（单位）的（调整）预算数。</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6896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宋体" panose="02010600030101010101" pitchFamily="2" charset="-122"/>
                        </a:rPr>
                        <a:t>预算调整率</a:t>
                      </a:r>
                      <a:endParaRPr lang="en-US" altLang="en-US" sz="12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预算调整率=（预算调整数-年初预算数）/年初预算数×100%。预算调整数：部门（单位）在本年度内涉及预算的追加、追减或结构调整的资金总和（因落实国家政策、发生不可抗力、上级部门或本级党委政府临时交办而产生的调整除外）。</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687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宋体" panose="02010600030101010101" pitchFamily="2" charset="-122"/>
                        </a:rPr>
                        <a:t>结转结余率</a:t>
                      </a:r>
                      <a:endParaRPr lang="en-US" altLang="en-US" sz="12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结转结余率=结转结余总额/预算数*100%。结转结余总额是指部门（单位）本年度的结转结余资金之和。预算数是指财政部门批复的本年度部门（单位）的（调整）预算数。</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973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微软雅黑" panose="020B0503020204020204" pitchFamily="34" charset="-122"/>
                        </a:rPr>
                        <a:t>“三公经费”控制率</a:t>
                      </a:r>
                      <a:endParaRPr lang="en-US" altLang="en-US" sz="1200" b="1">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“三公经费”控制率=本年度“三公经费”实际支出数/“三公经费”预算数*100%</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227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宋体" panose="02010600030101010101" pitchFamily="2" charset="-122"/>
                        </a:rPr>
                        <a:t>政府采购执行率</a:t>
                      </a:r>
                      <a:endParaRPr lang="en-US" altLang="en-US" sz="12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政府采购执行率=（实际政府采购金额/政府采购预算数）×100%。政府采购预算：采购机关根据事业发展计划和行政任务编制的、并经过规定程序批准的年度政府采购计划。</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决算真实性</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决算编制数据是否账表一致，即决算报表数据与会计账簿数据是否一致。</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62965"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graphicFrame>
        <p:nvGraphicFramePr>
          <p:cNvPr id="7" name="表格 6"/>
          <p:cNvGraphicFramePr/>
          <p:nvPr>
            <p:custDataLst>
              <p:tags r:id="rId1"/>
            </p:custDataLst>
          </p:nvPr>
        </p:nvGraphicFramePr>
        <p:xfrm>
          <a:off x="761683" y="1066673"/>
          <a:ext cx="10804525" cy="5193030"/>
        </p:xfrm>
        <a:graphic>
          <a:graphicData uri="http://schemas.openxmlformats.org/drawingml/2006/table">
            <a:tbl>
              <a:tblPr firstRow="1" bandRow="1">
                <a:tableStyleId>{5940675A-B579-460E-94D1-54222C63F5DA}</a:tableStyleId>
              </a:tblPr>
              <a:tblGrid>
                <a:gridCol w="779780"/>
                <a:gridCol w="937260"/>
                <a:gridCol w="1402080"/>
                <a:gridCol w="805815"/>
                <a:gridCol w="6879590"/>
              </a:tblGrid>
              <a:tr h="282575">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一级指标</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二级指标</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三级指标</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指标值</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指标值说明</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92175">
                <a:tc rowSpan="8">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投入管理指标</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4">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预算和财务管理</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资金使用合规性</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部门（单位）是否按照相关法律法规以及资金管理办法规定的用途使用预算资金，用以反映和考核部门(单位）预算资金的规范运行情况。1.是否符合国家财经法规和财务管理制度规定以及有关专项资金管理办法的规定；2.资金的拨付是否有完整的审批程序和手续；3.项目的重大开支是否经过评估论证；4.是否符合部门预算批复的用途；5.是否存在截留支出情况；6.是否存在挤占支出情况；7.是否存在挪用支出情况；8.是否存在虚列支出情况。</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604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管理制度健全性</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部门（单位）为加强预算管理，规范财务行为而制定的管理制度是否健全完整，用以反映和考核部门（单位）预算管理制度为完成主要职责或促成事业发展的保障情况。1.是否已制定或具有预算资金管理办法、内部管理制度、会计核算制度、会计岗位制度等管理制度；2.相关管理制度是否得到有效执行。</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334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预决算信息公开性</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部门（单位）是否按照政府信息公开有关规定公开部门（单位）预算、执行、决算、监督、绩效等相关预决算信息，用以反映和考核部门（单位）预决算管理的公开透明情况。1.是否按规定内容公开预决算信息；2.是否按规定时限公开预决算信息。</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7597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资产管理规范性</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部门（单位）的资产配置、使用是否合规，处置是否规范，收入是否及时足额上缴，用以反映和考核部门（单位）资产管理的规范程度。1.是否建立资产台账，资产报表数据与会计账簿数据是否相符；2.新增资产是否符合规定程序和规定标准；3.资产对外使用（出租等）、资产处置事项是否按规定报批；4.资产收益是否及时足额上交财政。</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640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rowSpan="4">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绩效管理</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1">
                          <a:latin typeface="微软雅黑" panose="020B0503020204020204" pitchFamily="34" charset="-122"/>
                          <a:ea typeface="微软雅黑" panose="020B0503020204020204" pitchFamily="34" charset="-122"/>
                          <a:cs typeface="宋体" panose="02010600030101010101" pitchFamily="2" charset="-122"/>
                        </a:rPr>
                        <a:t>绩效监控完成率</a:t>
                      </a:r>
                      <a:endParaRPr lang="en-US" altLang="en-US" sz="12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部门（单位）按要求实施绩效监控的项目数量占应实施绩效监控项目总数的比重。部门（单位）绩效监控完成率=已完成绩效监控项目数量/部门（单位）项目总数*100%</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385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1">
                          <a:latin typeface="微软雅黑" panose="020B0503020204020204" pitchFamily="34" charset="-122"/>
                          <a:ea typeface="微软雅黑" panose="020B0503020204020204" pitchFamily="34" charset="-122"/>
                          <a:cs typeface="宋体" panose="02010600030101010101" pitchFamily="2" charset="-122"/>
                        </a:rPr>
                        <a:t>绩效自评完成率</a:t>
                      </a:r>
                      <a:endParaRPr lang="en-US" altLang="en-US" sz="12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部门（单位）按要求实施绩效自评的项目数量占应实施绩效自评项目总数的比重。部门（单位）绩效自评完成率=已完成评价项目数量/部门（单位）项目总数*100%</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9812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1">
                          <a:latin typeface="微软雅黑" panose="020B0503020204020204" pitchFamily="34" charset="-122"/>
                          <a:ea typeface="微软雅黑" panose="020B0503020204020204" pitchFamily="34" charset="-122"/>
                          <a:cs typeface="宋体" panose="02010600030101010101" pitchFamily="2" charset="-122"/>
                        </a:rPr>
                        <a:t>部门评价完成率</a:t>
                      </a:r>
                      <a:endParaRPr lang="en-US" altLang="en-US" sz="12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部门重点绩效评价项目评价完成情况。部门评价完成率=已完成评价项目数量/部门重点绩效评价项目数*100%</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18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1">
                          <a:latin typeface="微软雅黑" panose="020B0503020204020204" pitchFamily="34" charset="-122"/>
                          <a:ea typeface="微软雅黑" panose="020B0503020204020204" pitchFamily="34" charset="-122"/>
                          <a:cs typeface="宋体" panose="02010600030101010101" pitchFamily="2" charset="-122"/>
                        </a:rPr>
                        <a:t>评价结果应用率</a:t>
                      </a:r>
                      <a:endParaRPr lang="en-US" altLang="en-US" sz="1200" b="1">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绩效监控、单位自评、部门评价、财政评价结果应用情况。评价结果应用率=评价提出的意见建议采纳数/提出的意见建议总数*100%</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文本框 12"/>
          <p:cNvSpPr txBox="1"/>
          <p:nvPr/>
        </p:nvSpPr>
        <p:spPr>
          <a:xfrm>
            <a:off x="862965"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3140075" y="6642735"/>
            <a:ext cx="5080000" cy="252730"/>
          </a:xfrm>
          <a:prstGeom prst="rect">
            <a:avLst/>
          </a:prstGeom>
          <a:noFill/>
          <a:ln w="9525">
            <a:noFill/>
          </a:ln>
        </p:spPr>
        <p:txBody>
          <a:bodyPr>
            <a:spAutoFit/>
          </a:bodyPr>
          <a:p>
            <a:pPr indent="0"/>
            <a:r>
              <a:rPr lang="en-US" sz="1050" b="0">
                <a:latin typeface="Calibri" panose="020F0502020204030204" pitchFamily="34" charset="0"/>
                <a:ea typeface="宋体" panose="02010600030101010101" pitchFamily="2" charset="-122"/>
                <a:cs typeface="Times New Roman" panose="02020603050405020304" charset="0"/>
              </a:rPr>
              <a:t> </a:t>
            </a:r>
            <a:endParaRPr lang="zh-CN" altLang="en-US"/>
          </a:p>
        </p:txBody>
      </p:sp>
      <p:graphicFrame>
        <p:nvGraphicFramePr>
          <p:cNvPr id="8" name="表格 7"/>
          <p:cNvGraphicFramePr/>
          <p:nvPr>
            <p:custDataLst>
              <p:tags r:id="rId1"/>
            </p:custDataLst>
          </p:nvPr>
        </p:nvGraphicFramePr>
        <p:xfrm>
          <a:off x="777875" y="1524635"/>
          <a:ext cx="10635615" cy="4290060"/>
        </p:xfrm>
        <a:graphic>
          <a:graphicData uri="http://schemas.openxmlformats.org/drawingml/2006/table">
            <a:tbl>
              <a:tblPr firstRow="1" bandRow="1">
                <a:tableStyleId>{5940675A-B579-460E-94D1-54222C63F5DA}</a:tableStyleId>
              </a:tblPr>
              <a:tblGrid>
                <a:gridCol w="767715"/>
                <a:gridCol w="1392555"/>
                <a:gridCol w="2460625"/>
                <a:gridCol w="720725"/>
                <a:gridCol w="5293678"/>
              </a:tblGrid>
              <a:tr h="342900">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一级指标</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二级指标</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三级指标</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指标值</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微软雅黑" panose="020B0503020204020204" pitchFamily="34" charset="-122"/>
                          <a:ea typeface="微软雅黑" panose="020B0503020204020204" pitchFamily="34" charset="-122"/>
                          <a:cs typeface="黑体" panose="02010609060101010101" charset="-122"/>
                        </a:rPr>
                        <a:t>指标值说明</a:t>
                      </a:r>
                      <a:endParaRPr lang="en-US" altLang="en-US" sz="1200" b="1">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rowSpan="6">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产出指标</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重点工作任务完成</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重点工作1计划完成率</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分项具体列示本部门（单位）重点工作任务推进情况，相关情况应予以细化、量化表述。</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429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重点工作2计划完成率</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86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667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履职目标实现</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年度工作目标1实现率</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分项具体列示本部门（单位）年度工作目标达成情况，相关情况应予以细化、量化表述。</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86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年度工作目标2实现率</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651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4000">
                <a:tc rowSpan="9">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效益指标</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6">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履职效益</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lgn="l">
                        <a:buNone/>
                      </a:pPr>
                      <a:r>
                        <a:rPr lang="en-US" sz="1200" b="0">
                          <a:latin typeface="微软雅黑" panose="020B0503020204020204" pitchFamily="34" charset="-122"/>
                          <a:ea typeface="微软雅黑" panose="020B0503020204020204" pitchFamily="34" charset="-122"/>
                          <a:cs typeface="宋体" panose="02010600030101010101" pitchFamily="2" charset="-122"/>
                        </a:rPr>
                        <a:t>经济效益　</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6">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反映部门（单位）履职对经济社会发展等所带来的社会效益、经济效益、生态效益等。可根据部门（单位）实际情况有选择的进行设置，并将三级指标细化为相应的个性化指标。</a:t>
                      </a:r>
                      <a:endParaRPr 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40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l">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　……</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l">
                        <a:buNone/>
                      </a:pPr>
                      <a:r>
                        <a:rPr lang="en-US" sz="1200" b="0">
                          <a:latin typeface="微软雅黑" panose="020B0503020204020204" pitchFamily="34" charset="-122"/>
                          <a:ea typeface="微软雅黑" panose="020B0503020204020204" pitchFamily="34" charset="-122"/>
                          <a:cs typeface="宋体" panose="02010600030101010101" pitchFamily="2" charset="-122"/>
                        </a:rPr>
                        <a:t>社会效益　</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l">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　</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21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l">
                        <a:buNone/>
                      </a:pPr>
                      <a:r>
                        <a:rPr lang="en-US" sz="1200" b="0">
                          <a:latin typeface="微软雅黑" panose="020B0503020204020204" pitchFamily="34" charset="-122"/>
                          <a:ea typeface="微软雅黑" panose="020B0503020204020204" pitchFamily="34" charset="-122"/>
                          <a:cs typeface="宋体" panose="02010600030101010101" pitchFamily="2" charset="-122"/>
                        </a:rPr>
                        <a:t>生态效益　</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78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p>
                      <a:pPr indent="0">
                        <a:buNone/>
                      </a:pPr>
                      <a:r>
                        <a:rPr lang="en-US" sz="1200" b="0">
                          <a:latin typeface="微软雅黑" panose="020B0503020204020204" pitchFamily="34" charset="-122"/>
                          <a:ea typeface="微软雅黑" panose="020B0503020204020204" pitchFamily="34" charset="-122"/>
                          <a:cs typeface="黑体" panose="02010609060101010101" charset="-122"/>
                        </a:rPr>
                        <a:t>　</a:t>
                      </a:r>
                      <a:endParaRPr lang="en-US" altLang="en-US" sz="1200" b="0">
                        <a:latin typeface="微软雅黑" panose="020B0503020204020204" pitchFamily="34" charset="-122"/>
                        <a:ea typeface="微软雅黑" panose="020B0503020204020204" pitchFamily="34"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75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lgn="ctr">
                        <a:buNone/>
                      </a:pPr>
                      <a:r>
                        <a:rPr lang="en-US" sz="1200" b="0">
                          <a:latin typeface="微软雅黑" panose="020B0503020204020204" pitchFamily="34" charset="-122"/>
                          <a:ea typeface="微软雅黑" panose="020B0503020204020204" pitchFamily="34" charset="-122"/>
                          <a:cs typeface="宋体" panose="02010600030101010101" pitchFamily="2" charset="-122"/>
                        </a:rPr>
                        <a:t>满意度</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公众或服务对象满意度</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反映社会公众或服务对象在部门（单位）履职效果、解决民众关心的热点问题等方面的满意程度。可根据部门（单位）实际情况有选择的进行设置，并将三级指标细化为相应的个性化指标。</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37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投诉案件处理满意率或评议满意度</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0320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pitchFamily="34" charset="-122"/>
                          <a:ea typeface="微软雅黑" panose="020B0503020204020204" pitchFamily="34" charset="-122"/>
                          <a:cs typeface="宋体" panose="02010600030101010101" pitchFamily="2" charset="-122"/>
                        </a:rPr>
                        <a:t>……</a:t>
                      </a: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2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400810" y="1732915"/>
            <a:ext cx="9441180" cy="2368550"/>
          </a:xfrm>
          <a:prstGeom prst="rect">
            <a:avLst/>
          </a:prstGeom>
          <a:noFill/>
        </p:spPr>
        <p:txBody>
          <a:bodyPr wrap="square" rtlCol="0">
            <a:spAutoFit/>
          </a:bodyPr>
          <a:p>
            <a:pPr>
              <a:lnSpc>
                <a:spcPct val="200000"/>
              </a:lnSpc>
            </a:pPr>
            <a:r>
              <a:rPr lang="en-US" altLang="zh-CN" sz="2000" b="1">
                <a:solidFill>
                  <a:srgbClr val="C00000"/>
                </a:solidFill>
                <a:latin typeface="微软雅黑" panose="020B0503020204020204" pitchFamily="34" charset="-122"/>
                <a:ea typeface="微软雅黑" panose="020B0503020204020204" pitchFamily="34" charset="-122"/>
              </a:rPr>
              <a:t>    </a:t>
            </a:r>
            <a:r>
              <a:rPr lang="en-US" altLang="zh-CN" sz="2000" b="1">
                <a:solidFill>
                  <a:schemeClr val="tx1"/>
                </a:solidFill>
                <a:latin typeface="微软雅黑" panose="020B0503020204020204" pitchFamily="34" charset="-122"/>
                <a:ea typeface="微软雅黑" panose="020B0503020204020204" pitchFamily="34" charset="-122"/>
              </a:rPr>
              <a:t> </a:t>
            </a:r>
            <a:r>
              <a:rPr lang="zh-CN" altLang="en-US" sz="2000" b="1">
                <a:solidFill>
                  <a:schemeClr val="tx1"/>
                </a:solidFill>
                <a:latin typeface="微软雅黑" panose="020B0503020204020204" pitchFamily="34" charset="-122"/>
                <a:ea typeface="微软雅黑" panose="020B0503020204020204" pitchFamily="34" charset="-122"/>
              </a:rPr>
              <a:t>③案例分享</a:t>
            </a:r>
            <a:endParaRPr lang="zh-CN" altLang="en-US" sz="2000" b="1">
              <a:solidFill>
                <a:schemeClr val="tx1"/>
              </a:solidFill>
              <a:latin typeface="微软雅黑" panose="020B0503020204020204" pitchFamily="34" charset="-122"/>
              <a:ea typeface="微软雅黑" panose="020B0503020204020204" pitchFamily="34" charset="-122"/>
            </a:endParaRPr>
          </a:p>
          <a:p>
            <a:pPr indent="457200" fontAlgn="auto">
              <a:lnSpc>
                <a:spcPct val="200000"/>
              </a:lnSpc>
            </a:pPr>
            <a:r>
              <a:rPr lang="en-US" altLang="zh-CN">
                <a:latin typeface="Times New Roman" panose="02020603050405020304" charset="0"/>
                <a:ea typeface="微软雅黑" panose="020B0503020204020204" pitchFamily="34" charset="-122"/>
                <a:cs typeface="Times New Roman" panose="02020603050405020304" charset="0"/>
              </a:rPr>
              <a:t>1.</a:t>
            </a:r>
            <a:r>
              <a:rPr lang="zh-CN" altLang="en-US">
                <a:latin typeface="Times New Roman" panose="02020603050405020304" charset="0"/>
                <a:ea typeface="微软雅黑" panose="020B0503020204020204" pitchFamily="34" charset="-122"/>
                <a:cs typeface="Times New Roman" panose="02020603050405020304" charset="0"/>
              </a:rPr>
              <a:t>某省福利彩票发行中心</a:t>
            </a:r>
            <a:r>
              <a:rPr lang="en-US" altLang="zh-CN">
                <a:latin typeface="Times New Roman" panose="02020603050405020304" charset="0"/>
                <a:ea typeface="微软雅黑" panose="020B0503020204020204" pitchFamily="34" charset="-122"/>
                <a:cs typeface="Times New Roman" panose="02020603050405020304" charset="0"/>
                <a:sym typeface="+mn-ea"/>
              </a:rPr>
              <a:t>2022</a:t>
            </a:r>
            <a:r>
              <a:rPr lang="zh-CN" altLang="en-US">
                <a:latin typeface="Times New Roman" panose="02020603050405020304" charset="0"/>
                <a:ea typeface="微软雅黑" panose="020B0503020204020204" pitchFamily="34" charset="-122"/>
                <a:cs typeface="Times New Roman" panose="02020603050405020304" charset="0"/>
                <a:sym typeface="+mn-ea"/>
              </a:rPr>
              <a:t>年度</a:t>
            </a:r>
            <a:r>
              <a:rPr lang="zh-CN" altLang="en-US">
                <a:latin typeface="Times New Roman" panose="02020603050405020304" charset="0"/>
                <a:ea typeface="微软雅黑" panose="020B0503020204020204" pitchFamily="34" charset="-122"/>
                <a:cs typeface="Times New Roman" panose="02020603050405020304" charset="0"/>
              </a:rPr>
              <a:t>部门整体预算资金为</a:t>
            </a:r>
            <a:r>
              <a:rPr lang="en-US" altLang="zh-CN">
                <a:latin typeface="Times New Roman" panose="02020603050405020304" charset="0"/>
                <a:ea typeface="微软雅黑" panose="020B0503020204020204" pitchFamily="34" charset="-122"/>
                <a:cs typeface="Times New Roman" panose="02020603050405020304" charset="0"/>
              </a:rPr>
              <a:t>24432</a:t>
            </a:r>
            <a:r>
              <a:rPr lang="zh-CN" altLang="en-US">
                <a:latin typeface="Times New Roman" panose="02020603050405020304" charset="0"/>
                <a:ea typeface="微软雅黑" panose="020B0503020204020204" pitchFamily="34" charset="-122"/>
                <a:cs typeface="Times New Roman" panose="02020603050405020304" charset="0"/>
              </a:rPr>
              <a:t>万元，计划完成福彩销售额</a:t>
            </a:r>
            <a:r>
              <a:rPr lang="en-US" altLang="zh-CN">
                <a:latin typeface="Times New Roman" panose="02020603050405020304" charset="0"/>
                <a:ea typeface="微软雅黑" panose="020B0503020204020204" pitchFamily="34" charset="-122"/>
                <a:cs typeface="Times New Roman" panose="02020603050405020304" charset="0"/>
              </a:rPr>
              <a:t>90</a:t>
            </a:r>
            <a:r>
              <a:rPr lang="zh-CN" altLang="en-US">
                <a:latin typeface="Times New Roman" panose="02020603050405020304" charset="0"/>
                <a:ea typeface="微软雅黑" panose="020B0503020204020204" pitchFamily="34" charset="-122"/>
                <a:cs typeface="Times New Roman" panose="02020603050405020304" charset="0"/>
              </a:rPr>
              <a:t>亿元以上、提升福彩公益品牌形象及筹集更多福彩公益金等年度履职目标，在预算编报时设置了部门整体</a:t>
            </a:r>
            <a:r>
              <a:rPr lang="zh-CN" altLang="en-US">
                <a:latin typeface="Times New Roman" panose="02020603050405020304" charset="0"/>
                <a:ea typeface="微软雅黑" panose="020B0503020204020204" pitchFamily="34" charset="-122"/>
                <a:cs typeface="Times New Roman" panose="02020603050405020304" charset="0"/>
              </a:rPr>
              <a:t>支出绩效目标。</a:t>
            </a:r>
            <a:endParaRPr lang="zh-CN" altLang="en-US">
              <a:latin typeface="Times New Roman" panose="02020603050405020304" charset="0"/>
              <a:ea typeface="微软雅黑" panose="020B0503020204020204" pitchFamily="34" charset="-122"/>
              <a:cs typeface="Times New Roman" panose="02020603050405020304" charset="0"/>
            </a:endParaRPr>
          </a:p>
        </p:txBody>
      </p:sp>
      <p:sp>
        <p:nvSpPr>
          <p:cNvPr id="13" name="文本框 12"/>
          <p:cNvSpPr txBox="1"/>
          <p:nvPr/>
        </p:nvSpPr>
        <p:spPr>
          <a:xfrm>
            <a:off x="862965"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graphicFrame>
        <p:nvGraphicFramePr>
          <p:cNvPr id="5" name="对象 4">
            <a:hlinkClick r:id="" action="ppaction://ole?verb="/>
          </p:cNvPr>
          <p:cNvGraphicFramePr>
            <a:graphicFrameLocks noChangeAspect="1"/>
          </p:cNvGraphicFramePr>
          <p:nvPr/>
        </p:nvGraphicFramePr>
        <p:xfrm>
          <a:off x="7696200" y="3962400"/>
          <a:ext cx="971550" cy="952500"/>
        </p:xfrm>
        <a:graphic>
          <a:graphicData uri="http://schemas.openxmlformats.org/presentationml/2006/ole">
            <mc:AlternateContent xmlns:mc="http://schemas.openxmlformats.org/markup-compatibility/2006">
              <mc:Choice xmlns:v="urn:schemas-microsoft-com:vml" Requires="v">
                <p:oleObj spid="_x0000_s1025" name="" showAsIcon="1" r:id="rId1" imgW="971550" imgH="952500" progId="Excel.Sheet.12">
                  <p:embed/>
                </p:oleObj>
              </mc:Choice>
              <mc:Fallback>
                <p:oleObj name="" showAsIcon="1" r:id="rId1" imgW="971550" imgH="952500" progId="Excel.Sheet.12">
                  <p:embed/>
                  <p:pic>
                    <p:nvPicPr>
                      <p:cNvPr id="0" name="图片 1024"/>
                      <p:cNvPicPr/>
                      <p:nvPr/>
                    </p:nvPicPr>
                    <p:blipFill>
                      <a:blip r:embed="rId2"/>
                      <a:stretch>
                        <a:fillRect/>
                      </a:stretch>
                    </p:blipFill>
                    <p:spPr>
                      <a:xfrm>
                        <a:off x="7696200" y="3962400"/>
                        <a:ext cx="971550" cy="952500"/>
                      </a:xfrm>
                      <a:prstGeom prst="rect">
                        <a:avLst/>
                      </a:prstGeom>
                    </p:spPr>
                  </p:pic>
                </p:oleObj>
              </mc:Fallback>
            </mc:AlternateContent>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457200" y="1828800"/>
            <a:ext cx="5411470" cy="966470"/>
          </a:xfrm>
        </p:spPr>
        <p:txBody>
          <a:bodyPr>
            <a:normAutofit fontScale="90000"/>
          </a:bodyPr>
          <a:lstStyle/>
          <a:p>
            <a:pPr algn="l"/>
            <a:r>
              <a:rPr lang="en-US" altLang="zh-CN" dirty="0"/>
              <a:t> </a:t>
            </a:r>
            <a:br>
              <a:rPr lang="en-US" altLang="zh-CN" dirty="0"/>
            </a:br>
            <a:r>
              <a:rPr lang="en-US" altLang="zh-CN" dirty="0"/>
              <a:t>Part2  </a:t>
            </a:r>
            <a:r>
              <a:rPr lang="zh-CN" altLang="en-US" dirty="0"/>
              <a:t>绩效目标</a:t>
            </a:r>
            <a:r>
              <a:rPr lang="zh-CN" altLang="en-US" dirty="0"/>
              <a:t>审核</a:t>
            </a:r>
            <a:endParaRPr lang="zh-CN" altLang="en-US" dirty="0"/>
          </a:p>
        </p:txBody>
      </p:sp>
      <p:sp>
        <p:nvSpPr>
          <p:cNvPr id="6" name="文本占位符 5"/>
          <p:cNvSpPr>
            <a:spLocks noGrp="1"/>
          </p:cNvSpPr>
          <p:nvPr>
            <p:ph type="body" idx="1"/>
            <p:custDataLst>
              <p:tags r:id="rId2"/>
            </p:custDataLst>
          </p:nvPr>
        </p:nvSpPr>
        <p:spPr>
          <a:xfrm>
            <a:off x="2209800" y="3048000"/>
            <a:ext cx="5114290" cy="1214755"/>
          </a:xfrm>
        </p:spPr>
        <p:txBody>
          <a:bodyPr>
            <a:normAutofit fontScale="25000"/>
          </a:bodyPr>
          <a:lstStyle/>
          <a:p>
            <a:pPr lvl="0"/>
            <a:r>
              <a:rPr lang="zh-CN" altLang="en-US" sz="7200" dirty="0"/>
              <a:t>绩效目标</a:t>
            </a:r>
            <a:r>
              <a:rPr lang="zh-CN" altLang="en-US" sz="7200" dirty="0"/>
              <a:t>审核是什么？</a:t>
            </a:r>
            <a:endParaRPr lang="zh-CN" altLang="en-US" sz="7200" dirty="0"/>
          </a:p>
          <a:p>
            <a:pPr lvl="0"/>
            <a:r>
              <a:rPr lang="zh-CN" altLang="en-US" sz="7200" dirty="0"/>
              <a:t>绩效目标审核的内容都有</a:t>
            </a:r>
            <a:r>
              <a:rPr lang="zh-CN" altLang="en-US" sz="7200" dirty="0"/>
              <a:t>什么？</a:t>
            </a:r>
            <a:endParaRPr lang="zh-CN" altLang="en-US" sz="7200" dirty="0"/>
          </a:p>
          <a:p>
            <a:pPr lvl="0"/>
            <a:r>
              <a:rPr lang="zh-CN" altLang="en-US" sz="7200" dirty="0"/>
              <a:t>绩效目标审核结果如何？</a:t>
            </a:r>
            <a:endParaRPr lang="zh-CN" altLang="en-US" sz="7200" dirty="0"/>
          </a:p>
          <a:p>
            <a:pPr lvl="0"/>
            <a:endParaRPr lang="zh-CN" altLang="en-US" sz="7200" dirty="0"/>
          </a:p>
        </p:txBody>
      </p:sp>
    </p:spTree>
    <p:custDataLst>
      <p:tags r:id="rId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文本框 12"/>
          <p:cNvSpPr txBox="1"/>
          <p:nvPr/>
        </p:nvSpPr>
        <p:spPr>
          <a:xfrm>
            <a:off x="862965"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2.</a:t>
            </a:r>
            <a:r>
              <a:rPr lang="zh-CN" altLang="en-US" sz="3200" b="1">
                <a:latin typeface="微软雅黑" panose="020B0503020204020204" pitchFamily="34" charset="-122"/>
                <a:ea typeface="微软雅黑" panose="020B0503020204020204" pitchFamily="34" charset="-122"/>
              </a:rPr>
              <a:t>绩效目标</a:t>
            </a:r>
            <a:r>
              <a:rPr lang="zh-CN" altLang="en-US" sz="3200" b="1">
                <a:latin typeface="微软雅黑" panose="020B0503020204020204" pitchFamily="34" charset="-122"/>
                <a:ea typeface="微软雅黑" panose="020B0503020204020204" pitchFamily="34" charset="-122"/>
              </a:rPr>
              <a:t>审核</a:t>
            </a:r>
            <a:endParaRPr lang="zh-CN" altLang="en-US" sz="3200" b="1">
              <a:latin typeface="微软雅黑" panose="020B0503020204020204" pitchFamily="34" charset="-122"/>
              <a:ea typeface="微软雅黑" panose="020B0503020204020204" pitchFamily="34" charset="-122"/>
            </a:endParaRPr>
          </a:p>
        </p:txBody>
      </p:sp>
      <p:sp>
        <p:nvSpPr>
          <p:cNvPr id="2" name="文本框 1"/>
          <p:cNvSpPr txBox="1"/>
          <p:nvPr/>
        </p:nvSpPr>
        <p:spPr>
          <a:xfrm>
            <a:off x="1154430" y="1143000"/>
            <a:ext cx="9883140" cy="4646295"/>
          </a:xfrm>
          <a:prstGeom prst="rect">
            <a:avLst/>
          </a:prstGeom>
          <a:noFill/>
        </p:spPr>
        <p:txBody>
          <a:bodyPr wrap="square" rtlCol="0">
            <a:spAutoFit/>
          </a:bodyPr>
          <a:p>
            <a:pPr>
              <a:lnSpc>
                <a:spcPct val="200000"/>
              </a:lnSpc>
            </a:pPr>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2.1</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绩效目标审核的定义</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lnSpc>
                <a:spcPct val="200000"/>
              </a:lnSpc>
              <a:buFont typeface="Wingdings" panose="05000000000000000000" charset="0"/>
              <a:buChar char="u"/>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绩效目标审核是指财政部门和预算</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部门对相关部门和单位报送的绩效目标进行审查核实，并将审核意见反馈相关部门和单位，指导其修改完善绩效目标的过程。</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lnSpc>
                <a:spcPct val="200000"/>
              </a:lnSpc>
              <a:buFont typeface="Wingdings" panose="05000000000000000000" charset="0"/>
              <a:buChar char="u"/>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按照</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谁审核预算，谁审核目标</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的原则，绩效目标由财政部门或者预算</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部门按照预算管理级次进行审核。</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 name="Freeform 40"/>
          <p:cNvSpPr/>
          <p:nvPr>
            <p:custDataLst>
              <p:tags r:id="rId1"/>
            </p:custDataLst>
          </p:nvPr>
        </p:nvSpPr>
        <p:spPr bwMode="auto">
          <a:xfrm>
            <a:off x="1893720" y="1676574"/>
            <a:ext cx="2136730" cy="1007761"/>
          </a:xfrm>
          <a:custGeom>
            <a:avLst/>
            <a:gdLst>
              <a:gd name="T0" fmla="*/ 1925 w 2102"/>
              <a:gd name="T1" fmla="*/ 395 h 990"/>
              <a:gd name="T2" fmla="*/ 1038 w 2102"/>
              <a:gd name="T3" fmla="*/ 0 h 990"/>
              <a:gd name="T4" fmla="*/ 0 w 2102"/>
              <a:gd name="T5" fmla="*/ 604 h 990"/>
              <a:gd name="T6" fmla="*/ 564 w 2102"/>
              <a:gd name="T7" fmla="*/ 462 h 990"/>
              <a:gd name="T8" fmla="*/ 1457 w 2102"/>
              <a:gd name="T9" fmla="*/ 864 h 990"/>
              <a:gd name="T10" fmla="*/ 1330 w 2102"/>
              <a:gd name="T11" fmla="*/ 990 h 990"/>
              <a:gd name="T12" fmla="*/ 2102 w 2102"/>
              <a:gd name="T13" fmla="*/ 990 h 990"/>
              <a:gd name="T14" fmla="*/ 2102 w 2102"/>
              <a:gd name="T15" fmla="*/ 218 h 990"/>
              <a:gd name="T16" fmla="*/ 1925 w 2102"/>
              <a:gd name="T17" fmla="*/ 395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2" h="990">
                <a:moveTo>
                  <a:pt x="1925" y="395"/>
                </a:moveTo>
                <a:cubicBezTo>
                  <a:pt x="1707" y="152"/>
                  <a:pt x="1390" y="0"/>
                  <a:pt x="1038" y="0"/>
                </a:cubicBezTo>
                <a:cubicBezTo>
                  <a:pt x="593" y="0"/>
                  <a:pt x="205" y="243"/>
                  <a:pt x="0" y="604"/>
                </a:cubicBezTo>
                <a:cubicBezTo>
                  <a:pt x="168" y="514"/>
                  <a:pt x="360" y="462"/>
                  <a:pt x="564" y="462"/>
                </a:cubicBezTo>
                <a:cubicBezTo>
                  <a:pt x="919" y="462"/>
                  <a:pt x="1238" y="618"/>
                  <a:pt x="1457" y="864"/>
                </a:cubicBezTo>
                <a:cubicBezTo>
                  <a:pt x="1330" y="990"/>
                  <a:pt x="1330" y="990"/>
                  <a:pt x="1330" y="990"/>
                </a:cubicBezTo>
                <a:cubicBezTo>
                  <a:pt x="2102" y="990"/>
                  <a:pt x="2102" y="990"/>
                  <a:pt x="2102" y="990"/>
                </a:cubicBezTo>
                <a:cubicBezTo>
                  <a:pt x="2102" y="218"/>
                  <a:pt x="2102" y="218"/>
                  <a:pt x="2102" y="218"/>
                </a:cubicBezTo>
                <a:lnTo>
                  <a:pt x="1925" y="395"/>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45715" tIns="22857" rIns="45715" bIns="22857"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noProof="0">
              <a:ln>
                <a:noFill/>
              </a:ln>
              <a:solidFill>
                <a:prstClr val="black"/>
              </a:solidFill>
              <a:effectLst/>
              <a:uLnTx/>
              <a:uFillTx/>
              <a:latin typeface="Arial" panose="020B0604020202020204" pitchFamily="34" charset="0"/>
              <a:ea typeface="微软雅黑" panose="020B0503020204020204" pitchFamily="34" charset="-122"/>
              <a:cs typeface="+mn-ea"/>
            </a:endParaRPr>
          </a:p>
        </p:txBody>
      </p:sp>
      <p:sp>
        <p:nvSpPr>
          <p:cNvPr id="42" name="Freeform 41"/>
          <p:cNvSpPr/>
          <p:nvPr>
            <p:custDataLst>
              <p:tags r:id="rId2"/>
            </p:custDataLst>
          </p:nvPr>
        </p:nvSpPr>
        <p:spPr bwMode="auto">
          <a:xfrm>
            <a:off x="1897184" y="1676574"/>
            <a:ext cx="2133266" cy="1004297"/>
          </a:xfrm>
          <a:custGeom>
            <a:avLst/>
            <a:gdLst>
              <a:gd name="T0" fmla="*/ 2099 w 2099"/>
              <a:gd name="T1" fmla="*/ 218 h 984"/>
              <a:gd name="T2" fmla="*/ 1922 w 2099"/>
              <a:gd name="T3" fmla="*/ 395 h 984"/>
              <a:gd name="T4" fmla="*/ 1035 w 2099"/>
              <a:gd name="T5" fmla="*/ 0 h 984"/>
              <a:gd name="T6" fmla="*/ 0 w 2099"/>
              <a:gd name="T7" fmla="*/ 598 h 984"/>
              <a:gd name="T8" fmla="*/ 844 w 2099"/>
              <a:gd name="T9" fmla="*/ 286 h 984"/>
              <a:gd name="T10" fmla="*/ 2099 w 2099"/>
              <a:gd name="T11" fmla="*/ 984 h 984"/>
              <a:gd name="T12" fmla="*/ 2099 w 2099"/>
              <a:gd name="T13" fmla="*/ 218 h 984"/>
            </a:gdLst>
            <a:ahLst/>
            <a:cxnLst>
              <a:cxn ang="0">
                <a:pos x="T0" y="T1"/>
              </a:cxn>
              <a:cxn ang="0">
                <a:pos x="T2" y="T3"/>
              </a:cxn>
              <a:cxn ang="0">
                <a:pos x="T4" y="T5"/>
              </a:cxn>
              <a:cxn ang="0">
                <a:pos x="T6" y="T7"/>
              </a:cxn>
              <a:cxn ang="0">
                <a:pos x="T8" y="T9"/>
              </a:cxn>
              <a:cxn ang="0">
                <a:pos x="T10" y="T11"/>
              </a:cxn>
              <a:cxn ang="0">
                <a:pos x="T12" y="T13"/>
              </a:cxn>
            </a:cxnLst>
            <a:rect l="0" t="0" r="r" b="b"/>
            <a:pathLst>
              <a:path w="2099" h="984">
                <a:moveTo>
                  <a:pt x="2099" y="218"/>
                </a:moveTo>
                <a:cubicBezTo>
                  <a:pt x="1922" y="395"/>
                  <a:pt x="1922" y="395"/>
                  <a:pt x="1922" y="395"/>
                </a:cubicBezTo>
                <a:cubicBezTo>
                  <a:pt x="1704" y="152"/>
                  <a:pt x="1387" y="0"/>
                  <a:pt x="1035" y="0"/>
                </a:cubicBezTo>
                <a:cubicBezTo>
                  <a:pt x="593" y="0"/>
                  <a:pt x="207" y="240"/>
                  <a:pt x="0" y="598"/>
                </a:cubicBezTo>
                <a:cubicBezTo>
                  <a:pt x="228" y="404"/>
                  <a:pt x="522" y="286"/>
                  <a:pt x="844" y="286"/>
                </a:cubicBezTo>
                <a:cubicBezTo>
                  <a:pt x="1338" y="286"/>
                  <a:pt x="1835" y="572"/>
                  <a:pt x="2099" y="984"/>
                </a:cubicBezTo>
                <a:lnTo>
                  <a:pt x="2099" y="218"/>
                </a:lnTo>
                <a:close/>
              </a:path>
            </a:pathLst>
          </a:custGeom>
          <a:solidFill>
            <a:srgbClr val="4472C4">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45715" tIns="22857" rIns="45715" bIns="22857"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noProof="0">
              <a:ln>
                <a:noFill/>
              </a:ln>
              <a:solidFill>
                <a:prstClr val="black"/>
              </a:solidFill>
              <a:effectLst/>
              <a:uLnTx/>
              <a:uFillTx/>
              <a:latin typeface="Arial" panose="020B0604020202020204" pitchFamily="34" charset="0"/>
              <a:ea typeface="微软雅黑" panose="020B0503020204020204" pitchFamily="34" charset="-122"/>
              <a:cs typeface="+mn-ea"/>
            </a:endParaRPr>
          </a:p>
        </p:txBody>
      </p:sp>
      <p:sp>
        <p:nvSpPr>
          <p:cNvPr id="69" name="Freeform 40"/>
          <p:cNvSpPr/>
          <p:nvPr>
            <p:custDataLst>
              <p:tags r:id="rId3"/>
            </p:custDataLst>
          </p:nvPr>
        </p:nvSpPr>
        <p:spPr bwMode="auto">
          <a:xfrm rot="10800000" flipH="1">
            <a:off x="4045791" y="2396571"/>
            <a:ext cx="2136730" cy="1007761"/>
          </a:xfrm>
          <a:custGeom>
            <a:avLst/>
            <a:gdLst>
              <a:gd name="T0" fmla="*/ 1925 w 2102"/>
              <a:gd name="T1" fmla="*/ 395 h 990"/>
              <a:gd name="T2" fmla="*/ 1038 w 2102"/>
              <a:gd name="T3" fmla="*/ 0 h 990"/>
              <a:gd name="T4" fmla="*/ 0 w 2102"/>
              <a:gd name="T5" fmla="*/ 604 h 990"/>
              <a:gd name="T6" fmla="*/ 564 w 2102"/>
              <a:gd name="T7" fmla="*/ 462 h 990"/>
              <a:gd name="T8" fmla="*/ 1457 w 2102"/>
              <a:gd name="T9" fmla="*/ 864 h 990"/>
              <a:gd name="T10" fmla="*/ 1330 w 2102"/>
              <a:gd name="T11" fmla="*/ 990 h 990"/>
              <a:gd name="T12" fmla="*/ 2102 w 2102"/>
              <a:gd name="T13" fmla="*/ 990 h 990"/>
              <a:gd name="T14" fmla="*/ 2102 w 2102"/>
              <a:gd name="T15" fmla="*/ 218 h 990"/>
              <a:gd name="T16" fmla="*/ 1925 w 2102"/>
              <a:gd name="T17" fmla="*/ 395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2" h="990">
                <a:moveTo>
                  <a:pt x="1925" y="395"/>
                </a:moveTo>
                <a:cubicBezTo>
                  <a:pt x="1707" y="152"/>
                  <a:pt x="1390" y="0"/>
                  <a:pt x="1038" y="0"/>
                </a:cubicBezTo>
                <a:cubicBezTo>
                  <a:pt x="593" y="0"/>
                  <a:pt x="205" y="243"/>
                  <a:pt x="0" y="604"/>
                </a:cubicBezTo>
                <a:cubicBezTo>
                  <a:pt x="168" y="514"/>
                  <a:pt x="360" y="462"/>
                  <a:pt x="564" y="462"/>
                </a:cubicBezTo>
                <a:cubicBezTo>
                  <a:pt x="919" y="462"/>
                  <a:pt x="1238" y="618"/>
                  <a:pt x="1457" y="864"/>
                </a:cubicBezTo>
                <a:cubicBezTo>
                  <a:pt x="1330" y="990"/>
                  <a:pt x="1330" y="990"/>
                  <a:pt x="1330" y="990"/>
                </a:cubicBezTo>
                <a:cubicBezTo>
                  <a:pt x="2102" y="990"/>
                  <a:pt x="2102" y="990"/>
                  <a:pt x="2102" y="990"/>
                </a:cubicBezTo>
                <a:cubicBezTo>
                  <a:pt x="2102" y="218"/>
                  <a:pt x="2102" y="218"/>
                  <a:pt x="2102" y="218"/>
                </a:cubicBezTo>
                <a:lnTo>
                  <a:pt x="1925" y="395"/>
                </a:lnTo>
                <a:close/>
              </a:path>
            </a:pathLst>
          </a:custGeom>
          <a:solidFill>
            <a:srgbClr val="ED7D31"/>
          </a:solidFill>
          <a:ln>
            <a:noFill/>
          </a:ln>
          <a:extLst>
            <a:ext uri="{91240B29-F687-4F45-9708-019B960494DF}">
              <a14:hiddenLine xmlns:a14="http://schemas.microsoft.com/office/drawing/2010/main" w="9525">
                <a:solidFill>
                  <a:srgbClr val="000000"/>
                </a:solidFill>
                <a:round/>
              </a14:hiddenLine>
            </a:ext>
          </a:extLst>
        </p:spPr>
        <p:txBody>
          <a:bodyPr vert="horz" wrap="square" lIns="45715" tIns="22857" rIns="45715" bIns="22857"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noProof="0">
              <a:ln>
                <a:noFill/>
              </a:ln>
              <a:solidFill>
                <a:prstClr val="black"/>
              </a:solidFill>
              <a:effectLst/>
              <a:uLnTx/>
              <a:uFillTx/>
              <a:latin typeface="Arial" panose="020B0604020202020204" pitchFamily="34" charset="0"/>
              <a:ea typeface="微软雅黑" panose="020B0503020204020204" pitchFamily="34" charset="-122"/>
              <a:cs typeface="+mn-ea"/>
            </a:endParaRPr>
          </a:p>
        </p:txBody>
      </p:sp>
      <p:sp>
        <p:nvSpPr>
          <p:cNvPr id="70" name="Freeform 41"/>
          <p:cNvSpPr/>
          <p:nvPr>
            <p:custDataLst>
              <p:tags r:id="rId4"/>
            </p:custDataLst>
          </p:nvPr>
        </p:nvSpPr>
        <p:spPr bwMode="auto">
          <a:xfrm rot="10800000" flipH="1">
            <a:off x="4049255" y="2400035"/>
            <a:ext cx="2133266" cy="1004297"/>
          </a:xfrm>
          <a:custGeom>
            <a:avLst/>
            <a:gdLst>
              <a:gd name="T0" fmla="*/ 2099 w 2099"/>
              <a:gd name="T1" fmla="*/ 218 h 984"/>
              <a:gd name="T2" fmla="*/ 1922 w 2099"/>
              <a:gd name="T3" fmla="*/ 395 h 984"/>
              <a:gd name="T4" fmla="*/ 1035 w 2099"/>
              <a:gd name="T5" fmla="*/ 0 h 984"/>
              <a:gd name="T6" fmla="*/ 0 w 2099"/>
              <a:gd name="T7" fmla="*/ 598 h 984"/>
              <a:gd name="T8" fmla="*/ 844 w 2099"/>
              <a:gd name="T9" fmla="*/ 286 h 984"/>
              <a:gd name="T10" fmla="*/ 2099 w 2099"/>
              <a:gd name="T11" fmla="*/ 984 h 984"/>
              <a:gd name="T12" fmla="*/ 2099 w 2099"/>
              <a:gd name="T13" fmla="*/ 218 h 984"/>
            </a:gdLst>
            <a:ahLst/>
            <a:cxnLst>
              <a:cxn ang="0">
                <a:pos x="T0" y="T1"/>
              </a:cxn>
              <a:cxn ang="0">
                <a:pos x="T2" y="T3"/>
              </a:cxn>
              <a:cxn ang="0">
                <a:pos x="T4" y="T5"/>
              </a:cxn>
              <a:cxn ang="0">
                <a:pos x="T6" y="T7"/>
              </a:cxn>
              <a:cxn ang="0">
                <a:pos x="T8" y="T9"/>
              </a:cxn>
              <a:cxn ang="0">
                <a:pos x="T10" y="T11"/>
              </a:cxn>
              <a:cxn ang="0">
                <a:pos x="T12" y="T13"/>
              </a:cxn>
            </a:cxnLst>
            <a:rect l="0" t="0" r="r" b="b"/>
            <a:pathLst>
              <a:path w="2099" h="984">
                <a:moveTo>
                  <a:pt x="2099" y="218"/>
                </a:moveTo>
                <a:cubicBezTo>
                  <a:pt x="1922" y="395"/>
                  <a:pt x="1922" y="395"/>
                  <a:pt x="1922" y="395"/>
                </a:cubicBezTo>
                <a:cubicBezTo>
                  <a:pt x="1704" y="152"/>
                  <a:pt x="1387" y="0"/>
                  <a:pt x="1035" y="0"/>
                </a:cubicBezTo>
                <a:cubicBezTo>
                  <a:pt x="593" y="0"/>
                  <a:pt x="207" y="240"/>
                  <a:pt x="0" y="598"/>
                </a:cubicBezTo>
                <a:cubicBezTo>
                  <a:pt x="228" y="404"/>
                  <a:pt x="522" y="286"/>
                  <a:pt x="844" y="286"/>
                </a:cubicBezTo>
                <a:cubicBezTo>
                  <a:pt x="1338" y="286"/>
                  <a:pt x="1835" y="572"/>
                  <a:pt x="2099" y="984"/>
                </a:cubicBezTo>
                <a:lnTo>
                  <a:pt x="2099" y="218"/>
                </a:lnTo>
                <a:close/>
              </a:path>
            </a:pathLst>
          </a:custGeom>
          <a:solidFill>
            <a:srgbClr val="ED7D31">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45715" tIns="22857" rIns="45715" bIns="22857"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noProof="0">
              <a:ln>
                <a:noFill/>
              </a:ln>
              <a:solidFill>
                <a:prstClr val="black"/>
              </a:solidFill>
              <a:effectLst/>
              <a:uLnTx/>
              <a:uFillTx/>
              <a:latin typeface="Arial" panose="020B0604020202020204" pitchFamily="34" charset="0"/>
              <a:ea typeface="微软雅黑" panose="020B0503020204020204" pitchFamily="34" charset="-122"/>
              <a:cs typeface="+mn-ea"/>
            </a:endParaRPr>
          </a:p>
        </p:txBody>
      </p:sp>
      <p:sp>
        <p:nvSpPr>
          <p:cNvPr id="72" name="Freeform 40"/>
          <p:cNvSpPr/>
          <p:nvPr>
            <p:custDataLst>
              <p:tags r:id="rId5"/>
            </p:custDataLst>
          </p:nvPr>
        </p:nvSpPr>
        <p:spPr bwMode="auto">
          <a:xfrm>
            <a:off x="6019705" y="1676574"/>
            <a:ext cx="2136730" cy="1007761"/>
          </a:xfrm>
          <a:custGeom>
            <a:avLst/>
            <a:gdLst>
              <a:gd name="T0" fmla="*/ 1925 w 2102"/>
              <a:gd name="T1" fmla="*/ 395 h 990"/>
              <a:gd name="T2" fmla="*/ 1038 w 2102"/>
              <a:gd name="T3" fmla="*/ 0 h 990"/>
              <a:gd name="T4" fmla="*/ 0 w 2102"/>
              <a:gd name="T5" fmla="*/ 604 h 990"/>
              <a:gd name="T6" fmla="*/ 564 w 2102"/>
              <a:gd name="T7" fmla="*/ 462 h 990"/>
              <a:gd name="T8" fmla="*/ 1457 w 2102"/>
              <a:gd name="T9" fmla="*/ 864 h 990"/>
              <a:gd name="T10" fmla="*/ 1330 w 2102"/>
              <a:gd name="T11" fmla="*/ 990 h 990"/>
              <a:gd name="T12" fmla="*/ 2102 w 2102"/>
              <a:gd name="T13" fmla="*/ 990 h 990"/>
              <a:gd name="T14" fmla="*/ 2102 w 2102"/>
              <a:gd name="T15" fmla="*/ 218 h 990"/>
              <a:gd name="T16" fmla="*/ 1925 w 2102"/>
              <a:gd name="T17" fmla="*/ 395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2" h="990">
                <a:moveTo>
                  <a:pt x="1925" y="395"/>
                </a:moveTo>
                <a:cubicBezTo>
                  <a:pt x="1707" y="152"/>
                  <a:pt x="1390" y="0"/>
                  <a:pt x="1038" y="0"/>
                </a:cubicBezTo>
                <a:cubicBezTo>
                  <a:pt x="593" y="0"/>
                  <a:pt x="205" y="243"/>
                  <a:pt x="0" y="604"/>
                </a:cubicBezTo>
                <a:cubicBezTo>
                  <a:pt x="168" y="514"/>
                  <a:pt x="360" y="462"/>
                  <a:pt x="564" y="462"/>
                </a:cubicBezTo>
                <a:cubicBezTo>
                  <a:pt x="919" y="462"/>
                  <a:pt x="1238" y="618"/>
                  <a:pt x="1457" y="864"/>
                </a:cubicBezTo>
                <a:cubicBezTo>
                  <a:pt x="1330" y="990"/>
                  <a:pt x="1330" y="990"/>
                  <a:pt x="1330" y="990"/>
                </a:cubicBezTo>
                <a:cubicBezTo>
                  <a:pt x="2102" y="990"/>
                  <a:pt x="2102" y="990"/>
                  <a:pt x="2102" y="990"/>
                </a:cubicBezTo>
                <a:cubicBezTo>
                  <a:pt x="2102" y="218"/>
                  <a:pt x="2102" y="218"/>
                  <a:pt x="2102" y="218"/>
                </a:cubicBezTo>
                <a:lnTo>
                  <a:pt x="1925" y="395"/>
                </a:lnTo>
                <a:close/>
              </a:path>
            </a:pathLst>
          </a:custGeom>
          <a:solidFill>
            <a:srgbClr val="A5A5A5"/>
          </a:solidFill>
          <a:ln>
            <a:noFill/>
          </a:ln>
          <a:extLst>
            <a:ext uri="{91240B29-F687-4F45-9708-019B960494DF}">
              <a14:hiddenLine xmlns:a14="http://schemas.microsoft.com/office/drawing/2010/main" w="9525">
                <a:solidFill>
                  <a:srgbClr val="000000"/>
                </a:solidFill>
                <a:round/>
              </a14:hiddenLine>
            </a:ext>
          </a:extLst>
        </p:spPr>
        <p:txBody>
          <a:bodyPr vert="horz" wrap="square" lIns="45715" tIns="22857" rIns="45715" bIns="22857"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noProof="0">
              <a:ln>
                <a:noFill/>
              </a:ln>
              <a:solidFill>
                <a:prstClr val="black"/>
              </a:solidFill>
              <a:effectLst/>
              <a:uLnTx/>
              <a:uFillTx/>
              <a:latin typeface="Arial" panose="020B0604020202020204" pitchFamily="34" charset="0"/>
              <a:ea typeface="微软雅黑" panose="020B0503020204020204" pitchFamily="34" charset="-122"/>
              <a:cs typeface="+mn-ea"/>
            </a:endParaRPr>
          </a:p>
        </p:txBody>
      </p:sp>
      <p:sp>
        <p:nvSpPr>
          <p:cNvPr id="73" name="Freeform 41"/>
          <p:cNvSpPr/>
          <p:nvPr>
            <p:custDataLst>
              <p:tags r:id="rId6"/>
            </p:custDataLst>
          </p:nvPr>
        </p:nvSpPr>
        <p:spPr bwMode="auto">
          <a:xfrm>
            <a:off x="6023169" y="1676574"/>
            <a:ext cx="2133266" cy="1004297"/>
          </a:xfrm>
          <a:custGeom>
            <a:avLst/>
            <a:gdLst>
              <a:gd name="T0" fmla="*/ 2099 w 2099"/>
              <a:gd name="T1" fmla="*/ 218 h 984"/>
              <a:gd name="T2" fmla="*/ 1922 w 2099"/>
              <a:gd name="T3" fmla="*/ 395 h 984"/>
              <a:gd name="T4" fmla="*/ 1035 w 2099"/>
              <a:gd name="T5" fmla="*/ 0 h 984"/>
              <a:gd name="T6" fmla="*/ 0 w 2099"/>
              <a:gd name="T7" fmla="*/ 598 h 984"/>
              <a:gd name="T8" fmla="*/ 844 w 2099"/>
              <a:gd name="T9" fmla="*/ 286 h 984"/>
              <a:gd name="T10" fmla="*/ 2099 w 2099"/>
              <a:gd name="T11" fmla="*/ 984 h 984"/>
              <a:gd name="T12" fmla="*/ 2099 w 2099"/>
              <a:gd name="T13" fmla="*/ 218 h 984"/>
            </a:gdLst>
            <a:ahLst/>
            <a:cxnLst>
              <a:cxn ang="0">
                <a:pos x="T0" y="T1"/>
              </a:cxn>
              <a:cxn ang="0">
                <a:pos x="T2" y="T3"/>
              </a:cxn>
              <a:cxn ang="0">
                <a:pos x="T4" y="T5"/>
              </a:cxn>
              <a:cxn ang="0">
                <a:pos x="T6" y="T7"/>
              </a:cxn>
              <a:cxn ang="0">
                <a:pos x="T8" y="T9"/>
              </a:cxn>
              <a:cxn ang="0">
                <a:pos x="T10" y="T11"/>
              </a:cxn>
              <a:cxn ang="0">
                <a:pos x="T12" y="T13"/>
              </a:cxn>
            </a:cxnLst>
            <a:rect l="0" t="0" r="r" b="b"/>
            <a:pathLst>
              <a:path w="2099" h="984">
                <a:moveTo>
                  <a:pt x="2099" y="218"/>
                </a:moveTo>
                <a:cubicBezTo>
                  <a:pt x="1922" y="395"/>
                  <a:pt x="1922" y="395"/>
                  <a:pt x="1922" y="395"/>
                </a:cubicBezTo>
                <a:cubicBezTo>
                  <a:pt x="1704" y="152"/>
                  <a:pt x="1387" y="0"/>
                  <a:pt x="1035" y="0"/>
                </a:cubicBezTo>
                <a:cubicBezTo>
                  <a:pt x="593" y="0"/>
                  <a:pt x="207" y="240"/>
                  <a:pt x="0" y="598"/>
                </a:cubicBezTo>
                <a:cubicBezTo>
                  <a:pt x="228" y="404"/>
                  <a:pt x="522" y="286"/>
                  <a:pt x="844" y="286"/>
                </a:cubicBezTo>
                <a:cubicBezTo>
                  <a:pt x="1338" y="286"/>
                  <a:pt x="1835" y="572"/>
                  <a:pt x="2099" y="984"/>
                </a:cubicBezTo>
                <a:lnTo>
                  <a:pt x="2099" y="218"/>
                </a:lnTo>
                <a:close/>
              </a:path>
            </a:pathLst>
          </a:custGeom>
          <a:solidFill>
            <a:srgbClr val="A5A5A5">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45715" tIns="22857" rIns="45715" bIns="22857"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noProof="0">
              <a:ln>
                <a:noFill/>
              </a:ln>
              <a:solidFill>
                <a:prstClr val="black"/>
              </a:solidFill>
              <a:effectLst/>
              <a:uLnTx/>
              <a:uFillTx/>
              <a:latin typeface="Arial" panose="020B0604020202020204" pitchFamily="34" charset="0"/>
              <a:ea typeface="微软雅黑" panose="020B0503020204020204" pitchFamily="34" charset="-122"/>
              <a:cs typeface="+mn-ea"/>
            </a:endParaRPr>
          </a:p>
        </p:txBody>
      </p:sp>
      <p:sp>
        <p:nvSpPr>
          <p:cNvPr id="76" name="Овал 75"/>
          <p:cNvSpPr/>
          <p:nvPr>
            <p:custDataLst>
              <p:tags r:id="rId7"/>
            </p:custDataLst>
          </p:nvPr>
        </p:nvSpPr>
        <p:spPr>
          <a:xfrm>
            <a:off x="2680852" y="3839640"/>
            <a:ext cx="443366" cy="443366"/>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sz="1600" b="1" i="0" u="none" strike="noStrike" kern="1200" cap="none" spc="0" normalizeH="0" noProof="0">
                <a:ln>
                  <a:noFill/>
                </a:ln>
                <a:solidFill>
                  <a:sysClr val="window" lastClr="FFFFFF"/>
                </a:solidFill>
                <a:effectLst/>
                <a:uLnTx/>
                <a:uFillTx/>
                <a:latin typeface="Arial" panose="020B0604020202020204" pitchFamily="34" charset="0"/>
                <a:ea typeface="微软雅黑" panose="020B0503020204020204" pitchFamily="34" charset="-122"/>
                <a:cs typeface="Roboto Medium" charset="0"/>
              </a:rPr>
              <a:t>1</a:t>
            </a:r>
            <a:endParaRPr kumimoji="0" lang="ru-RU" sz="1600" b="1" i="0" u="none" strike="noStrike" kern="1200" cap="none" spc="0" normalizeH="0" noProof="0">
              <a:ln>
                <a:noFill/>
              </a:ln>
              <a:solidFill>
                <a:sysClr val="window" lastClr="FFFFFF"/>
              </a:solidFill>
              <a:effectLst/>
              <a:uLnTx/>
              <a:uFillTx/>
              <a:latin typeface="Arial" panose="020B0604020202020204" pitchFamily="34" charset="0"/>
              <a:ea typeface="微软雅黑" panose="020B0503020204020204" pitchFamily="34" charset="-122"/>
              <a:cs typeface="Roboto Medium" charset="0"/>
            </a:endParaRPr>
          </a:p>
        </p:txBody>
      </p:sp>
      <p:sp>
        <p:nvSpPr>
          <p:cNvPr id="84" name="Freeform 40"/>
          <p:cNvSpPr/>
          <p:nvPr>
            <p:custDataLst>
              <p:tags r:id="rId8"/>
            </p:custDataLst>
          </p:nvPr>
        </p:nvSpPr>
        <p:spPr bwMode="auto">
          <a:xfrm rot="10800000" flipH="1">
            <a:off x="8079236" y="2396571"/>
            <a:ext cx="2136730" cy="1007761"/>
          </a:xfrm>
          <a:custGeom>
            <a:avLst/>
            <a:gdLst>
              <a:gd name="T0" fmla="*/ 1925 w 2102"/>
              <a:gd name="T1" fmla="*/ 395 h 990"/>
              <a:gd name="T2" fmla="*/ 1038 w 2102"/>
              <a:gd name="T3" fmla="*/ 0 h 990"/>
              <a:gd name="T4" fmla="*/ 0 w 2102"/>
              <a:gd name="T5" fmla="*/ 604 h 990"/>
              <a:gd name="T6" fmla="*/ 564 w 2102"/>
              <a:gd name="T7" fmla="*/ 462 h 990"/>
              <a:gd name="T8" fmla="*/ 1457 w 2102"/>
              <a:gd name="T9" fmla="*/ 864 h 990"/>
              <a:gd name="T10" fmla="*/ 1330 w 2102"/>
              <a:gd name="T11" fmla="*/ 990 h 990"/>
              <a:gd name="T12" fmla="*/ 2102 w 2102"/>
              <a:gd name="T13" fmla="*/ 990 h 990"/>
              <a:gd name="T14" fmla="*/ 2102 w 2102"/>
              <a:gd name="T15" fmla="*/ 218 h 990"/>
              <a:gd name="T16" fmla="*/ 1925 w 2102"/>
              <a:gd name="T17" fmla="*/ 395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2" h="990">
                <a:moveTo>
                  <a:pt x="1925" y="395"/>
                </a:moveTo>
                <a:cubicBezTo>
                  <a:pt x="1707" y="152"/>
                  <a:pt x="1390" y="0"/>
                  <a:pt x="1038" y="0"/>
                </a:cubicBezTo>
                <a:cubicBezTo>
                  <a:pt x="593" y="0"/>
                  <a:pt x="205" y="243"/>
                  <a:pt x="0" y="604"/>
                </a:cubicBezTo>
                <a:cubicBezTo>
                  <a:pt x="168" y="514"/>
                  <a:pt x="360" y="462"/>
                  <a:pt x="564" y="462"/>
                </a:cubicBezTo>
                <a:cubicBezTo>
                  <a:pt x="919" y="462"/>
                  <a:pt x="1238" y="618"/>
                  <a:pt x="1457" y="864"/>
                </a:cubicBezTo>
                <a:cubicBezTo>
                  <a:pt x="1330" y="990"/>
                  <a:pt x="1330" y="990"/>
                  <a:pt x="1330" y="990"/>
                </a:cubicBezTo>
                <a:cubicBezTo>
                  <a:pt x="2102" y="990"/>
                  <a:pt x="2102" y="990"/>
                  <a:pt x="2102" y="990"/>
                </a:cubicBezTo>
                <a:cubicBezTo>
                  <a:pt x="2102" y="218"/>
                  <a:pt x="2102" y="218"/>
                  <a:pt x="2102" y="218"/>
                </a:cubicBezTo>
                <a:lnTo>
                  <a:pt x="1925" y="395"/>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45715" tIns="22857" rIns="45715" bIns="22857"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noProof="0">
              <a:ln>
                <a:noFill/>
              </a:ln>
              <a:solidFill>
                <a:prstClr val="black"/>
              </a:solidFill>
              <a:effectLst/>
              <a:uLnTx/>
              <a:uFillTx/>
              <a:latin typeface="Arial" panose="020B0604020202020204" pitchFamily="34" charset="0"/>
              <a:ea typeface="微软雅黑" panose="020B0503020204020204" pitchFamily="34" charset="-122"/>
              <a:cs typeface="+mn-ea"/>
            </a:endParaRPr>
          </a:p>
        </p:txBody>
      </p:sp>
      <p:sp>
        <p:nvSpPr>
          <p:cNvPr id="85" name="Freeform 41"/>
          <p:cNvSpPr/>
          <p:nvPr>
            <p:custDataLst>
              <p:tags r:id="rId9"/>
            </p:custDataLst>
          </p:nvPr>
        </p:nvSpPr>
        <p:spPr bwMode="auto">
          <a:xfrm rot="10800000" flipH="1">
            <a:off x="8082700" y="2400035"/>
            <a:ext cx="2133266" cy="1004297"/>
          </a:xfrm>
          <a:custGeom>
            <a:avLst/>
            <a:gdLst>
              <a:gd name="T0" fmla="*/ 2099 w 2099"/>
              <a:gd name="T1" fmla="*/ 218 h 984"/>
              <a:gd name="T2" fmla="*/ 1922 w 2099"/>
              <a:gd name="T3" fmla="*/ 395 h 984"/>
              <a:gd name="T4" fmla="*/ 1035 w 2099"/>
              <a:gd name="T5" fmla="*/ 0 h 984"/>
              <a:gd name="T6" fmla="*/ 0 w 2099"/>
              <a:gd name="T7" fmla="*/ 598 h 984"/>
              <a:gd name="T8" fmla="*/ 844 w 2099"/>
              <a:gd name="T9" fmla="*/ 286 h 984"/>
              <a:gd name="T10" fmla="*/ 2099 w 2099"/>
              <a:gd name="T11" fmla="*/ 984 h 984"/>
              <a:gd name="T12" fmla="*/ 2099 w 2099"/>
              <a:gd name="T13" fmla="*/ 218 h 984"/>
            </a:gdLst>
            <a:ahLst/>
            <a:cxnLst>
              <a:cxn ang="0">
                <a:pos x="T0" y="T1"/>
              </a:cxn>
              <a:cxn ang="0">
                <a:pos x="T2" y="T3"/>
              </a:cxn>
              <a:cxn ang="0">
                <a:pos x="T4" y="T5"/>
              </a:cxn>
              <a:cxn ang="0">
                <a:pos x="T6" y="T7"/>
              </a:cxn>
              <a:cxn ang="0">
                <a:pos x="T8" y="T9"/>
              </a:cxn>
              <a:cxn ang="0">
                <a:pos x="T10" y="T11"/>
              </a:cxn>
              <a:cxn ang="0">
                <a:pos x="T12" y="T13"/>
              </a:cxn>
            </a:cxnLst>
            <a:rect l="0" t="0" r="r" b="b"/>
            <a:pathLst>
              <a:path w="2099" h="984">
                <a:moveTo>
                  <a:pt x="2099" y="218"/>
                </a:moveTo>
                <a:cubicBezTo>
                  <a:pt x="1922" y="395"/>
                  <a:pt x="1922" y="395"/>
                  <a:pt x="1922" y="395"/>
                </a:cubicBezTo>
                <a:cubicBezTo>
                  <a:pt x="1704" y="152"/>
                  <a:pt x="1387" y="0"/>
                  <a:pt x="1035" y="0"/>
                </a:cubicBezTo>
                <a:cubicBezTo>
                  <a:pt x="593" y="0"/>
                  <a:pt x="207" y="240"/>
                  <a:pt x="0" y="598"/>
                </a:cubicBezTo>
                <a:cubicBezTo>
                  <a:pt x="228" y="404"/>
                  <a:pt x="522" y="286"/>
                  <a:pt x="844" y="286"/>
                </a:cubicBezTo>
                <a:cubicBezTo>
                  <a:pt x="1338" y="286"/>
                  <a:pt x="1835" y="572"/>
                  <a:pt x="2099" y="984"/>
                </a:cubicBezTo>
                <a:lnTo>
                  <a:pt x="2099" y="218"/>
                </a:lnTo>
                <a:close/>
              </a:path>
            </a:pathLst>
          </a:custGeom>
          <a:solidFill>
            <a:srgbClr val="FFC000">
              <a:lumMod val="75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45715" tIns="22857" rIns="45715" bIns="22857"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noProof="0">
              <a:ln>
                <a:noFill/>
              </a:ln>
              <a:solidFill>
                <a:prstClr val="black"/>
              </a:solidFill>
              <a:effectLst/>
              <a:uLnTx/>
              <a:uFillTx/>
              <a:latin typeface="Arial" panose="020B0604020202020204" pitchFamily="34" charset="0"/>
              <a:ea typeface="微软雅黑" panose="020B0503020204020204" pitchFamily="34" charset="-122"/>
              <a:cs typeface="+mn-ea"/>
            </a:endParaRPr>
          </a:p>
        </p:txBody>
      </p:sp>
      <p:sp>
        <p:nvSpPr>
          <p:cNvPr id="93" name="Овал 92"/>
          <p:cNvSpPr/>
          <p:nvPr>
            <p:custDataLst>
              <p:tags r:id="rId10"/>
            </p:custDataLst>
          </p:nvPr>
        </p:nvSpPr>
        <p:spPr>
          <a:xfrm>
            <a:off x="4817240" y="3839640"/>
            <a:ext cx="443366" cy="443366"/>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ru-RU" sz="1600" b="1" i="0" u="none" strike="noStrike" kern="1200" cap="none" spc="0" normalizeH="0" noProof="0">
                <a:ln>
                  <a:noFill/>
                </a:ln>
                <a:solidFill>
                  <a:sysClr val="window" lastClr="FFFFFF"/>
                </a:solidFill>
                <a:effectLst/>
                <a:uLnTx/>
                <a:uFillTx/>
                <a:latin typeface="Arial" panose="020B0604020202020204" pitchFamily="34" charset="0"/>
                <a:ea typeface="微软雅黑" panose="020B0503020204020204" pitchFamily="34" charset="-122"/>
                <a:cs typeface="+mn-ea"/>
              </a:rPr>
              <a:t>2</a:t>
            </a:r>
            <a:endParaRPr kumimoji="0" lang="ru-RU" sz="1600" b="1" i="0" u="none" strike="noStrike" kern="1200" cap="none" spc="0" normalizeH="0" noProof="0">
              <a:ln>
                <a:noFill/>
              </a:ln>
              <a:solidFill>
                <a:sysClr val="window" lastClr="FFFFFF"/>
              </a:solidFill>
              <a:effectLst/>
              <a:uLnTx/>
              <a:uFillTx/>
              <a:latin typeface="Arial" panose="020B0604020202020204" pitchFamily="34" charset="0"/>
              <a:ea typeface="微软雅黑" panose="020B0503020204020204" pitchFamily="34" charset="-122"/>
              <a:cs typeface="+mn-ea"/>
            </a:endParaRPr>
          </a:p>
        </p:txBody>
      </p:sp>
      <p:sp>
        <p:nvSpPr>
          <p:cNvPr id="96" name="Овал 95"/>
          <p:cNvSpPr/>
          <p:nvPr>
            <p:custDataLst>
              <p:tags r:id="rId11"/>
            </p:custDataLst>
          </p:nvPr>
        </p:nvSpPr>
        <p:spPr>
          <a:xfrm>
            <a:off x="6941545" y="3839640"/>
            <a:ext cx="443366" cy="443366"/>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ru-RU" sz="1600" b="1" i="0" u="none" strike="noStrike" kern="1200" cap="none" spc="0" normalizeH="0" noProof="0">
                <a:ln>
                  <a:noFill/>
                </a:ln>
                <a:solidFill>
                  <a:sysClr val="window" lastClr="FFFFFF"/>
                </a:solidFill>
                <a:effectLst/>
                <a:uLnTx/>
                <a:uFillTx/>
                <a:latin typeface="Arial" panose="020B0604020202020204" pitchFamily="34" charset="0"/>
                <a:ea typeface="微软雅黑" panose="020B0503020204020204" pitchFamily="34" charset="-122"/>
                <a:cs typeface="+mn-ea"/>
              </a:rPr>
              <a:t>3</a:t>
            </a:r>
            <a:endParaRPr kumimoji="0" lang="ru-RU" sz="1600" b="1" i="0" u="none" strike="noStrike" kern="1200" cap="none" spc="0" normalizeH="0" noProof="0">
              <a:ln>
                <a:noFill/>
              </a:ln>
              <a:solidFill>
                <a:sysClr val="window" lastClr="FFFFFF"/>
              </a:solidFill>
              <a:effectLst/>
              <a:uLnTx/>
              <a:uFillTx/>
              <a:latin typeface="Arial" panose="020B0604020202020204" pitchFamily="34" charset="0"/>
              <a:ea typeface="微软雅黑" panose="020B0503020204020204" pitchFamily="34" charset="-122"/>
              <a:cs typeface="+mn-ea"/>
            </a:endParaRPr>
          </a:p>
        </p:txBody>
      </p:sp>
      <p:sp>
        <p:nvSpPr>
          <p:cNvPr id="99" name="Овал 98"/>
          <p:cNvSpPr/>
          <p:nvPr>
            <p:custDataLst>
              <p:tags r:id="rId12"/>
            </p:custDataLst>
          </p:nvPr>
        </p:nvSpPr>
        <p:spPr>
          <a:xfrm>
            <a:off x="9065850" y="3839640"/>
            <a:ext cx="443366" cy="443366"/>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ru-RU" sz="1600" b="1" i="0" u="none" strike="noStrike" kern="1200" cap="none" spc="0" normalizeH="0" noProof="0">
                <a:ln>
                  <a:noFill/>
                </a:ln>
                <a:solidFill>
                  <a:sysClr val="window" lastClr="FFFFFF"/>
                </a:solidFill>
                <a:effectLst/>
                <a:uLnTx/>
                <a:uFillTx/>
                <a:latin typeface="Arial" panose="020B0604020202020204" pitchFamily="34" charset="0"/>
                <a:ea typeface="微软雅黑" panose="020B0503020204020204" pitchFamily="34" charset="-122"/>
                <a:cs typeface="+mn-ea"/>
              </a:rPr>
              <a:t>4</a:t>
            </a:r>
            <a:endParaRPr kumimoji="0" lang="ru-RU" sz="1600" b="1" i="0" u="none" strike="noStrike" kern="1200" cap="none" spc="0" normalizeH="0" noProof="0">
              <a:ln>
                <a:noFill/>
              </a:ln>
              <a:solidFill>
                <a:sysClr val="window" lastClr="FFFFFF"/>
              </a:solidFill>
              <a:effectLst/>
              <a:uLnTx/>
              <a:uFillTx/>
              <a:latin typeface="Arial" panose="020B0604020202020204" pitchFamily="34" charset="0"/>
              <a:ea typeface="微软雅黑" panose="020B0503020204020204" pitchFamily="34" charset="-122"/>
              <a:cs typeface="+mn-ea"/>
            </a:endParaRPr>
          </a:p>
        </p:txBody>
      </p:sp>
      <p:sp>
        <p:nvSpPr>
          <p:cNvPr id="75" name="Текст 13"/>
          <p:cNvSpPr txBox="1"/>
          <p:nvPr>
            <p:custDataLst>
              <p:tags r:id="rId13"/>
            </p:custDataLst>
          </p:nvPr>
        </p:nvSpPr>
        <p:spPr>
          <a:xfrm>
            <a:off x="2048914" y="4296843"/>
            <a:ext cx="1707244" cy="389552"/>
          </a:xfrm>
          <a:prstGeom prst="rect">
            <a:avLst/>
          </a:prstGeom>
        </p:spPr>
        <p:txBody>
          <a:bodyPr lIns="90000" tIns="46800" rIns="90000" bIns="46800" anchor="b">
            <a:noAutofit/>
          </a:bodyPr>
          <a:lstStyle>
            <a:lvl1pPr marL="914400" indent="-914400" algn="l" defTabSz="2438400" rtl="0" eaLnBrk="1" latinLnBrk="0" hangingPunct="1">
              <a:spcBef>
                <a:spcPct val="20000"/>
              </a:spcBef>
              <a:buFont typeface="Arial" panose="020B0604020202020204" pitchFamily="34" charset="0"/>
              <a:buChar char="•"/>
              <a:defRPr sz="8500" kern="1200">
                <a:solidFill>
                  <a:sysClr val="windowText" lastClr="000000"/>
                </a:solidFill>
                <a:latin typeface="Arial" panose="020B0604020202020204" pitchFamily="34" charset="0"/>
                <a:ea typeface="微软雅黑" panose="020B0503020204020204" pitchFamily="34" charset="-122"/>
                <a:cs typeface="+mn-ea"/>
              </a:defRPr>
            </a:lvl1pPr>
            <a:lvl2pPr marL="1981200" indent="-762000" algn="l" defTabSz="2438400" rtl="0" eaLnBrk="1" latinLnBrk="0" hangingPunct="1">
              <a:spcBef>
                <a:spcPct val="20000"/>
              </a:spcBef>
              <a:buFont typeface="Arial" panose="020B0604020202020204" pitchFamily="34" charset="0"/>
              <a:buChar char="–"/>
              <a:defRPr sz="7500" kern="1200">
                <a:solidFill>
                  <a:sysClr val="windowText" lastClr="000000"/>
                </a:solidFill>
                <a:latin typeface="Arial" panose="020B0604020202020204" pitchFamily="34" charset="0"/>
                <a:ea typeface="微软雅黑" panose="020B0503020204020204" pitchFamily="34" charset="-122"/>
                <a:cs typeface="+mn-ea"/>
              </a:defRPr>
            </a:lvl2pPr>
            <a:lvl3pPr marL="3048000" indent="-609600" algn="l" defTabSz="2438400" rtl="0" eaLnBrk="1" latinLnBrk="0" hangingPunct="1">
              <a:spcBef>
                <a:spcPct val="20000"/>
              </a:spcBef>
              <a:buFont typeface="Arial" panose="020B0604020202020204" pitchFamily="34" charset="0"/>
              <a:buChar char="•"/>
              <a:defRPr sz="6400" kern="1200">
                <a:solidFill>
                  <a:sysClr val="windowText" lastClr="000000"/>
                </a:solidFill>
                <a:latin typeface="Arial" panose="020B0604020202020204" pitchFamily="34" charset="0"/>
                <a:ea typeface="微软雅黑" panose="020B0503020204020204" pitchFamily="34" charset="-122"/>
                <a:cs typeface="+mn-ea"/>
              </a:defRPr>
            </a:lvl3pPr>
            <a:lvl4pPr marL="4267200"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4pPr>
            <a:lvl5pPr marL="5486400"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5pPr>
            <a:lvl6pPr marL="67062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6pPr>
            <a:lvl7pPr marL="79254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7pPr>
            <a:lvl8pPr marL="91446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8pPr>
            <a:lvl9pPr marL="103638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9pPr>
          </a:lstStyle>
          <a:p>
            <a:pPr marL="0" marR="0" lvl="0" indent="0" algn="ctr" defTabSz="1218565" rtl="0" eaLnBrk="1" fontAlgn="auto" latinLnBrk="0" hangingPunct="1">
              <a:lnSpc>
                <a:spcPct val="120000"/>
              </a:lnSpc>
              <a:spcBef>
                <a:spcPct val="20000"/>
              </a:spcBef>
              <a:spcAft>
                <a:spcPts val="0"/>
              </a:spcAft>
              <a:buClrTx/>
              <a:buSzTx/>
              <a:buFont typeface="Arial" panose="020B0604020202020204" pitchFamily="34" charset="0"/>
              <a:buNone/>
              <a:defRPr/>
            </a:pPr>
            <a:r>
              <a:rPr lang="zh-CN" altLang="en-US" sz="1700" b="1" spc="300">
                <a:solidFill>
                  <a:sysClr val="windowText" lastClr="000000">
                    <a:lumMod val="65000"/>
                    <a:lumOff val="35000"/>
                  </a:sysClr>
                </a:solidFill>
                <a:latin typeface="Arial" panose="020B0604020202020204" pitchFamily="34" charset="0"/>
                <a:ea typeface="微软雅黑" panose="020B0503020204020204" pitchFamily="34" charset="-122"/>
                <a:cs typeface="Roboto Medium" charset="0"/>
              </a:rPr>
              <a:t>完整性审核</a:t>
            </a:r>
            <a:endParaRPr lang="zh-CN" altLang="en-US" sz="1700" b="1" spc="300">
              <a:solidFill>
                <a:sysClr val="windowText" lastClr="000000">
                  <a:lumMod val="65000"/>
                  <a:lumOff val="35000"/>
                </a:sysClr>
              </a:solidFill>
              <a:latin typeface="Arial" panose="020B0604020202020204" pitchFamily="34" charset="0"/>
              <a:ea typeface="微软雅黑" panose="020B0503020204020204" pitchFamily="34" charset="-122"/>
              <a:cs typeface="Roboto Medium" charset="0"/>
            </a:endParaRPr>
          </a:p>
        </p:txBody>
      </p:sp>
      <p:sp>
        <p:nvSpPr>
          <p:cNvPr id="2" name="文本框 1"/>
          <p:cNvSpPr txBox="1"/>
          <p:nvPr>
            <p:custDataLst>
              <p:tags r:id="rId14"/>
            </p:custDataLst>
          </p:nvPr>
        </p:nvSpPr>
        <p:spPr>
          <a:xfrm>
            <a:off x="1934210" y="4735830"/>
            <a:ext cx="1848485" cy="894715"/>
          </a:xfrm>
          <a:prstGeom prst="rect">
            <a:avLst/>
          </a:prstGeom>
          <a:noFill/>
        </p:spPr>
        <p:txBody>
          <a:bodyPr wrap="square" lIns="90000" tIns="46800" rIns="90000" bIns="46800" rtlCol="0">
            <a:noAutofit/>
          </a:bodyPr>
          <a:lstStyle/>
          <a:p>
            <a:pPr lvl="0" algn="ctr">
              <a:lnSpc>
                <a:spcPct val="120000"/>
              </a:lnSpc>
              <a:defRPr/>
            </a:pPr>
            <a:r>
              <a:rPr lang="zh-CN" altLang="en-US" sz="1400" spc="15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绩效目标的内容是否完整，绩效目标是否明确、清晰</a:t>
            </a:r>
            <a:endParaRPr lang="zh-CN" altLang="en-US" sz="1400" spc="15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Текст 13"/>
          <p:cNvSpPr txBox="1"/>
          <p:nvPr>
            <p:custDataLst>
              <p:tags r:id="rId15"/>
            </p:custDataLst>
          </p:nvPr>
        </p:nvSpPr>
        <p:spPr>
          <a:xfrm>
            <a:off x="4216258" y="4296843"/>
            <a:ext cx="1707244" cy="389552"/>
          </a:xfrm>
          <a:prstGeom prst="rect">
            <a:avLst/>
          </a:prstGeom>
        </p:spPr>
        <p:txBody>
          <a:bodyPr lIns="90000" tIns="46800" rIns="90000" bIns="46800" anchor="b">
            <a:noAutofit/>
          </a:bodyPr>
          <a:lstStyle>
            <a:lvl1pPr marL="914400" indent="-914400" algn="l" defTabSz="2438400" rtl="0" eaLnBrk="1" latinLnBrk="0" hangingPunct="1">
              <a:spcBef>
                <a:spcPct val="20000"/>
              </a:spcBef>
              <a:buFont typeface="Arial" panose="020B0604020202020204" pitchFamily="34" charset="0"/>
              <a:buChar char="•"/>
              <a:defRPr sz="8500" kern="1200">
                <a:solidFill>
                  <a:sysClr val="windowText" lastClr="000000"/>
                </a:solidFill>
                <a:latin typeface="Arial" panose="020B0604020202020204" pitchFamily="34" charset="0"/>
                <a:ea typeface="微软雅黑" panose="020B0503020204020204" pitchFamily="34" charset="-122"/>
                <a:cs typeface="+mn-ea"/>
              </a:defRPr>
            </a:lvl1pPr>
            <a:lvl2pPr marL="1981200" indent="-762000" algn="l" defTabSz="2438400" rtl="0" eaLnBrk="1" latinLnBrk="0" hangingPunct="1">
              <a:spcBef>
                <a:spcPct val="20000"/>
              </a:spcBef>
              <a:buFont typeface="Arial" panose="020B0604020202020204" pitchFamily="34" charset="0"/>
              <a:buChar char="–"/>
              <a:defRPr sz="7500" kern="1200">
                <a:solidFill>
                  <a:sysClr val="windowText" lastClr="000000"/>
                </a:solidFill>
                <a:latin typeface="Arial" panose="020B0604020202020204" pitchFamily="34" charset="0"/>
                <a:ea typeface="微软雅黑" panose="020B0503020204020204" pitchFamily="34" charset="-122"/>
                <a:cs typeface="+mn-ea"/>
              </a:defRPr>
            </a:lvl2pPr>
            <a:lvl3pPr marL="3048000" indent="-609600" algn="l" defTabSz="2438400" rtl="0" eaLnBrk="1" latinLnBrk="0" hangingPunct="1">
              <a:spcBef>
                <a:spcPct val="20000"/>
              </a:spcBef>
              <a:buFont typeface="Arial" panose="020B0604020202020204" pitchFamily="34" charset="0"/>
              <a:buChar char="•"/>
              <a:defRPr sz="6400" kern="1200">
                <a:solidFill>
                  <a:sysClr val="windowText" lastClr="000000"/>
                </a:solidFill>
                <a:latin typeface="Arial" panose="020B0604020202020204" pitchFamily="34" charset="0"/>
                <a:ea typeface="微软雅黑" panose="020B0503020204020204" pitchFamily="34" charset="-122"/>
                <a:cs typeface="+mn-ea"/>
              </a:defRPr>
            </a:lvl3pPr>
            <a:lvl4pPr marL="4267200"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4pPr>
            <a:lvl5pPr marL="5486400"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5pPr>
            <a:lvl6pPr marL="67062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6pPr>
            <a:lvl7pPr marL="79254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7pPr>
            <a:lvl8pPr marL="91446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8pPr>
            <a:lvl9pPr marL="103638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9pPr>
          </a:lstStyle>
          <a:p>
            <a:pPr marL="0" lvl="0" indent="0" algn="ctr" defTabSz="1218565">
              <a:lnSpc>
                <a:spcPct val="120000"/>
              </a:lnSpc>
              <a:buNone/>
              <a:defRPr/>
            </a:pPr>
            <a:r>
              <a:rPr lang="zh-CN" altLang="en-US" sz="1800" b="1" spc="300">
                <a:solidFill>
                  <a:sysClr val="windowText" lastClr="000000">
                    <a:lumMod val="65000"/>
                    <a:lumOff val="35000"/>
                  </a:sysClr>
                </a:solidFill>
                <a:latin typeface="Arial" panose="020B0604020202020204" pitchFamily="34" charset="0"/>
                <a:ea typeface="微软雅黑" panose="020B0503020204020204" pitchFamily="34" charset="-122"/>
                <a:cs typeface="Roboto Medium" charset="0"/>
              </a:rPr>
              <a:t>相关性审核</a:t>
            </a:r>
            <a:endParaRPr lang="zh-CN" altLang="en-US" sz="1800" b="1" spc="300">
              <a:solidFill>
                <a:sysClr val="windowText" lastClr="000000">
                  <a:lumMod val="65000"/>
                  <a:lumOff val="35000"/>
                </a:sysClr>
              </a:solidFill>
              <a:latin typeface="Arial" panose="020B0604020202020204" pitchFamily="34" charset="0"/>
              <a:ea typeface="微软雅黑" panose="020B0503020204020204" pitchFamily="34" charset="-122"/>
              <a:cs typeface="Roboto Medium" charset="0"/>
            </a:endParaRPr>
          </a:p>
        </p:txBody>
      </p:sp>
      <p:sp>
        <p:nvSpPr>
          <p:cNvPr id="33" name="文本框 32"/>
          <p:cNvSpPr txBox="1"/>
          <p:nvPr>
            <p:custDataLst>
              <p:tags r:id="rId16"/>
            </p:custDataLst>
          </p:nvPr>
        </p:nvSpPr>
        <p:spPr>
          <a:xfrm>
            <a:off x="4025900" y="4735830"/>
            <a:ext cx="2038350" cy="1365885"/>
          </a:xfrm>
          <a:prstGeom prst="rect">
            <a:avLst/>
          </a:prstGeom>
          <a:noFill/>
        </p:spPr>
        <p:txBody>
          <a:bodyPr wrap="square" lIns="90000" tIns="46800" rIns="90000" bIns="46800" rtlCol="0">
            <a:noAutofit/>
          </a:bodyPr>
          <a:lstStyle/>
          <a:p>
            <a:pPr lvl="0" algn="ctr">
              <a:lnSpc>
                <a:spcPct val="120000"/>
              </a:lnSpc>
              <a:defRPr/>
            </a:pPr>
            <a:r>
              <a:rPr lang="zh-CN" altLang="en-US" sz="1400" spc="15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绩效目标与部门职能、事业发展规划是否相关；是否设置了相关联的绩效指标，绩效指标是否细化、量化</a:t>
            </a:r>
            <a:endParaRPr lang="zh-CN" altLang="en-US" sz="1400" spc="15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Текст 13"/>
          <p:cNvSpPr txBox="1"/>
          <p:nvPr>
            <p:custDataLst>
              <p:tags r:id="rId17"/>
            </p:custDataLst>
          </p:nvPr>
        </p:nvSpPr>
        <p:spPr>
          <a:xfrm>
            <a:off x="6371520" y="4296843"/>
            <a:ext cx="1707244" cy="389552"/>
          </a:xfrm>
          <a:prstGeom prst="rect">
            <a:avLst/>
          </a:prstGeom>
        </p:spPr>
        <p:txBody>
          <a:bodyPr lIns="90000" tIns="46800" rIns="90000" bIns="46800" anchor="b">
            <a:noAutofit/>
          </a:bodyPr>
          <a:lstStyle>
            <a:lvl1pPr marL="914400" indent="-914400" algn="l" defTabSz="2438400" rtl="0" eaLnBrk="1" latinLnBrk="0" hangingPunct="1">
              <a:spcBef>
                <a:spcPct val="20000"/>
              </a:spcBef>
              <a:buFont typeface="Arial" panose="020B0604020202020204" pitchFamily="34" charset="0"/>
              <a:buChar char="•"/>
              <a:defRPr sz="8500" kern="1200">
                <a:solidFill>
                  <a:sysClr val="windowText" lastClr="000000"/>
                </a:solidFill>
                <a:latin typeface="Arial" panose="020B0604020202020204" pitchFamily="34" charset="0"/>
                <a:ea typeface="微软雅黑" panose="020B0503020204020204" pitchFamily="34" charset="-122"/>
                <a:cs typeface="+mn-ea"/>
              </a:defRPr>
            </a:lvl1pPr>
            <a:lvl2pPr marL="1981200" indent="-762000" algn="l" defTabSz="2438400" rtl="0" eaLnBrk="1" latinLnBrk="0" hangingPunct="1">
              <a:spcBef>
                <a:spcPct val="20000"/>
              </a:spcBef>
              <a:buFont typeface="Arial" panose="020B0604020202020204" pitchFamily="34" charset="0"/>
              <a:buChar char="–"/>
              <a:defRPr sz="7500" kern="1200">
                <a:solidFill>
                  <a:sysClr val="windowText" lastClr="000000"/>
                </a:solidFill>
                <a:latin typeface="Arial" panose="020B0604020202020204" pitchFamily="34" charset="0"/>
                <a:ea typeface="微软雅黑" panose="020B0503020204020204" pitchFamily="34" charset="-122"/>
                <a:cs typeface="+mn-ea"/>
              </a:defRPr>
            </a:lvl2pPr>
            <a:lvl3pPr marL="3048000" indent="-609600" algn="l" defTabSz="2438400" rtl="0" eaLnBrk="1" latinLnBrk="0" hangingPunct="1">
              <a:spcBef>
                <a:spcPct val="20000"/>
              </a:spcBef>
              <a:buFont typeface="Arial" panose="020B0604020202020204" pitchFamily="34" charset="0"/>
              <a:buChar char="•"/>
              <a:defRPr sz="6400" kern="1200">
                <a:solidFill>
                  <a:sysClr val="windowText" lastClr="000000"/>
                </a:solidFill>
                <a:latin typeface="Arial" panose="020B0604020202020204" pitchFamily="34" charset="0"/>
                <a:ea typeface="微软雅黑" panose="020B0503020204020204" pitchFamily="34" charset="-122"/>
                <a:cs typeface="+mn-ea"/>
              </a:defRPr>
            </a:lvl3pPr>
            <a:lvl4pPr marL="4267200"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4pPr>
            <a:lvl5pPr marL="5486400"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5pPr>
            <a:lvl6pPr marL="67062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6pPr>
            <a:lvl7pPr marL="79254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7pPr>
            <a:lvl8pPr marL="91446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8pPr>
            <a:lvl9pPr marL="103638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9pPr>
          </a:lstStyle>
          <a:p>
            <a:pPr marL="0" lvl="0" indent="0" algn="ctr" defTabSz="1218565">
              <a:lnSpc>
                <a:spcPct val="120000"/>
              </a:lnSpc>
              <a:buNone/>
              <a:defRPr/>
            </a:pPr>
            <a:r>
              <a:rPr lang="zh-CN" altLang="en-US" sz="1700" b="1" spc="300">
                <a:solidFill>
                  <a:sysClr val="windowText" lastClr="000000">
                    <a:lumMod val="65000"/>
                    <a:lumOff val="35000"/>
                  </a:sysClr>
                </a:solidFill>
                <a:latin typeface="Arial" panose="020B0604020202020204" pitchFamily="34" charset="0"/>
                <a:ea typeface="微软雅黑" panose="020B0503020204020204" pitchFamily="34" charset="-122"/>
                <a:cs typeface="Roboto Medium" charset="0"/>
              </a:rPr>
              <a:t>适当性审核</a:t>
            </a:r>
            <a:endParaRPr lang="zh-CN" altLang="en-US" sz="1700" b="1" spc="300">
              <a:solidFill>
                <a:sysClr val="windowText" lastClr="000000">
                  <a:lumMod val="65000"/>
                  <a:lumOff val="35000"/>
                </a:sysClr>
              </a:solidFill>
              <a:latin typeface="Arial" panose="020B0604020202020204" pitchFamily="34" charset="0"/>
              <a:ea typeface="微软雅黑" panose="020B0503020204020204" pitchFamily="34" charset="-122"/>
              <a:cs typeface="Roboto Medium" charset="0"/>
            </a:endParaRPr>
          </a:p>
        </p:txBody>
      </p:sp>
      <p:sp>
        <p:nvSpPr>
          <p:cNvPr id="36" name="文本框 35"/>
          <p:cNvSpPr txBox="1"/>
          <p:nvPr>
            <p:custDataLst>
              <p:tags r:id="rId18"/>
            </p:custDataLst>
          </p:nvPr>
        </p:nvSpPr>
        <p:spPr>
          <a:xfrm>
            <a:off x="6238875" y="4735830"/>
            <a:ext cx="2018665" cy="1529080"/>
          </a:xfrm>
          <a:prstGeom prst="rect">
            <a:avLst/>
          </a:prstGeom>
          <a:noFill/>
        </p:spPr>
        <p:txBody>
          <a:bodyPr wrap="square" lIns="90000" tIns="46800" rIns="90000" bIns="46800" rtlCol="0">
            <a:noAutofit/>
          </a:bodyPr>
          <a:lstStyle/>
          <a:p>
            <a:pPr lvl="0" algn="ctr">
              <a:lnSpc>
                <a:spcPct val="120000"/>
              </a:lnSpc>
              <a:defRPr/>
            </a:pPr>
            <a:r>
              <a:rPr lang="zh-CN" altLang="en-US" sz="1400" spc="15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资金规模与绩效目标是否匹配。既定资金规模下，绩效目标是否过高或过低；或既定绩效目标，资金规模是否过大或过小</a:t>
            </a:r>
            <a:endParaRPr lang="zh-CN" altLang="en-US" sz="1400" spc="15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Текст 13"/>
          <p:cNvSpPr txBox="1"/>
          <p:nvPr>
            <p:custDataLst>
              <p:tags r:id="rId19"/>
            </p:custDataLst>
          </p:nvPr>
        </p:nvSpPr>
        <p:spPr>
          <a:xfrm>
            <a:off x="8526782" y="4296843"/>
            <a:ext cx="1707244" cy="389552"/>
          </a:xfrm>
          <a:prstGeom prst="rect">
            <a:avLst/>
          </a:prstGeom>
        </p:spPr>
        <p:txBody>
          <a:bodyPr lIns="90000" tIns="46800" rIns="90000" bIns="46800" anchor="b">
            <a:noAutofit/>
          </a:bodyPr>
          <a:lstStyle>
            <a:lvl1pPr marL="914400" indent="-914400" algn="l" defTabSz="2438400" rtl="0" eaLnBrk="1" latinLnBrk="0" hangingPunct="1">
              <a:spcBef>
                <a:spcPct val="20000"/>
              </a:spcBef>
              <a:buFont typeface="Arial" panose="020B0604020202020204" pitchFamily="34" charset="0"/>
              <a:buChar char="•"/>
              <a:defRPr sz="8500" kern="1200">
                <a:solidFill>
                  <a:sysClr val="windowText" lastClr="000000"/>
                </a:solidFill>
                <a:latin typeface="Arial" panose="020B0604020202020204" pitchFamily="34" charset="0"/>
                <a:ea typeface="微软雅黑" panose="020B0503020204020204" pitchFamily="34" charset="-122"/>
                <a:cs typeface="+mn-ea"/>
              </a:defRPr>
            </a:lvl1pPr>
            <a:lvl2pPr marL="1981200" indent="-762000" algn="l" defTabSz="2438400" rtl="0" eaLnBrk="1" latinLnBrk="0" hangingPunct="1">
              <a:spcBef>
                <a:spcPct val="20000"/>
              </a:spcBef>
              <a:buFont typeface="Arial" panose="020B0604020202020204" pitchFamily="34" charset="0"/>
              <a:buChar char="–"/>
              <a:defRPr sz="7500" kern="1200">
                <a:solidFill>
                  <a:sysClr val="windowText" lastClr="000000"/>
                </a:solidFill>
                <a:latin typeface="Arial" panose="020B0604020202020204" pitchFamily="34" charset="0"/>
                <a:ea typeface="微软雅黑" panose="020B0503020204020204" pitchFamily="34" charset="-122"/>
                <a:cs typeface="+mn-ea"/>
              </a:defRPr>
            </a:lvl2pPr>
            <a:lvl3pPr marL="3048000" indent="-609600" algn="l" defTabSz="2438400" rtl="0" eaLnBrk="1" latinLnBrk="0" hangingPunct="1">
              <a:spcBef>
                <a:spcPct val="20000"/>
              </a:spcBef>
              <a:buFont typeface="Arial" panose="020B0604020202020204" pitchFamily="34" charset="0"/>
              <a:buChar char="•"/>
              <a:defRPr sz="6400" kern="1200">
                <a:solidFill>
                  <a:sysClr val="windowText" lastClr="000000"/>
                </a:solidFill>
                <a:latin typeface="Arial" panose="020B0604020202020204" pitchFamily="34" charset="0"/>
                <a:ea typeface="微软雅黑" panose="020B0503020204020204" pitchFamily="34" charset="-122"/>
                <a:cs typeface="+mn-ea"/>
              </a:defRPr>
            </a:lvl3pPr>
            <a:lvl4pPr marL="4267200"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4pPr>
            <a:lvl5pPr marL="5486400"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5pPr>
            <a:lvl6pPr marL="67062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6pPr>
            <a:lvl7pPr marL="79254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7pPr>
            <a:lvl8pPr marL="91446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8pPr>
            <a:lvl9pPr marL="10363835" indent="-609600" algn="l" defTabSz="2438400" rtl="0" eaLnBrk="1" latinLnBrk="0" hangingPunct="1">
              <a:spcBef>
                <a:spcPct val="20000"/>
              </a:spcBef>
              <a:buFont typeface="Arial" panose="020B0604020202020204" pitchFamily="34" charset="0"/>
              <a:buChar char="•"/>
              <a:defRPr sz="5300" kern="1200">
                <a:solidFill>
                  <a:sysClr val="windowText" lastClr="000000"/>
                </a:solidFill>
                <a:latin typeface="Arial" panose="020B0604020202020204" pitchFamily="34" charset="0"/>
                <a:ea typeface="微软雅黑" panose="020B0503020204020204" pitchFamily="34" charset="-122"/>
                <a:cs typeface="+mn-ea"/>
              </a:defRPr>
            </a:lvl9pPr>
          </a:lstStyle>
          <a:p>
            <a:pPr marL="0" lvl="0" indent="0" algn="ctr" defTabSz="1218565">
              <a:lnSpc>
                <a:spcPct val="120000"/>
              </a:lnSpc>
              <a:buNone/>
              <a:defRPr/>
            </a:pPr>
            <a:r>
              <a:rPr lang="zh-CN" altLang="en-US" sz="1700" b="1" spc="300">
                <a:solidFill>
                  <a:sysClr val="windowText" lastClr="000000">
                    <a:lumMod val="65000"/>
                    <a:lumOff val="35000"/>
                  </a:sysClr>
                </a:solidFill>
                <a:latin typeface="Arial" panose="020B0604020202020204" pitchFamily="34" charset="0"/>
                <a:ea typeface="微软雅黑" panose="020B0503020204020204" pitchFamily="34" charset="-122"/>
                <a:cs typeface="Roboto Medium" charset="0"/>
              </a:rPr>
              <a:t>可行性审核</a:t>
            </a:r>
            <a:endParaRPr lang="zh-CN" altLang="en-US" sz="1700" b="1" spc="300">
              <a:solidFill>
                <a:sysClr val="windowText" lastClr="000000">
                  <a:lumMod val="65000"/>
                  <a:lumOff val="35000"/>
                </a:sysClr>
              </a:solidFill>
              <a:latin typeface="Arial" panose="020B0604020202020204" pitchFamily="34" charset="0"/>
              <a:ea typeface="微软雅黑" panose="020B0503020204020204" pitchFamily="34" charset="-122"/>
              <a:cs typeface="Roboto Medium" charset="0"/>
            </a:endParaRPr>
          </a:p>
        </p:txBody>
      </p:sp>
      <p:sp>
        <p:nvSpPr>
          <p:cNvPr id="43" name="文本框 42"/>
          <p:cNvSpPr txBox="1"/>
          <p:nvPr>
            <p:custDataLst>
              <p:tags r:id="rId20"/>
            </p:custDataLst>
          </p:nvPr>
        </p:nvSpPr>
        <p:spPr>
          <a:xfrm>
            <a:off x="8432165" y="4648200"/>
            <a:ext cx="2228215" cy="1687830"/>
          </a:xfrm>
          <a:prstGeom prst="rect">
            <a:avLst/>
          </a:prstGeom>
          <a:noFill/>
        </p:spPr>
        <p:txBody>
          <a:bodyPr wrap="square" lIns="90000" tIns="46800" rIns="90000" bIns="46800" rtlCol="0">
            <a:noAutofit/>
          </a:bodyPr>
          <a:lstStyle/>
          <a:p>
            <a:pPr lvl="0" algn="ctr">
              <a:lnSpc>
                <a:spcPct val="120000"/>
              </a:lnSpc>
              <a:defRPr/>
            </a:pPr>
            <a:r>
              <a:rPr lang="zh-CN" altLang="en-US" sz="1400" spc="15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绩效目标是否经过充分论证和合理测算；项目实施方案、采取具体措施是否切实可行；综合考虑成本效益，审核是否有必要安排财政资金</a:t>
            </a:r>
            <a:endParaRPr lang="zh-CN" altLang="en-US" sz="1400" spc="15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文本框 2"/>
          <p:cNvSpPr txBox="1"/>
          <p:nvPr/>
        </p:nvSpPr>
        <p:spPr>
          <a:xfrm>
            <a:off x="762000" y="304800"/>
            <a:ext cx="2988310" cy="583565"/>
          </a:xfrm>
          <a:prstGeom prst="rect">
            <a:avLst/>
          </a:prstGeom>
          <a:noFill/>
        </p:spPr>
        <p:txBody>
          <a:bodyPr wrap="none" rtlCol="0" anchor="t">
            <a:spAutoFit/>
          </a:bodyPr>
          <a:p>
            <a:r>
              <a:rPr lang="en-US" altLang="zh-CN" sz="3200" b="1" dirty="0">
                <a:latin typeface="微软雅黑" panose="020B0503020204020204" pitchFamily="34" charset="-122"/>
                <a:ea typeface="微软雅黑" panose="020B0503020204020204" pitchFamily="34" charset="-122"/>
                <a:sym typeface="+mn-ea"/>
              </a:rPr>
              <a:t>2.</a:t>
            </a:r>
            <a:r>
              <a:rPr lang="zh-CN" altLang="en-US" sz="3200" b="1" dirty="0">
                <a:latin typeface="微软雅黑" panose="020B0503020204020204" pitchFamily="34" charset="-122"/>
                <a:ea typeface="微软雅黑" panose="020B0503020204020204" pitchFamily="34" charset="-122"/>
                <a:sym typeface="+mn-ea"/>
              </a:rPr>
              <a:t>绩效目标审核</a:t>
            </a:r>
            <a:endParaRPr lang="zh-CN" altLang="en-US" sz="2400" b="1" dirty="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1385570" y="1066800"/>
            <a:ext cx="4985385"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rPr>
              <a:t>2.2</a:t>
            </a:r>
            <a:r>
              <a:rPr lang="zh-CN" altLang="en-US" sz="2800" b="1">
                <a:latin typeface="微软雅黑" panose="020B0503020204020204" pitchFamily="34" charset="-122"/>
                <a:ea typeface="微软雅黑" panose="020B0503020204020204" pitchFamily="34" charset="-122"/>
              </a:rPr>
              <a:t>绩效目标审核的主要</a:t>
            </a:r>
            <a:r>
              <a:rPr lang="zh-CN" altLang="en-US" sz="2800" b="1">
                <a:latin typeface="微软雅黑" panose="020B0503020204020204" pitchFamily="34" charset="-122"/>
                <a:ea typeface="微软雅黑" panose="020B0503020204020204" pitchFamily="34" charset="-122"/>
              </a:rPr>
              <a:t>内容</a:t>
            </a:r>
            <a:endParaRPr lang="zh-CN" altLang="en-US" sz="2800" b="1">
              <a:latin typeface="微软雅黑" panose="020B0503020204020204" pitchFamily="34" charset="-122"/>
              <a:ea typeface="微软雅黑" panose="020B0503020204020204" pitchFamily="34" charset="-122"/>
            </a:endParaRPr>
          </a:p>
        </p:txBody>
      </p:sp>
    </p:spTree>
    <p:custDataLst>
      <p:tags r:id="rId21"/>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762000" y="304800"/>
            <a:ext cx="2988310" cy="583565"/>
          </a:xfrm>
          <a:prstGeom prst="rect">
            <a:avLst/>
          </a:prstGeom>
          <a:noFill/>
        </p:spPr>
        <p:txBody>
          <a:bodyPr wrap="none" rtlCol="0" anchor="t">
            <a:spAutoFit/>
          </a:bodyPr>
          <a:p>
            <a:r>
              <a:rPr lang="en-US" altLang="zh-CN" sz="3200" b="1" dirty="0">
                <a:latin typeface="微软雅黑" panose="020B0503020204020204" pitchFamily="34" charset="-122"/>
                <a:ea typeface="微软雅黑" panose="020B0503020204020204" pitchFamily="34" charset="-122"/>
                <a:sym typeface="+mn-ea"/>
              </a:rPr>
              <a:t>2.</a:t>
            </a:r>
            <a:r>
              <a:rPr lang="zh-CN" altLang="en-US" sz="3200" b="1" dirty="0">
                <a:latin typeface="微软雅黑" panose="020B0503020204020204" pitchFamily="34" charset="-122"/>
                <a:ea typeface="微软雅黑" panose="020B0503020204020204" pitchFamily="34" charset="-122"/>
                <a:sym typeface="+mn-ea"/>
              </a:rPr>
              <a:t>绩效目标审核</a:t>
            </a:r>
            <a:endParaRPr lang="zh-CN" altLang="en-US" sz="2400" b="1" dirty="0">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1066800" y="1065530"/>
            <a:ext cx="5897880"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2.3</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绩效目标审核表</a:t>
            </a:r>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一般性项目）</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00" name="图片 99"/>
          <p:cNvPicPr/>
          <p:nvPr>
            <p:custDataLst>
              <p:tags r:id="rId1"/>
            </p:custDataLst>
          </p:nvPr>
        </p:nvPicPr>
        <p:blipFill>
          <a:blip r:embed="rId2"/>
          <a:stretch>
            <a:fillRect/>
          </a:stretch>
        </p:blipFill>
        <p:spPr>
          <a:xfrm>
            <a:off x="1219200" y="1828800"/>
            <a:ext cx="4709160" cy="4277995"/>
          </a:xfrm>
          <a:prstGeom prst="rect">
            <a:avLst/>
          </a:prstGeom>
          <a:noFill/>
          <a:ln w="9525">
            <a:noFill/>
          </a:ln>
        </p:spPr>
      </p:pic>
      <p:pic>
        <p:nvPicPr>
          <p:cNvPr id="101" name="图片 100"/>
          <p:cNvPicPr/>
          <p:nvPr/>
        </p:nvPicPr>
        <p:blipFill>
          <a:blip r:embed="rId3"/>
          <a:stretch>
            <a:fillRect/>
          </a:stretch>
        </p:blipFill>
        <p:spPr>
          <a:xfrm>
            <a:off x="6324600" y="1828800"/>
            <a:ext cx="4609465" cy="4312920"/>
          </a:xfrm>
          <a:prstGeom prst="rect">
            <a:avLst/>
          </a:prstGeom>
          <a:noFill/>
          <a:ln w="9525">
            <a:noFill/>
          </a:ln>
        </p:spPr>
      </p:pic>
    </p:spTree>
    <p:custDataLst>
      <p:tags r:id="rId4"/>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143000" y="1645285"/>
            <a:ext cx="4465320" cy="4670425"/>
          </a:xfrm>
          <a:prstGeom prst="rect">
            <a:avLst/>
          </a:prstGeom>
        </p:spPr>
      </p:pic>
      <p:pic>
        <p:nvPicPr>
          <p:cNvPr id="3" name="图片 2"/>
          <p:cNvPicPr>
            <a:picLocks noChangeAspect="1"/>
          </p:cNvPicPr>
          <p:nvPr/>
        </p:nvPicPr>
        <p:blipFill>
          <a:blip r:embed="rId2"/>
          <a:stretch>
            <a:fillRect/>
          </a:stretch>
        </p:blipFill>
        <p:spPr>
          <a:xfrm>
            <a:off x="6248400" y="1629410"/>
            <a:ext cx="4457700" cy="4686300"/>
          </a:xfrm>
          <a:prstGeom prst="rect">
            <a:avLst/>
          </a:prstGeom>
        </p:spPr>
      </p:pic>
      <p:sp>
        <p:nvSpPr>
          <p:cNvPr id="4" name="文本框 3"/>
          <p:cNvSpPr txBox="1"/>
          <p:nvPr/>
        </p:nvSpPr>
        <p:spPr>
          <a:xfrm>
            <a:off x="762000" y="304800"/>
            <a:ext cx="2988310" cy="583565"/>
          </a:xfrm>
          <a:prstGeom prst="rect">
            <a:avLst/>
          </a:prstGeom>
          <a:noFill/>
        </p:spPr>
        <p:txBody>
          <a:bodyPr wrap="none" rtlCol="0" anchor="t">
            <a:spAutoFit/>
          </a:bodyPr>
          <a:p>
            <a:r>
              <a:rPr lang="en-US" altLang="zh-CN" sz="3200" b="1" dirty="0">
                <a:latin typeface="微软雅黑" panose="020B0503020204020204" pitchFamily="34" charset="-122"/>
                <a:ea typeface="微软雅黑" panose="020B0503020204020204" pitchFamily="34" charset="-122"/>
                <a:sym typeface="+mn-ea"/>
              </a:rPr>
              <a:t>2.</a:t>
            </a:r>
            <a:r>
              <a:rPr lang="zh-CN" altLang="en-US" sz="3200" b="1" dirty="0">
                <a:latin typeface="微软雅黑" panose="020B0503020204020204" pitchFamily="34" charset="-122"/>
                <a:ea typeface="微软雅黑" panose="020B0503020204020204" pitchFamily="34" charset="-122"/>
                <a:sym typeface="+mn-ea"/>
              </a:rPr>
              <a:t>绩效目标审核</a:t>
            </a:r>
            <a:endParaRPr lang="zh-CN" altLang="en-US" sz="2400" b="1" dirty="0">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1230630" y="1033145"/>
            <a:ext cx="5897880"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2.3</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绩效目标审核表</a:t>
            </a:r>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重点项目）</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762000" y="304800"/>
            <a:ext cx="2988310" cy="583565"/>
          </a:xfrm>
          <a:prstGeom prst="rect">
            <a:avLst/>
          </a:prstGeom>
          <a:noFill/>
        </p:spPr>
        <p:txBody>
          <a:bodyPr wrap="none" rtlCol="0" anchor="t">
            <a:spAutoFit/>
          </a:bodyPr>
          <a:p>
            <a:r>
              <a:rPr lang="en-US" altLang="zh-CN" sz="3200" b="1" dirty="0">
                <a:latin typeface="微软雅黑" panose="020B0503020204020204" pitchFamily="34" charset="-122"/>
                <a:ea typeface="微软雅黑" panose="020B0503020204020204" pitchFamily="34" charset="-122"/>
                <a:sym typeface="+mn-ea"/>
              </a:rPr>
              <a:t>2.</a:t>
            </a:r>
            <a:r>
              <a:rPr lang="zh-CN" altLang="en-US" sz="3200" b="1" dirty="0">
                <a:latin typeface="微软雅黑" panose="020B0503020204020204" pitchFamily="34" charset="-122"/>
                <a:ea typeface="微软雅黑" panose="020B0503020204020204" pitchFamily="34" charset="-122"/>
                <a:sym typeface="+mn-ea"/>
              </a:rPr>
              <a:t>绩效目标审核</a:t>
            </a:r>
            <a:endParaRPr lang="zh-CN" altLang="en-US" sz="2400" b="1" dirty="0">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1143000" y="1143000"/>
            <a:ext cx="9309100" cy="4276725"/>
          </a:xfrm>
          <a:prstGeom prst="rect">
            <a:avLst/>
          </a:prstGeom>
          <a:noFill/>
        </p:spPr>
        <p:txBody>
          <a:bodyPr wrap="square" rtlCol="0">
            <a:spAutoFit/>
          </a:bodyPr>
          <a:p>
            <a:pPr>
              <a:lnSpc>
                <a:spcPct val="200000"/>
              </a:lnSpc>
            </a:pPr>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2.4</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绩效目标审核的结果</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nSpc>
                <a:spcPct val="200000"/>
              </a:lnSpc>
              <a:buFont typeface="Wingdings" panose="05000000000000000000" charset="0"/>
              <a:buChar char="u"/>
            </a:pPr>
            <a:r>
              <a:rPr lang="zh-CN" altLang="en-US">
                <a:latin typeface="微软雅黑" panose="020B0503020204020204" pitchFamily="34" charset="-122"/>
                <a:ea typeface="微软雅黑" panose="020B0503020204020204" pitchFamily="34" charset="-122"/>
                <a:cs typeface="微软雅黑" panose="020B0503020204020204" pitchFamily="34" charset="-122"/>
              </a:rPr>
              <a:t>绩效目标审核结果分为“优”、“良”、“中”、“差”四个等级，作为预算安排的重要参考因素。</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nSpc>
                <a:spcPct val="200000"/>
              </a:lnSpc>
              <a:buFont typeface="Wingdings" panose="05000000000000000000" charset="0"/>
              <a:buChar char="u"/>
            </a:pPr>
            <a:r>
              <a:rPr lang="zh-CN" altLang="en-US">
                <a:latin typeface="微软雅黑" panose="020B0503020204020204" pitchFamily="34" charset="-122"/>
                <a:ea typeface="微软雅黑" panose="020B0503020204020204" pitchFamily="34" charset="-122"/>
                <a:cs typeface="微软雅黑" panose="020B0503020204020204" pitchFamily="34" charset="-122"/>
              </a:rPr>
              <a:t>审核结果为</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“优”</a:t>
            </a:r>
            <a:r>
              <a:rPr lang="zh-CN" altLang="en-US">
                <a:latin typeface="微软雅黑" panose="020B0503020204020204" pitchFamily="34" charset="-122"/>
                <a:ea typeface="微软雅黑" panose="020B0503020204020204" pitchFamily="34" charset="-122"/>
                <a:cs typeface="微软雅黑" panose="020B0503020204020204" pitchFamily="34" charset="-122"/>
              </a:rPr>
              <a:t>的，直接</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进入</a:t>
            </a:r>
            <a:r>
              <a:rPr lang="zh-CN" altLang="en-US">
                <a:latin typeface="微软雅黑" panose="020B0503020204020204" pitchFamily="34" charset="-122"/>
                <a:ea typeface="微软雅黑" panose="020B0503020204020204" pitchFamily="34" charset="-122"/>
                <a:cs typeface="微软雅黑" panose="020B0503020204020204" pitchFamily="34" charset="-122"/>
              </a:rPr>
              <a:t>下一步预算安排流程；审核结果为</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“良”</a:t>
            </a:r>
            <a:r>
              <a:rPr lang="zh-CN" altLang="en-US">
                <a:latin typeface="微软雅黑" panose="020B0503020204020204" pitchFamily="34" charset="-122"/>
                <a:ea typeface="微软雅黑" panose="020B0503020204020204" pitchFamily="34" charset="-122"/>
                <a:cs typeface="微软雅黑" panose="020B0503020204020204" pitchFamily="34" charset="-122"/>
              </a:rPr>
              <a:t>的，可与相关部门或单位进行协商，直接对其绩效目标进行</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完善后，进入</a:t>
            </a:r>
            <a:r>
              <a:rPr lang="zh-CN" altLang="en-US">
                <a:latin typeface="微软雅黑" panose="020B0503020204020204" pitchFamily="34" charset="-122"/>
                <a:ea typeface="微软雅黑" panose="020B0503020204020204" pitchFamily="34" charset="-122"/>
                <a:cs typeface="微软雅黑" panose="020B0503020204020204" pitchFamily="34" charset="-122"/>
              </a:rPr>
              <a:t>下一步预算安排流程；审核结果为</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“中”</a:t>
            </a:r>
            <a:r>
              <a:rPr lang="zh-CN" altLang="en-US">
                <a:latin typeface="微软雅黑" panose="020B0503020204020204" pitchFamily="34" charset="-122"/>
                <a:ea typeface="微软雅黑" panose="020B0503020204020204" pitchFamily="34" charset="-122"/>
                <a:cs typeface="微软雅黑" panose="020B0503020204020204" pitchFamily="34" charset="-122"/>
              </a:rPr>
              <a:t>的，由相关部门或单位对其绩效目标进行</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修改完善</a:t>
            </a:r>
            <a:r>
              <a:rPr lang="zh-CN" altLang="en-US">
                <a:latin typeface="微软雅黑" panose="020B0503020204020204" pitchFamily="34" charset="-122"/>
                <a:ea typeface="微软雅黑" panose="020B0503020204020204" pitchFamily="34" charset="-122"/>
                <a:cs typeface="微软雅黑" panose="020B0503020204020204" pitchFamily="34" charset="-122"/>
              </a:rPr>
              <a:t>，按程序</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重新报送审核</a:t>
            </a:r>
            <a:r>
              <a:rPr lang="zh-CN" altLang="en-US">
                <a:latin typeface="微软雅黑" panose="020B0503020204020204" pitchFamily="34" charset="-122"/>
                <a:ea typeface="微软雅黑" panose="020B0503020204020204" pitchFamily="34" charset="-122"/>
                <a:cs typeface="微软雅黑" panose="020B0503020204020204" pitchFamily="34" charset="-122"/>
              </a:rPr>
              <a:t>；审核结果为</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“差”</a:t>
            </a:r>
            <a:r>
              <a:rPr lang="zh-CN" altLang="en-US">
                <a:latin typeface="微软雅黑" panose="020B0503020204020204" pitchFamily="34" charset="-122"/>
                <a:ea typeface="微软雅黑" panose="020B0503020204020204" pitchFamily="34" charset="-122"/>
                <a:cs typeface="微软雅黑" panose="020B0503020204020204" pitchFamily="34" charset="-122"/>
              </a:rPr>
              <a:t>的，</a:t>
            </a:r>
            <a:r>
              <a:rPr lang="zh-CN" altLang="en-US">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不得进入</a:t>
            </a:r>
            <a:r>
              <a:rPr lang="zh-CN" altLang="en-US">
                <a:latin typeface="微软雅黑" panose="020B0503020204020204" pitchFamily="34" charset="-122"/>
                <a:ea typeface="微软雅黑" panose="020B0503020204020204" pitchFamily="34" charset="-122"/>
                <a:cs typeface="微软雅黑" panose="020B0503020204020204" pitchFamily="34" charset="-122"/>
              </a:rPr>
              <a:t>下一步预算安排流程。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762000" y="304800"/>
            <a:ext cx="4453890" cy="521970"/>
          </a:xfrm>
          <a:prstGeom prst="rect">
            <a:avLst/>
          </a:prstGeom>
          <a:noFill/>
        </p:spPr>
        <p:txBody>
          <a:bodyPr wrap="square" rtlCol="0">
            <a:spAutoFit/>
          </a:bodyPr>
          <a:p>
            <a:r>
              <a:rPr lang="zh-CN" altLang="en-US" sz="2800" b="1">
                <a:latin typeface="微软雅黑" panose="020B0503020204020204" pitchFamily="34" charset="-122"/>
                <a:ea typeface="微软雅黑" panose="020B0503020204020204" pitchFamily="34" charset="-122"/>
              </a:rPr>
              <a:t>前言</a:t>
            </a:r>
            <a:r>
              <a:rPr lang="en-US" altLang="zh-CN" sz="2800" b="1">
                <a:latin typeface="微软雅黑" panose="020B0503020204020204" pitchFamily="34" charset="-122"/>
                <a:ea typeface="微软雅黑" panose="020B0503020204020204" pitchFamily="34" charset="-122"/>
              </a:rPr>
              <a:t>—</a:t>
            </a:r>
            <a:r>
              <a:rPr lang="zh-CN" altLang="en-US" sz="2000" b="1">
                <a:latin typeface="微软雅黑" panose="020B0503020204020204" pitchFamily="34" charset="-122"/>
                <a:ea typeface="微软雅黑" panose="020B0503020204020204" pitchFamily="34" charset="-122"/>
              </a:rPr>
              <a:t>绩效目标</a:t>
            </a:r>
            <a:r>
              <a:rPr lang="zh-CN" altLang="en-US" sz="2000" b="1">
                <a:latin typeface="微软雅黑" panose="020B0503020204020204" pitchFamily="34" charset="-122"/>
                <a:ea typeface="微软雅黑" panose="020B0503020204020204" pitchFamily="34" charset="-122"/>
              </a:rPr>
              <a:t>管理</a:t>
            </a:r>
            <a:endParaRPr lang="zh-CN" altLang="en-US" sz="2000" b="1">
              <a:latin typeface="微软雅黑" panose="020B0503020204020204" pitchFamily="34" charset="-122"/>
              <a:ea typeface="微软雅黑" panose="020B0503020204020204" pitchFamily="34" charset="-122"/>
            </a:endParaRPr>
          </a:p>
        </p:txBody>
      </p:sp>
      <p:pic>
        <p:nvPicPr>
          <p:cNvPr id="6" name="图片 5"/>
          <p:cNvPicPr>
            <a:picLocks noChangeAspect="1"/>
          </p:cNvPicPr>
          <p:nvPr>
            <p:custDataLst>
              <p:tags r:id="rId1"/>
            </p:custDataLst>
          </p:nvPr>
        </p:nvPicPr>
        <p:blipFill>
          <a:blip r:embed="rId2"/>
          <a:stretch>
            <a:fillRect/>
          </a:stretch>
        </p:blipFill>
        <p:spPr>
          <a:xfrm>
            <a:off x="9144000" y="4343400"/>
            <a:ext cx="3004185" cy="2075180"/>
          </a:xfrm>
          <a:prstGeom prst="rect">
            <a:avLst/>
          </a:prstGeom>
        </p:spPr>
      </p:pic>
      <p:sp>
        <p:nvSpPr>
          <p:cNvPr id="8" name="文本框 7"/>
          <p:cNvSpPr txBox="1"/>
          <p:nvPr/>
        </p:nvSpPr>
        <p:spPr>
          <a:xfrm>
            <a:off x="990600" y="1219200"/>
            <a:ext cx="7866380" cy="5107940"/>
          </a:xfrm>
          <a:prstGeom prst="rect">
            <a:avLst/>
          </a:prstGeom>
          <a:noFill/>
        </p:spPr>
        <p:txBody>
          <a:bodyPr wrap="square" rtlCol="0">
            <a:spAutoFit/>
          </a:bodyPr>
          <a:p>
            <a:pPr>
              <a:lnSpc>
                <a:spcPct val="150000"/>
              </a:lnSpc>
            </a:pPr>
            <a:r>
              <a:rPr lang="zh-CN" altLang="en-US" sz="2400" b="1">
                <a:latin typeface="微软雅黑" panose="020B0503020204020204" pitchFamily="34" charset="-122"/>
                <a:ea typeface="微软雅黑" panose="020B0503020204020204" pitchFamily="34" charset="-122"/>
                <a:cs typeface="微软雅黑" panose="020B0503020204020204" pitchFamily="34" charset="-122"/>
              </a:rPr>
              <a:t>小例子</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nSpc>
                <a:spcPct val="150000"/>
              </a:lnSpc>
              <a:buFont typeface="Wingdings" panose="05000000000000000000" charset="0"/>
              <a:buChar char="Ø"/>
            </a:pPr>
            <a:r>
              <a:rPr lang="en-US" altLang="zh-CN" sz="2000">
                <a:latin typeface="Times New Roman" panose="02020603050405020304" charset="0"/>
                <a:ea typeface="微软雅黑" panose="020B0503020204020204" pitchFamily="34" charset="-122"/>
                <a:cs typeface="Times New Roman" panose="02020603050405020304" charset="0"/>
              </a:rPr>
              <a:t>9</a:t>
            </a:r>
            <a:r>
              <a:rPr lang="zh-CN" altLang="en-US" sz="2000">
                <a:latin typeface="Times New Roman" panose="02020603050405020304" charset="0"/>
                <a:ea typeface="微软雅黑" panose="020B0503020204020204" pitchFamily="34" charset="-122"/>
                <a:cs typeface="Times New Roman" panose="02020603050405020304" charset="0"/>
              </a:rPr>
              <a:t>月，小明问妈妈要</a:t>
            </a:r>
            <a:r>
              <a:rPr lang="en-US" altLang="zh-CN" sz="2000">
                <a:latin typeface="Times New Roman" panose="02020603050405020304" charset="0"/>
                <a:ea typeface="微软雅黑" panose="020B0503020204020204" pitchFamily="34" charset="-122"/>
                <a:cs typeface="Times New Roman" panose="02020603050405020304" charset="0"/>
              </a:rPr>
              <a:t>100</a:t>
            </a:r>
            <a:r>
              <a:rPr lang="zh-CN" altLang="en-US" sz="2000">
                <a:latin typeface="Times New Roman" panose="02020603050405020304" charset="0"/>
                <a:ea typeface="微软雅黑" panose="020B0503020204020204" pitchFamily="34" charset="-122"/>
                <a:cs typeface="Times New Roman" panose="02020603050405020304" charset="0"/>
              </a:rPr>
              <a:t>元计划用于买4本课外读物，为了提高作文成绩</a:t>
            </a:r>
            <a:r>
              <a:rPr lang="en-US" altLang="zh-CN" sz="2000">
                <a:latin typeface="Times New Roman" panose="02020603050405020304" charset="0"/>
                <a:ea typeface="微软雅黑" panose="020B0503020204020204" pitchFamily="34" charset="-122"/>
                <a:cs typeface="Times New Roman" panose="02020603050405020304" charset="0"/>
              </a:rPr>
              <a:t>——</a:t>
            </a:r>
            <a:r>
              <a:rPr lang="zh-CN" altLang="en-US" sz="2000" b="1">
                <a:latin typeface="Times New Roman" panose="02020603050405020304" charset="0"/>
                <a:ea typeface="微软雅黑" panose="020B0503020204020204" pitchFamily="34" charset="-122"/>
                <a:cs typeface="Times New Roman" panose="02020603050405020304" charset="0"/>
              </a:rPr>
              <a:t>绩效目标的设置</a:t>
            </a:r>
            <a:endParaRPr lang="zh-CN" altLang="en-US" sz="2000" b="1">
              <a:latin typeface="Times New Roman" panose="02020603050405020304" charset="0"/>
              <a:ea typeface="微软雅黑" panose="020B0503020204020204" pitchFamily="34" charset="-122"/>
              <a:cs typeface="Times New Roman" panose="02020603050405020304" charset="0"/>
            </a:endParaRPr>
          </a:p>
          <a:p>
            <a:pPr marL="285750" indent="-285750">
              <a:lnSpc>
                <a:spcPct val="150000"/>
              </a:lnSpc>
              <a:buFont typeface="Wingdings" panose="05000000000000000000" charset="0"/>
              <a:buChar char="Ø"/>
            </a:pPr>
            <a:r>
              <a:rPr lang="zh-CN" altLang="en-US" sz="2000">
                <a:latin typeface="Times New Roman" panose="02020603050405020304" charset="0"/>
                <a:ea typeface="微软雅黑" panose="020B0503020204020204" pitchFamily="34" charset="-122"/>
                <a:cs typeface="Times New Roman" panose="02020603050405020304" charset="0"/>
              </a:rPr>
              <a:t>妈妈考虑到课外书价格和小明现阶段的学习</a:t>
            </a:r>
            <a:r>
              <a:rPr lang="zh-CN" altLang="en-US" sz="2000">
                <a:latin typeface="Times New Roman" panose="02020603050405020304" charset="0"/>
                <a:ea typeface="微软雅黑" panose="020B0503020204020204" pitchFamily="34" charset="-122"/>
                <a:cs typeface="Times New Roman" panose="02020603050405020304" charset="0"/>
              </a:rPr>
              <a:t>需求，就同意给小明</a:t>
            </a:r>
            <a:r>
              <a:rPr lang="en-US" altLang="zh-CN" sz="2000">
                <a:latin typeface="Times New Roman" panose="02020603050405020304" charset="0"/>
                <a:ea typeface="微软雅黑" panose="020B0503020204020204" pitchFamily="34" charset="-122"/>
                <a:cs typeface="Times New Roman" panose="02020603050405020304" charset="0"/>
              </a:rPr>
              <a:t>100</a:t>
            </a:r>
            <a:r>
              <a:rPr lang="zh-CN" altLang="en-US" sz="2000">
                <a:latin typeface="Times New Roman" panose="02020603050405020304" charset="0"/>
                <a:ea typeface="微软雅黑" panose="020B0503020204020204" pitchFamily="34" charset="-122"/>
                <a:cs typeface="Times New Roman" panose="02020603050405020304" charset="0"/>
              </a:rPr>
              <a:t>元</a:t>
            </a:r>
            <a:r>
              <a:rPr lang="en-US" altLang="zh-CN" sz="2000">
                <a:latin typeface="Times New Roman" panose="02020603050405020304" charset="0"/>
                <a:ea typeface="微软雅黑" panose="020B0503020204020204" pitchFamily="34" charset="-122"/>
                <a:cs typeface="Times New Roman" panose="02020603050405020304" charset="0"/>
              </a:rPr>
              <a:t>——</a:t>
            </a:r>
            <a:r>
              <a:rPr lang="zh-CN" altLang="en-US" sz="2000" b="1">
                <a:latin typeface="Times New Roman" panose="02020603050405020304" charset="0"/>
                <a:ea typeface="微软雅黑" panose="020B0503020204020204" pitchFamily="34" charset="-122"/>
                <a:cs typeface="Times New Roman" panose="02020603050405020304" charset="0"/>
              </a:rPr>
              <a:t>绩效目标的审核</a:t>
            </a:r>
            <a:endParaRPr lang="zh-CN" altLang="en-US" sz="2000" b="1">
              <a:latin typeface="Times New Roman" panose="02020603050405020304" charset="0"/>
              <a:ea typeface="微软雅黑" panose="020B0503020204020204" pitchFamily="34" charset="-122"/>
              <a:cs typeface="Times New Roman" panose="02020603050405020304" charset="0"/>
            </a:endParaRPr>
          </a:p>
          <a:p>
            <a:pPr marL="285750" indent="-285750">
              <a:lnSpc>
                <a:spcPct val="150000"/>
              </a:lnSpc>
              <a:buFont typeface="Wingdings" panose="05000000000000000000" charset="0"/>
              <a:buChar char="Ø"/>
            </a:pPr>
            <a:r>
              <a:rPr lang="zh-CN" altLang="en-US" sz="2000">
                <a:latin typeface="Times New Roman" panose="02020603050405020304" charset="0"/>
                <a:ea typeface="微软雅黑" panose="020B0503020204020204" pitchFamily="34" charset="-122"/>
                <a:cs typeface="Times New Roman" panose="02020603050405020304" charset="0"/>
              </a:rPr>
              <a:t>妈妈第二天给了小明</a:t>
            </a:r>
            <a:r>
              <a:rPr lang="en-US" altLang="zh-CN" sz="2000">
                <a:latin typeface="Times New Roman" panose="02020603050405020304" charset="0"/>
                <a:ea typeface="微软雅黑" panose="020B0503020204020204" pitchFamily="34" charset="-122"/>
                <a:cs typeface="Times New Roman" panose="02020603050405020304" charset="0"/>
              </a:rPr>
              <a:t>100</a:t>
            </a:r>
            <a:r>
              <a:rPr lang="zh-CN" altLang="en-US" sz="2000">
                <a:latin typeface="Times New Roman" panose="02020603050405020304" charset="0"/>
                <a:ea typeface="微软雅黑" panose="020B0503020204020204" pitchFamily="34" charset="-122"/>
                <a:cs typeface="Times New Roman" panose="02020603050405020304" charset="0"/>
              </a:rPr>
              <a:t>元，并叮嘱他之后会检查购买的课外读物及读书笔记等</a:t>
            </a:r>
            <a:r>
              <a:rPr lang="en-US" altLang="zh-CN" sz="2000">
                <a:latin typeface="Times New Roman" panose="02020603050405020304" charset="0"/>
                <a:ea typeface="微软雅黑" panose="020B0503020204020204" pitchFamily="34" charset="-122"/>
                <a:cs typeface="Times New Roman" panose="02020603050405020304" charset="0"/>
              </a:rPr>
              <a:t>——</a:t>
            </a:r>
            <a:r>
              <a:rPr lang="zh-CN" altLang="en-US" sz="2000" b="1">
                <a:latin typeface="Times New Roman" panose="02020603050405020304" charset="0"/>
                <a:ea typeface="微软雅黑" panose="020B0503020204020204" pitchFamily="34" charset="-122"/>
                <a:cs typeface="Times New Roman" panose="02020603050405020304" charset="0"/>
              </a:rPr>
              <a:t>绩效目标的批复</a:t>
            </a:r>
            <a:endParaRPr lang="zh-CN" altLang="en-US" sz="2000" b="1">
              <a:latin typeface="Times New Roman" panose="02020603050405020304" charset="0"/>
              <a:ea typeface="微软雅黑" panose="020B0503020204020204" pitchFamily="34" charset="-122"/>
              <a:cs typeface="Times New Roman" panose="02020603050405020304" charset="0"/>
            </a:endParaRPr>
          </a:p>
          <a:p>
            <a:pPr marL="285750" indent="-285750">
              <a:lnSpc>
                <a:spcPct val="150000"/>
              </a:lnSpc>
              <a:buFont typeface="Wingdings" panose="05000000000000000000" charset="0"/>
              <a:buChar char="Ø"/>
            </a:pPr>
            <a:r>
              <a:rPr lang="en-US" altLang="zh-CN" sz="2000">
                <a:latin typeface="Times New Roman" panose="02020603050405020304" charset="0"/>
                <a:ea typeface="微软雅黑" panose="020B0503020204020204" pitchFamily="34" charset="-122"/>
                <a:cs typeface="Times New Roman" panose="02020603050405020304" charset="0"/>
              </a:rPr>
              <a:t>10</a:t>
            </a:r>
            <a:r>
              <a:rPr lang="zh-CN" altLang="en-US" sz="2000">
                <a:latin typeface="Times New Roman" panose="02020603050405020304" charset="0"/>
                <a:ea typeface="微软雅黑" panose="020B0503020204020204" pitchFamily="34" charset="-122"/>
                <a:cs typeface="Times New Roman" panose="02020603050405020304" charset="0"/>
              </a:rPr>
              <a:t>月，小明又向妈妈要</a:t>
            </a:r>
            <a:r>
              <a:rPr lang="en-US" altLang="zh-CN" sz="2000">
                <a:latin typeface="Times New Roman" panose="02020603050405020304" charset="0"/>
                <a:ea typeface="微软雅黑" panose="020B0503020204020204" pitchFamily="34" charset="-122"/>
                <a:cs typeface="Times New Roman" panose="02020603050405020304" charset="0"/>
              </a:rPr>
              <a:t>2</a:t>
            </a:r>
            <a:r>
              <a:rPr lang="en-US" altLang="zh-CN" sz="2000">
                <a:latin typeface="Times New Roman" panose="02020603050405020304" charset="0"/>
                <a:ea typeface="微软雅黑" panose="020B0503020204020204" pitchFamily="34" charset="-122"/>
                <a:cs typeface="Times New Roman" panose="02020603050405020304" charset="0"/>
              </a:rPr>
              <a:t>0</a:t>
            </a:r>
            <a:r>
              <a:rPr lang="zh-CN" altLang="en-US" sz="2000">
                <a:latin typeface="Times New Roman" panose="02020603050405020304" charset="0"/>
                <a:ea typeface="微软雅黑" panose="020B0503020204020204" pitchFamily="34" charset="-122"/>
                <a:cs typeface="Times New Roman" panose="02020603050405020304" charset="0"/>
              </a:rPr>
              <a:t>元计划用于买字帖</a:t>
            </a:r>
            <a:r>
              <a:rPr lang="en-US" altLang="zh-CN" sz="2000">
                <a:latin typeface="Times New Roman" panose="02020603050405020304" charset="0"/>
                <a:ea typeface="微软雅黑" panose="020B0503020204020204" pitchFamily="34" charset="-122"/>
                <a:cs typeface="Times New Roman" panose="02020603050405020304" charset="0"/>
              </a:rPr>
              <a:t>——</a:t>
            </a:r>
            <a:r>
              <a:rPr lang="zh-CN" altLang="en-US" sz="2000" b="1">
                <a:latin typeface="Times New Roman" panose="02020603050405020304" charset="0"/>
                <a:ea typeface="微软雅黑" panose="020B0503020204020204" pitchFamily="34" charset="-122"/>
                <a:cs typeface="Times New Roman" panose="02020603050405020304" charset="0"/>
              </a:rPr>
              <a:t>绩效目标的调整</a:t>
            </a:r>
            <a:endParaRPr lang="zh-CN" altLang="en-US" sz="2000">
              <a:latin typeface="Times New Roman" panose="02020603050405020304" charset="0"/>
              <a:ea typeface="微软雅黑" panose="020B0503020204020204" pitchFamily="34" charset="-122"/>
              <a:cs typeface="Times New Roman" panose="02020603050405020304" charset="0"/>
            </a:endParaRPr>
          </a:p>
          <a:p>
            <a:pPr marL="285750" indent="-285750">
              <a:lnSpc>
                <a:spcPct val="150000"/>
              </a:lnSpc>
              <a:buFont typeface="Wingdings" panose="05000000000000000000" charset="0"/>
              <a:buChar char="Ø"/>
            </a:pPr>
            <a:r>
              <a:rPr lang="zh-CN" altLang="en-US" sz="2000">
                <a:latin typeface="Times New Roman" panose="02020603050405020304" charset="0"/>
                <a:ea typeface="微软雅黑" panose="020B0503020204020204" pitchFamily="34" charset="-122"/>
                <a:cs typeface="Times New Roman" panose="02020603050405020304" charset="0"/>
              </a:rPr>
              <a:t>学期中，妈妈不定期</a:t>
            </a:r>
            <a:r>
              <a:rPr lang="zh-CN" altLang="en-US" sz="2000">
                <a:latin typeface="Times New Roman" panose="02020603050405020304" charset="0"/>
                <a:ea typeface="微软雅黑" panose="020B0503020204020204" pitchFamily="34" charset="-122"/>
                <a:cs typeface="Times New Roman" panose="02020603050405020304" charset="0"/>
              </a:rPr>
              <a:t>地检查小明课外读物的学习情况和字帖的练字进度，并于期末</a:t>
            </a:r>
            <a:r>
              <a:rPr lang="zh-CN" altLang="en-US" sz="2000">
                <a:latin typeface="Times New Roman" panose="02020603050405020304" charset="0"/>
                <a:ea typeface="微软雅黑" panose="020B0503020204020204" pitchFamily="34" charset="-122"/>
                <a:cs typeface="Times New Roman" panose="02020603050405020304" charset="0"/>
              </a:rPr>
              <a:t>检查了作文成绩及</a:t>
            </a:r>
            <a:r>
              <a:rPr lang="zh-CN" altLang="en-US" sz="2000">
                <a:latin typeface="Times New Roman" panose="02020603050405020304" charset="0"/>
                <a:ea typeface="微软雅黑" panose="020B0503020204020204" pitchFamily="34" charset="-122"/>
                <a:cs typeface="Times New Roman" panose="02020603050405020304" charset="0"/>
              </a:rPr>
              <a:t>练字效果</a:t>
            </a:r>
            <a:r>
              <a:rPr lang="en-US" altLang="zh-CN" sz="2000">
                <a:latin typeface="Times New Roman" panose="02020603050405020304" charset="0"/>
                <a:ea typeface="微软雅黑" panose="020B0503020204020204" pitchFamily="34" charset="-122"/>
                <a:cs typeface="Times New Roman" panose="02020603050405020304" charset="0"/>
              </a:rPr>
              <a:t>——</a:t>
            </a:r>
            <a:r>
              <a:rPr lang="zh-CN" altLang="en-US" sz="2000" b="1">
                <a:latin typeface="Times New Roman" panose="02020603050405020304" charset="0"/>
                <a:ea typeface="微软雅黑" panose="020B0503020204020204" pitchFamily="34" charset="-122"/>
                <a:cs typeface="Times New Roman" panose="02020603050405020304" charset="0"/>
              </a:rPr>
              <a:t>绩效目标的应用</a:t>
            </a:r>
            <a:endParaRPr lang="zh-CN" altLang="en-US" sz="2000">
              <a:latin typeface="Times New Roman" panose="02020603050405020304" charset="0"/>
              <a:ea typeface="微软雅黑" panose="020B0503020204020204" pitchFamily="34" charset="-122"/>
              <a:cs typeface="Times New Roman" panose="02020603050405020304" charset="0"/>
            </a:endParaRPr>
          </a:p>
          <a:p>
            <a:pPr marL="285750" indent="-285750">
              <a:buFont typeface="Wingdings" panose="05000000000000000000" charset="0"/>
              <a:buChar char="u"/>
            </a:pPr>
            <a:endParaRPr lang="zh-CN" altLang="en-US" sz="2000">
              <a:latin typeface="Times New Roman" panose="02020603050405020304" charset="0"/>
              <a:ea typeface="微软雅黑" panose="020B0503020204020204" pitchFamily="34" charset="-122"/>
              <a:cs typeface="Times New Roman" panose="0202060305040502030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533400" y="1905000"/>
            <a:ext cx="5411470" cy="1376045"/>
          </a:xfrm>
        </p:spPr>
        <p:txBody>
          <a:bodyPr>
            <a:normAutofit fontScale="90000"/>
          </a:bodyPr>
          <a:lstStyle/>
          <a:p>
            <a:pPr algn="l"/>
            <a:r>
              <a:rPr lang="en-US" altLang="zh-CN" dirty="0"/>
              <a:t> </a:t>
            </a:r>
            <a:br>
              <a:rPr lang="en-US" altLang="zh-CN" dirty="0"/>
            </a:br>
            <a:r>
              <a:rPr lang="en-US" altLang="zh-CN" dirty="0"/>
              <a:t>Part3  </a:t>
            </a:r>
            <a:r>
              <a:rPr lang="zh-CN" altLang="en-US" dirty="0"/>
              <a:t>绩效目标批复、</a:t>
            </a:r>
            <a:br>
              <a:rPr lang="zh-CN" altLang="en-US" dirty="0"/>
            </a:br>
            <a:r>
              <a:rPr lang="zh-CN" altLang="en-US" dirty="0"/>
              <a:t> </a:t>
            </a:r>
            <a:r>
              <a:rPr lang="en-US" altLang="zh-CN" dirty="0"/>
              <a:t>          </a:t>
            </a:r>
            <a:r>
              <a:rPr lang="zh-CN" altLang="en-US" dirty="0"/>
              <a:t>调整及</a:t>
            </a:r>
            <a:r>
              <a:rPr lang="zh-CN" altLang="en-US" dirty="0"/>
              <a:t>应用</a:t>
            </a:r>
            <a:endParaRPr lang="zh-CN" altLang="en-US" dirty="0"/>
          </a:p>
        </p:txBody>
      </p:sp>
      <p:sp>
        <p:nvSpPr>
          <p:cNvPr id="6" name="文本占位符 5"/>
          <p:cNvSpPr>
            <a:spLocks noGrp="1"/>
          </p:cNvSpPr>
          <p:nvPr>
            <p:ph type="body" idx="1"/>
            <p:custDataLst>
              <p:tags r:id="rId2"/>
            </p:custDataLst>
          </p:nvPr>
        </p:nvSpPr>
        <p:spPr>
          <a:xfrm>
            <a:off x="2286000" y="3505200"/>
            <a:ext cx="5114290" cy="1214755"/>
          </a:xfrm>
        </p:spPr>
        <p:txBody>
          <a:bodyPr>
            <a:normAutofit fontScale="25000"/>
          </a:bodyPr>
          <a:lstStyle/>
          <a:p>
            <a:pPr lvl="0"/>
            <a:r>
              <a:rPr lang="zh-CN" altLang="en-US" sz="7200" dirty="0"/>
              <a:t>绩效目标如何进行</a:t>
            </a:r>
            <a:r>
              <a:rPr lang="zh-CN" altLang="en-US" sz="7200" dirty="0"/>
              <a:t>批复？</a:t>
            </a:r>
            <a:endParaRPr lang="zh-CN" altLang="en-US" sz="7200" dirty="0"/>
          </a:p>
          <a:p>
            <a:pPr lvl="0"/>
            <a:r>
              <a:rPr lang="zh-CN" altLang="en-US" sz="7200" dirty="0"/>
              <a:t>何时进行绩效目标</a:t>
            </a:r>
            <a:r>
              <a:rPr lang="zh-CN" altLang="en-US" sz="7200" dirty="0"/>
              <a:t>调整？</a:t>
            </a:r>
            <a:endParaRPr lang="zh-CN" altLang="en-US" sz="7200" dirty="0"/>
          </a:p>
          <a:p>
            <a:pPr lvl="0"/>
            <a:r>
              <a:rPr lang="zh-CN" altLang="en-US" sz="7200" dirty="0"/>
              <a:t>绩效目标是如何进行应用</a:t>
            </a:r>
            <a:r>
              <a:rPr lang="zh-CN" altLang="en-US" sz="7200" dirty="0"/>
              <a:t>的？</a:t>
            </a:r>
            <a:endParaRPr lang="zh-CN" altLang="en-US" sz="7200" dirty="0"/>
          </a:p>
        </p:txBody>
      </p:sp>
    </p:spTree>
    <p:custDataLst>
      <p:tags r:id="rId3"/>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762000" y="304800"/>
            <a:ext cx="5426710" cy="583565"/>
          </a:xfrm>
          <a:prstGeom prst="rect">
            <a:avLst/>
          </a:prstGeom>
          <a:noFill/>
        </p:spPr>
        <p:txBody>
          <a:bodyPr wrap="none" rtlCol="0" anchor="t">
            <a:spAutoFit/>
          </a:bodyPr>
          <a:p>
            <a:r>
              <a:rPr lang="en-US" altLang="zh-CN" sz="3200" b="1" dirty="0">
                <a:latin typeface="微软雅黑" panose="020B0503020204020204" pitchFamily="34" charset="-122"/>
                <a:ea typeface="微软雅黑" panose="020B0503020204020204" pitchFamily="34" charset="-122"/>
                <a:sym typeface="+mn-ea"/>
              </a:rPr>
              <a:t>3.</a:t>
            </a:r>
            <a:r>
              <a:rPr lang="zh-CN" altLang="en-US" sz="3200" b="1" dirty="0">
                <a:latin typeface="微软雅黑" panose="020B0503020204020204" pitchFamily="34" charset="-122"/>
                <a:ea typeface="微软雅黑" panose="020B0503020204020204" pitchFamily="34" charset="-122"/>
                <a:sym typeface="+mn-ea"/>
              </a:rPr>
              <a:t>绩效目标批复、调整及</a:t>
            </a:r>
            <a:r>
              <a:rPr lang="zh-CN" altLang="en-US" sz="3200" b="1" dirty="0">
                <a:latin typeface="微软雅黑" panose="020B0503020204020204" pitchFamily="34" charset="-122"/>
                <a:ea typeface="微软雅黑" panose="020B0503020204020204" pitchFamily="34" charset="-122"/>
                <a:sym typeface="+mn-ea"/>
              </a:rPr>
              <a:t>应用</a:t>
            </a:r>
            <a:endParaRPr lang="zh-CN" altLang="en-US" sz="3200" b="1" dirty="0">
              <a:latin typeface="微软雅黑" panose="020B0503020204020204" pitchFamily="34" charset="-122"/>
              <a:ea typeface="微软雅黑" panose="020B0503020204020204" pitchFamily="34" charset="-122"/>
              <a:sym typeface="+mn-ea"/>
            </a:endParaRPr>
          </a:p>
        </p:txBody>
      </p:sp>
      <p:sp>
        <p:nvSpPr>
          <p:cNvPr id="2" name="文本框 1" descr="7b0a202020202262756c6c6574223a20227b5c2263617465676f727949645c223a31303031322c5c2274656d706c61746549645c223a32303233313330387d220a7d0a"/>
          <p:cNvSpPr txBox="1"/>
          <p:nvPr/>
        </p:nvSpPr>
        <p:spPr>
          <a:xfrm>
            <a:off x="1295400" y="1905000"/>
            <a:ext cx="9956800" cy="3784600"/>
          </a:xfrm>
          <a:prstGeom prst="rect">
            <a:avLst/>
          </a:prstGeom>
          <a:noFill/>
        </p:spPr>
        <p:txBody>
          <a:bodyPr wrap="square" rtlCol="0">
            <a:spAutoFit/>
          </a:bodyPr>
          <a:p>
            <a:pPr marL="457200" indent="-457200">
              <a:lnSpc>
                <a:spcPct val="200000"/>
              </a:lnSpc>
              <a:buClr>
                <a:srgbClr val="C00000"/>
              </a:buClr>
              <a:buFont typeface="Wingdings" panose="05000000000000000000" charset="0"/>
              <a:buBlip>
                <a:blip r:embed="rId1"/>
              </a:buBlip>
            </a:pP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按照“谁批复预算，谁批复目标”的原则，财政部门和预算</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部门在批复年初部门预算或调整预算时，一并批复绩效目标。</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200000"/>
              </a:lnSpc>
              <a:buClr>
                <a:srgbClr val="C00000"/>
              </a:buClr>
              <a:buFont typeface="Wingdings" panose="05000000000000000000" charset="0"/>
              <a:buBlip>
                <a:blip r:embed="rId1"/>
              </a:buBlip>
            </a:pPr>
            <a:r>
              <a:rPr lang="zh-CN" altLang="en-US" sz="2000">
                <a:latin typeface="微软雅黑" panose="020B0503020204020204" pitchFamily="34" charset="-122"/>
                <a:ea typeface="微软雅黑" panose="020B0503020204020204" pitchFamily="34" charset="-122"/>
                <a:cs typeface="微软雅黑" panose="020B0503020204020204" pitchFamily="34" charset="-122"/>
              </a:rPr>
              <a:t>财政部门在本级人代会批准本级年度预算后，将绩效目标随部门预算批复本级预算部门；预算</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部门将批复的绩效目标按预算管理级次细化批复到所属单位，并提出绩效管理具体工作要求。</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marL="457200" indent="-457200">
              <a:lnSpc>
                <a:spcPct val="200000"/>
              </a:lnSpc>
              <a:buClr>
                <a:srgbClr val="C00000"/>
              </a:buClr>
              <a:buFont typeface="Wingdings" panose="05000000000000000000" charset="0"/>
              <a:buChar char="u"/>
            </a:pP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219200" y="1219200"/>
            <a:ext cx="4089400"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3.1</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绩效目标的批复</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2"/>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762000" y="304800"/>
            <a:ext cx="5426710" cy="583565"/>
          </a:xfrm>
          <a:prstGeom prst="rect">
            <a:avLst/>
          </a:prstGeom>
          <a:noFill/>
        </p:spPr>
        <p:txBody>
          <a:bodyPr wrap="none" rtlCol="0" anchor="t">
            <a:spAutoFit/>
          </a:bodyPr>
          <a:p>
            <a:r>
              <a:rPr lang="en-US" altLang="zh-CN" sz="3200" b="1" dirty="0">
                <a:latin typeface="微软雅黑" panose="020B0503020204020204" pitchFamily="34" charset="-122"/>
                <a:ea typeface="微软雅黑" panose="020B0503020204020204" pitchFamily="34" charset="-122"/>
                <a:sym typeface="+mn-ea"/>
              </a:rPr>
              <a:t>3.</a:t>
            </a:r>
            <a:r>
              <a:rPr lang="zh-CN" altLang="en-US" sz="3200" b="1" dirty="0">
                <a:latin typeface="微软雅黑" panose="020B0503020204020204" pitchFamily="34" charset="-122"/>
                <a:ea typeface="微软雅黑" panose="020B0503020204020204" pitchFamily="34" charset="-122"/>
                <a:sym typeface="+mn-ea"/>
              </a:rPr>
              <a:t>绩效目标批复、调整及</a:t>
            </a:r>
            <a:r>
              <a:rPr lang="zh-CN" altLang="en-US" sz="3200" b="1" dirty="0">
                <a:latin typeface="微软雅黑" panose="020B0503020204020204" pitchFamily="34" charset="-122"/>
                <a:ea typeface="微软雅黑" panose="020B0503020204020204" pitchFamily="34" charset="-122"/>
                <a:sym typeface="+mn-ea"/>
              </a:rPr>
              <a:t>应用</a:t>
            </a:r>
            <a:endParaRPr lang="zh-CN" altLang="en-US" sz="3200" b="1" dirty="0">
              <a:latin typeface="微软雅黑" panose="020B0503020204020204" pitchFamily="34" charset="-122"/>
              <a:ea typeface="微软雅黑" panose="020B0503020204020204" pitchFamily="34" charset="-122"/>
              <a:sym typeface="+mn-ea"/>
            </a:endParaRPr>
          </a:p>
        </p:txBody>
      </p:sp>
      <p:sp>
        <p:nvSpPr>
          <p:cNvPr id="2" name="文本框 1" descr="7b0a202020202262756c6c6574223a20227b5c2263617465676f727949645c223a31303031322c5c2274656d706c61746549645c223a32303233313239397d220a7d0a"/>
          <p:cNvSpPr txBox="1"/>
          <p:nvPr/>
        </p:nvSpPr>
        <p:spPr>
          <a:xfrm>
            <a:off x="1295400" y="1859915"/>
            <a:ext cx="9131300" cy="3476625"/>
          </a:xfrm>
          <a:prstGeom prst="rect">
            <a:avLst/>
          </a:prstGeom>
          <a:noFill/>
        </p:spPr>
        <p:txBody>
          <a:bodyPr wrap="square" rtlCol="0">
            <a:spAutoFit/>
          </a:bodyPr>
          <a:p>
            <a:pPr marL="285750" indent="-285750">
              <a:lnSpc>
                <a:spcPct val="200000"/>
              </a:lnSpc>
              <a:buClr>
                <a:srgbClr val="C00000"/>
              </a:buClr>
              <a:buFont typeface="Wingdings" panose="05000000000000000000" charset="0"/>
              <a:buBlip>
                <a:blip r:embed="rId1"/>
              </a:buBlip>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绩效目标确定后，一般不予调整。</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nSpc>
                <a:spcPct val="200000"/>
              </a:lnSpc>
              <a:buClr>
                <a:srgbClr val="C00000"/>
              </a:buClr>
              <a:buFont typeface="Wingdings" panose="05000000000000000000" charset="0"/>
              <a:buBlip>
                <a:blip r:embed="rId1"/>
              </a:buBlip>
            </a:pPr>
            <a:r>
              <a:rPr lang="zh-CN" altLang="en-US" sz="2000">
                <a:latin typeface="微软雅黑" panose="020B0503020204020204" pitchFamily="34" charset="-122"/>
                <a:ea typeface="微软雅黑" panose="020B0503020204020204" pitchFamily="34" charset="-122"/>
                <a:cs typeface="微软雅黑" panose="020B0503020204020204" pitchFamily="34" charset="-122"/>
                <a:sym typeface="+mn-ea"/>
              </a:rPr>
              <a:t>预算执行中因特殊原因确需调整的，应按照绩效目标管理要求和预算调整流程报批。预算执行中产生的项目预算追加，需按要求设置项目支出绩效目标，按照确定格式和内容填报《市级部门预算项目支出绩效目标申报表》，并按照绩效目标管理要求和预算追加流程报批。</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000"/>
          </a:p>
        </p:txBody>
      </p:sp>
      <p:sp>
        <p:nvSpPr>
          <p:cNvPr id="4" name="文本框 3"/>
          <p:cNvSpPr txBox="1"/>
          <p:nvPr/>
        </p:nvSpPr>
        <p:spPr>
          <a:xfrm>
            <a:off x="1219200" y="1219200"/>
            <a:ext cx="4089400"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3.2</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绩效目标的</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调整</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2"/>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五边形 2"/>
          <p:cNvSpPr/>
          <p:nvPr>
            <p:custDataLst>
              <p:tags r:id="rId1"/>
            </p:custDataLst>
          </p:nvPr>
        </p:nvSpPr>
        <p:spPr bwMode="auto">
          <a:xfrm>
            <a:off x="679452" y="2606185"/>
            <a:ext cx="1139770" cy="558510"/>
          </a:xfrm>
          <a:prstGeom prst="homePlate">
            <a:avLst>
              <a:gd name="adj" fmla="val 31944"/>
            </a:avLst>
          </a:prstGeom>
          <a:solidFill>
            <a:sysClr val="window" lastClr="FFFFFF">
              <a:lumMod val="95000"/>
            </a:sysClr>
          </a:solidFill>
          <a:ln w="19050">
            <a:noFill/>
            <a:round/>
          </a:ln>
        </p:spPr>
        <p:txBody>
          <a:bodyPr vert="horz" wrap="square" lIns="91440" tIns="45720" rIns="91440" bIns="45720" anchor="ctr" anchorCtr="1" compatLnSpc="1">
            <a:normAutofit/>
          </a:bodyPr>
          <a:lstStyle/>
          <a:p>
            <a:pPr algn="ctr"/>
            <a:r>
              <a:rPr lang="en-US" b="1" i="1">
                <a:solidFill>
                  <a:srgbClr val="000000">
                    <a:lumMod val="75000"/>
                    <a:lumOff val="25000"/>
                  </a:srgbClr>
                </a:solidFill>
                <a:latin typeface="Arial" panose="020B0604020202020204" pitchFamily="34" charset="0"/>
                <a:ea typeface="微软雅黑" panose="020B0503020204020204" pitchFamily="34" charset="-122"/>
                <a:cs typeface="微软雅黑" panose="020B0503020204020204" pitchFamily="34" charset="-122"/>
              </a:rPr>
              <a:t>01</a:t>
            </a:r>
            <a:endParaRPr lang="en-US" b="1" i="1">
              <a:solidFill>
                <a:srgbClr val="000000">
                  <a:lumMod val="75000"/>
                  <a:lumOff val="25000"/>
                </a:srgbClr>
              </a:solidFill>
              <a:latin typeface="Arial" panose="020B0604020202020204" pitchFamily="34" charset="0"/>
              <a:ea typeface="微软雅黑" panose="020B0503020204020204" pitchFamily="34" charset="-122"/>
              <a:cs typeface="微软雅黑" panose="020B0503020204020204" pitchFamily="34" charset="-122"/>
            </a:endParaRPr>
          </a:p>
        </p:txBody>
      </p:sp>
      <p:sp>
        <p:nvSpPr>
          <p:cNvPr id="7" name="五边形 6"/>
          <p:cNvSpPr/>
          <p:nvPr>
            <p:custDataLst>
              <p:tags r:id="rId2"/>
            </p:custDataLst>
          </p:nvPr>
        </p:nvSpPr>
        <p:spPr bwMode="auto">
          <a:xfrm>
            <a:off x="4394845" y="2606185"/>
            <a:ext cx="1139770" cy="558510"/>
          </a:xfrm>
          <a:prstGeom prst="homePlate">
            <a:avLst>
              <a:gd name="adj" fmla="val 31944"/>
            </a:avLst>
          </a:prstGeom>
          <a:solidFill>
            <a:sysClr val="window" lastClr="FFFFFF">
              <a:lumMod val="95000"/>
            </a:sysClr>
          </a:solidFill>
          <a:ln w="19050">
            <a:noFill/>
            <a:round/>
          </a:ln>
        </p:spPr>
        <p:txBody>
          <a:bodyPr vert="horz" wrap="square" lIns="91440" tIns="45720" rIns="91440" bIns="45720" anchor="ctr" anchorCtr="1" compatLnSpc="1">
            <a:normAutofit/>
          </a:bodyPr>
          <a:lstStyle/>
          <a:p>
            <a:pPr algn="ctr"/>
            <a:r>
              <a:rPr lang="en-US" b="1" i="1" dirty="0">
                <a:solidFill>
                  <a:srgbClr val="000000">
                    <a:lumMod val="75000"/>
                    <a:lumOff val="25000"/>
                  </a:srgbClr>
                </a:solidFill>
                <a:latin typeface="Arial" panose="020B0604020202020204" pitchFamily="34" charset="0"/>
                <a:ea typeface="微软雅黑" panose="020B0503020204020204" pitchFamily="34" charset="-122"/>
                <a:cs typeface="微软雅黑" panose="020B0503020204020204" pitchFamily="34" charset="-122"/>
              </a:rPr>
              <a:t>02</a:t>
            </a:r>
            <a:endParaRPr lang="en-US" b="1" i="1" dirty="0">
              <a:solidFill>
                <a:srgbClr val="000000">
                  <a:lumMod val="75000"/>
                  <a:lumOff val="25000"/>
                </a:srgbClr>
              </a:solidFill>
              <a:latin typeface="Arial" panose="020B0604020202020204" pitchFamily="34" charset="0"/>
              <a:ea typeface="微软雅黑" panose="020B0503020204020204" pitchFamily="34" charset="-122"/>
              <a:cs typeface="微软雅黑" panose="020B0503020204020204" pitchFamily="34" charset="-122"/>
            </a:endParaRPr>
          </a:p>
        </p:txBody>
      </p:sp>
      <p:sp>
        <p:nvSpPr>
          <p:cNvPr id="11" name="五边形 10"/>
          <p:cNvSpPr/>
          <p:nvPr>
            <p:custDataLst>
              <p:tags r:id="rId3"/>
            </p:custDataLst>
          </p:nvPr>
        </p:nvSpPr>
        <p:spPr bwMode="auto">
          <a:xfrm>
            <a:off x="8110237" y="2606185"/>
            <a:ext cx="1139770" cy="558510"/>
          </a:xfrm>
          <a:prstGeom prst="homePlate">
            <a:avLst>
              <a:gd name="adj" fmla="val 31944"/>
            </a:avLst>
          </a:prstGeom>
          <a:solidFill>
            <a:sysClr val="window" lastClr="FFFFFF">
              <a:lumMod val="95000"/>
            </a:sysClr>
          </a:solidFill>
          <a:ln w="19050">
            <a:noFill/>
            <a:round/>
          </a:ln>
        </p:spPr>
        <p:txBody>
          <a:bodyPr vert="horz" wrap="square" lIns="91440" tIns="45720" rIns="91440" bIns="45720" anchor="ctr" anchorCtr="1" compatLnSpc="1">
            <a:normAutofit/>
          </a:bodyPr>
          <a:lstStyle/>
          <a:p>
            <a:pPr algn="ctr"/>
            <a:r>
              <a:rPr lang="en-US" b="1" i="1" dirty="0">
                <a:solidFill>
                  <a:srgbClr val="000000">
                    <a:lumMod val="75000"/>
                    <a:lumOff val="25000"/>
                  </a:srgbClr>
                </a:solidFill>
                <a:latin typeface="Arial" panose="020B0604020202020204" pitchFamily="34" charset="0"/>
                <a:ea typeface="微软雅黑" panose="020B0503020204020204" pitchFamily="34" charset="-122"/>
                <a:cs typeface="微软雅黑" panose="020B0503020204020204" pitchFamily="34" charset="-122"/>
              </a:rPr>
              <a:t>03</a:t>
            </a:r>
            <a:endParaRPr lang="en-US" b="1" i="1" dirty="0">
              <a:solidFill>
                <a:srgbClr val="000000">
                  <a:lumMod val="75000"/>
                  <a:lumOff val="25000"/>
                </a:srgbClr>
              </a:solidFill>
              <a:latin typeface="Arial" panose="020B0604020202020204" pitchFamily="34" charset="0"/>
              <a:ea typeface="微软雅黑" panose="020B0503020204020204" pitchFamily="34" charset="-122"/>
              <a:cs typeface="微软雅黑" panose="020B0503020204020204" pitchFamily="34" charset="-122"/>
            </a:endParaRPr>
          </a:p>
        </p:txBody>
      </p:sp>
      <p:sp>
        <p:nvSpPr>
          <p:cNvPr id="2" name="燕尾形箭头 1"/>
          <p:cNvSpPr/>
          <p:nvPr>
            <p:custDataLst>
              <p:tags r:id="rId4"/>
            </p:custDataLst>
          </p:nvPr>
        </p:nvSpPr>
        <p:spPr bwMode="auto">
          <a:xfrm>
            <a:off x="1237381" y="2438583"/>
            <a:ext cx="2845826" cy="893714"/>
          </a:xfrm>
          <a:prstGeom prst="notchedRightArrow">
            <a:avLst>
              <a:gd name="adj1" fmla="val 100000"/>
              <a:gd name="adj2" fmla="val 31781"/>
            </a:avLst>
          </a:prstGeom>
        </p:spPr>
        <p:style>
          <a:lnRef idx="2">
            <a:schemeClr val="accent3">
              <a:shade val="50000"/>
            </a:schemeClr>
          </a:lnRef>
          <a:fillRef idx="1">
            <a:schemeClr val="accent3"/>
          </a:fillRef>
          <a:effectRef idx="0">
            <a:schemeClr val="accent3"/>
          </a:effectRef>
          <a:fontRef idx="minor">
            <a:schemeClr val="lt1"/>
          </a:fontRef>
        </p:style>
        <p:txBody>
          <a:bodyPr wrap="square" lIns="91440" tIns="45720" rIns="91440" bIns="45720" anchor="ctr">
            <a:normAutofit/>
          </a:bodyPr>
          <a:lstStyle/>
          <a:p>
            <a:pPr algn="ctr"/>
            <a:endParaRPr>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30" name="文本框 29"/>
          <p:cNvSpPr txBox="1"/>
          <p:nvPr>
            <p:custDataLst>
              <p:tags r:id="rId5"/>
            </p:custDataLst>
          </p:nvPr>
        </p:nvSpPr>
        <p:spPr>
          <a:xfrm>
            <a:off x="662305" y="3881120"/>
            <a:ext cx="3422650" cy="1335405"/>
          </a:xfrm>
          <a:prstGeom prst="rect">
            <a:avLst/>
          </a:prstGeom>
          <a:noFill/>
          <a:ln>
            <a:noFill/>
          </a:ln>
        </p:spPr>
        <p:txBody>
          <a:bodyPr wrap="square" lIns="91440" tIns="0" rIns="91440" bIns="46800" anchor="t" anchorCtr="0">
            <a:noAutofit/>
          </a:bodyPr>
          <a:lstStyle/>
          <a:p>
            <a:pPr algn="ctr">
              <a:lnSpc>
                <a:spcPct val="120000"/>
              </a:lnSpc>
            </a:pPr>
            <a:r>
              <a:rPr lang="zh-CN" altLang="en-US" sz="1400" spc="15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预算执行中，</a:t>
            </a:r>
            <a:r>
              <a:rPr lang="zh-CN" altLang="en-US" sz="1400" spc="15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预算部门及所属单位应对预算执行情况和绩效目标预期实现程度开展绩效监控，及时发现并纠正绩效运行中存在的问题，力保绩效目标如期实现。</a:t>
            </a:r>
            <a:endParaRPr lang="zh-CN" altLang="en-US" sz="1400" spc="15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6" name="直接连接符 45"/>
          <p:cNvCxnSpPr/>
          <p:nvPr>
            <p:custDataLst>
              <p:tags r:id="rId6"/>
            </p:custDataLst>
          </p:nvPr>
        </p:nvCxnSpPr>
        <p:spPr>
          <a:xfrm>
            <a:off x="2374008" y="3332297"/>
            <a:ext cx="14647" cy="465885"/>
          </a:xfrm>
          <a:prstGeom prst="line">
            <a:avLst/>
          </a:prstGeom>
          <a:noFill/>
          <a:ln w="3175" cap="rnd" cmpd="sng" algn="ctr">
            <a:solidFill>
              <a:sysClr val="window" lastClr="FFFFFF">
                <a:lumMod val="75000"/>
              </a:sysClr>
            </a:solidFill>
            <a:prstDash val="dash"/>
            <a:round/>
            <a:tailEnd type="oval"/>
          </a:ln>
          <a:effectLst/>
        </p:spPr>
      </p:cxnSp>
      <p:sp>
        <p:nvSpPr>
          <p:cNvPr id="6" name="燕尾形箭头 5"/>
          <p:cNvSpPr/>
          <p:nvPr>
            <p:custDataLst>
              <p:tags r:id="rId7"/>
            </p:custDataLst>
          </p:nvPr>
        </p:nvSpPr>
        <p:spPr bwMode="auto">
          <a:xfrm>
            <a:off x="4952776" y="2438583"/>
            <a:ext cx="2845826" cy="893714"/>
          </a:xfrm>
          <a:prstGeom prst="notchedRightArrow">
            <a:avLst>
              <a:gd name="adj1" fmla="val 100000"/>
              <a:gd name="adj2" fmla="val 31781"/>
            </a:avLst>
          </a:prstGeom>
          <a:solidFill>
            <a:schemeClr val="accent6">
              <a:lumMod val="60000"/>
              <a:lumOff val="40000"/>
            </a:schemeClr>
          </a:solidFill>
          <a:ln w="19050">
            <a:no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33" name="文本框 32"/>
          <p:cNvSpPr txBox="1"/>
          <p:nvPr>
            <p:custDataLst>
              <p:tags r:id="rId8"/>
            </p:custDataLst>
          </p:nvPr>
        </p:nvSpPr>
        <p:spPr>
          <a:xfrm>
            <a:off x="4382770" y="3817620"/>
            <a:ext cx="3422650" cy="1850390"/>
          </a:xfrm>
          <a:prstGeom prst="rect">
            <a:avLst/>
          </a:prstGeom>
          <a:noFill/>
          <a:ln>
            <a:noFill/>
          </a:ln>
        </p:spPr>
        <p:txBody>
          <a:bodyPr wrap="square" lIns="91440" tIns="0" rIns="91440" bIns="46800" anchor="t" anchorCtr="0">
            <a:noAutofit/>
          </a:bodyPr>
          <a:lstStyle/>
          <a:p>
            <a:pPr algn="ctr">
              <a:lnSpc>
                <a:spcPct val="120000"/>
              </a:lnSpc>
            </a:pPr>
            <a:r>
              <a:rPr lang="zh-CN" altLang="en-US" sz="1400" spc="15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预算执行结束或预算项目完成后，预算</a:t>
            </a:r>
            <a:r>
              <a:rPr lang="zh-CN" altLang="en-US" sz="1400" spc="15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部门及所属单位应对照批复的绩效目标开展绩效自评，并按要求将绩效自评报告纸质件和电子表格报送财政部门。自评作为部门（单位）预、决算的组成内容和以后年度预算申请、安排的重要基础。</a:t>
            </a:r>
            <a:endParaRPr lang="zh-CN" altLang="en-US" sz="1400" spc="15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7" name="直接连接符 46"/>
          <p:cNvCxnSpPr/>
          <p:nvPr>
            <p:custDataLst>
              <p:tags r:id="rId9"/>
            </p:custDataLst>
          </p:nvPr>
        </p:nvCxnSpPr>
        <p:spPr>
          <a:xfrm>
            <a:off x="6096000" y="3327400"/>
            <a:ext cx="0" cy="406400"/>
          </a:xfrm>
          <a:prstGeom prst="line">
            <a:avLst/>
          </a:prstGeom>
          <a:noFill/>
          <a:ln w="3175" cap="rnd" cmpd="sng" algn="ctr">
            <a:solidFill>
              <a:sysClr val="window" lastClr="FFFFFF">
                <a:lumMod val="75000"/>
              </a:sysClr>
            </a:solidFill>
            <a:prstDash val="dash"/>
            <a:round/>
            <a:tailEnd type="oval"/>
          </a:ln>
          <a:effectLst/>
        </p:spPr>
      </p:cxnSp>
      <p:sp>
        <p:nvSpPr>
          <p:cNvPr id="10" name="燕尾形箭头 9"/>
          <p:cNvSpPr/>
          <p:nvPr>
            <p:custDataLst>
              <p:tags r:id="rId10"/>
            </p:custDataLst>
          </p:nvPr>
        </p:nvSpPr>
        <p:spPr bwMode="auto">
          <a:xfrm>
            <a:off x="8668168" y="2439218"/>
            <a:ext cx="2845826" cy="893714"/>
          </a:xfrm>
          <a:prstGeom prst="notchedRightArrow">
            <a:avLst>
              <a:gd name="adj1" fmla="val 100000"/>
              <a:gd name="adj2" fmla="val 31781"/>
            </a:avLst>
          </a:prstGeom>
          <a:solidFill>
            <a:schemeClr val="accent2">
              <a:lumMod val="60000"/>
              <a:lumOff val="40000"/>
            </a:schemeClr>
          </a:solidFill>
          <a:ln w="19050">
            <a:no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36" name="文本框 35"/>
          <p:cNvSpPr txBox="1"/>
          <p:nvPr>
            <p:custDataLst>
              <p:tags r:id="rId11"/>
            </p:custDataLst>
          </p:nvPr>
        </p:nvSpPr>
        <p:spPr>
          <a:xfrm>
            <a:off x="8153400" y="3882390"/>
            <a:ext cx="3599815" cy="1678305"/>
          </a:xfrm>
          <a:prstGeom prst="rect">
            <a:avLst/>
          </a:prstGeom>
          <a:noFill/>
          <a:ln>
            <a:noFill/>
          </a:ln>
        </p:spPr>
        <p:txBody>
          <a:bodyPr wrap="square" lIns="91440" tIns="0" rIns="91440" bIns="46800" anchor="t" anchorCtr="0">
            <a:noAutofit/>
          </a:bodyPr>
          <a:lstStyle/>
          <a:p>
            <a:pPr algn="ctr">
              <a:lnSpc>
                <a:spcPct val="120000"/>
              </a:lnSpc>
            </a:pPr>
            <a:r>
              <a:rPr lang="zh-CN" altLang="en-US" sz="1400" spc="15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财政部门按照绩效评价工作规划，对部分重点项目支出绩效目标和部分部门（单位）整体支出绩效目标实现情况进行重点绩效评价，评价结果作为政策调整、改进管理和预算安排的重要依据。</a:t>
            </a:r>
            <a:endParaRPr lang="zh-CN" altLang="en-US" sz="1400" spc="15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8" name="直接连接符 47"/>
          <p:cNvCxnSpPr>
            <a:stCxn id="35" idx="0"/>
          </p:cNvCxnSpPr>
          <p:nvPr>
            <p:custDataLst>
              <p:tags r:id="rId12"/>
            </p:custDataLst>
          </p:nvPr>
        </p:nvCxnSpPr>
        <p:spPr>
          <a:xfrm flipH="1" flipV="1">
            <a:off x="9806851" y="3332297"/>
            <a:ext cx="7142" cy="465885"/>
          </a:xfrm>
          <a:prstGeom prst="line">
            <a:avLst/>
          </a:prstGeom>
          <a:noFill/>
          <a:ln w="3175" cap="rnd" cmpd="sng" algn="ctr">
            <a:solidFill>
              <a:sysClr val="window" lastClr="FFFFFF">
                <a:lumMod val="75000"/>
              </a:sysClr>
            </a:solidFill>
            <a:prstDash val="dash"/>
            <a:round/>
            <a:headEnd type="oval"/>
            <a:tailEnd type="none"/>
          </a:ln>
          <a:effectLst/>
        </p:spPr>
      </p:cxnSp>
      <p:sp>
        <p:nvSpPr>
          <p:cNvPr id="4" name="椭圆 3"/>
          <p:cNvSpPr/>
          <p:nvPr>
            <p:custDataLst>
              <p:tags r:id="rId13"/>
            </p:custDataLst>
          </p:nvPr>
        </p:nvSpPr>
        <p:spPr bwMode="auto">
          <a:xfrm>
            <a:off x="1629780" y="2614097"/>
            <a:ext cx="580787" cy="580787"/>
          </a:xfrm>
          <a:prstGeom prst="ellipse">
            <a:avLst/>
          </a:prstGeom>
          <a:noFill/>
          <a:ln w="19050">
            <a:solidFill>
              <a:sysClr val="window" lastClr="FFFFFF"/>
            </a:solid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5" name="任意多边形 4"/>
          <p:cNvSpPr/>
          <p:nvPr>
            <p:custDataLst>
              <p:tags r:id="rId14"/>
            </p:custDataLst>
          </p:nvPr>
        </p:nvSpPr>
        <p:spPr bwMode="auto">
          <a:xfrm>
            <a:off x="1740586" y="2723496"/>
            <a:ext cx="359174" cy="323888"/>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rgbClr val="000000"/>
                </a:solidFill>
              </a:defRPr>
            </a:lvl1pPr>
            <a:lvl2pPr marL="457200" algn="l" defTabSz="914400" rtl="0" eaLnBrk="1" latinLnBrk="0" hangingPunct="1">
              <a:defRPr sz="1800" kern="1200">
                <a:solidFill>
                  <a:srgbClr val="000000"/>
                </a:solidFill>
              </a:defRPr>
            </a:lvl2pPr>
            <a:lvl3pPr marL="914400" algn="l" defTabSz="914400" rtl="0" eaLnBrk="1" latinLnBrk="0" hangingPunct="1">
              <a:defRPr sz="1800" kern="1200">
                <a:solidFill>
                  <a:srgbClr val="000000"/>
                </a:solidFill>
              </a:defRPr>
            </a:lvl3pPr>
            <a:lvl4pPr marL="1371600" algn="l" defTabSz="914400" rtl="0" eaLnBrk="1" latinLnBrk="0" hangingPunct="1">
              <a:defRPr sz="1800" kern="1200">
                <a:solidFill>
                  <a:srgbClr val="000000"/>
                </a:solidFill>
              </a:defRPr>
            </a:lvl4pPr>
            <a:lvl5pPr marL="1828800" algn="l" defTabSz="914400" rtl="0" eaLnBrk="1" latinLnBrk="0" hangingPunct="1">
              <a:defRPr sz="1800" kern="1200">
                <a:solidFill>
                  <a:srgbClr val="000000"/>
                </a:solidFill>
              </a:defRPr>
            </a:lvl5pPr>
            <a:lvl6pPr marL="2286000" algn="l" defTabSz="914400" rtl="0" eaLnBrk="1" latinLnBrk="0" hangingPunct="1">
              <a:defRPr sz="1800" kern="1200">
                <a:solidFill>
                  <a:srgbClr val="000000"/>
                </a:solidFill>
              </a:defRPr>
            </a:lvl6pPr>
            <a:lvl7pPr marL="2743200" algn="l" defTabSz="914400" rtl="0" eaLnBrk="1" latinLnBrk="0" hangingPunct="1">
              <a:defRPr sz="1800" kern="1200">
                <a:solidFill>
                  <a:srgbClr val="000000"/>
                </a:solidFill>
              </a:defRPr>
            </a:lvl7pPr>
            <a:lvl8pPr marL="3200400" algn="l" defTabSz="914400" rtl="0" eaLnBrk="1" latinLnBrk="0" hangingPunct="1">
              <a:defRPr sz="1800" kern="1200">
                <a:solidFill>
                  <a:srgbClr val="000000"/>
                </a:solidFill>
              </a:defRPr>
            </a:lvl8pPr>
            <a:lvl9pPr marL="3657600" algn="l" defTabSz="914400" rtl="0" eaLnBrk="1" latinLnBrk="0" hangingPunct="1">
              <a:defRPr sz="1800" kern="1200">
                <a:solidFill>
                  <a:srgbClr val="000000"/>
                </a:solidFill>
              </a:defRPr>
            </a:lvl9pPr>
          </a:lstStyle>
          <a:p>
            <a:pPr algn="ctr"/>
            <a:endParaRPr>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8" name="椭圆 7"/>
          <p:cNvSpPr/>
          <p:nvPr>
            <p:custDataLst>
              <p:tags r:id="rId15"/>
            </p:custDataLst>
          </p:nvPr>
        </p:nvSpPr>
        <p:spPr bwMode="auto">
          <a:xfrm>
            <a:off x="5380792" y="2583617"/>
            <a:ext cx="580787" cy="580787"/>
          </a:xfrm>
          <a:prstGeom prst="ellipse">
            <a:avLst/>
          </a:prstGeom>
          <a:noFill/>
          <a:ln w="19050">
            <a:solidFill>
              <a:sysClr val="window" lastClr="FFFFFF"/>
            </a:solid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9" name="任意多边形 8"/>
          <p:cNvSpPr/>
          <p:nvPr>
            <p:custDataLst>
              <p:tags r:id="rId16"/>
            </p:custDataLst>
          </p:nvPr>
        </p:nvSpPr>
        <p:spPr bwMode="auto">
          <a:xfrm>
            <a:off x="5496370" y="2705080"/>
            <a:ext cx="349630" cy="361990"/>
          </a:xfrm>
          <a:custGeom>
            <a:avLst/>
            <a:gdLst>
              <a:gd name="connsiteX0" fmla="*/ 459289 w 585107"/>
              <a:gd name="connsiteY0" fmla="*/ 416179 h 605788"/>
              <a:gd name="connsiteX1" fmla="*/ 459289 w 585107"/>
              <a:gd name="connsiteY1" fmla="*/ 511030 h 605788"/>
              <a:gd name="connsiteX2" fmla="*/ 554270 w 585107"/>
              <a:gd name="connsiteY2" fmla="*/ 511030 h 605788"/>
              <a:gd name="connsiteX3" fmla="*/ 459289 w 585107"/>
              <a:gd name="connsiteY3" fmla="*/ 605788 h 605788"/>
              <a:gd name="connsiteX4" fmla="*/ 364308 w 585107"/>
              <a:gd name="connsiteY4" fmla="*/ 511030 h 605788"/>
              <a:gd name="connsiteX5" fmla="*/ 459289 w 585107"/>
              <a:gd name="connsiteY5" fmla="*/ 416179 h 605788"/>
              <a:gd name="connsiteX6" fmla="*/ 490126 w 585107"/>
              <a:gd name="connsiteY6" fmla="*/ 385412 h 605788"/>
              <a:gd name="connsiteX7" fmla="*/ 585107 w 585107"/>
              <a:gd name="connsiteY7" fmla="*/ 480252 h 605788"/>
              <a:gd name="connsiteX8" fmla="*/ 490126 w 585107"/>
              <a:gd name="connsiteY8" fmla="*/ 480252 h 605788"/>
              <a:gd name="connsiteX9" fmla="*/ 151337 w 585107"/>
              <a:gd name="connsiteY9" fmla="*/ 315411 h 605788"/>
              <a:gd name="connsiteX10" fmla="*/ 188565 w 585107"/>
              <a:gd name="connsiteY10" fmla="*/ 433251 h 605788"/>
              <a:gd name="connsiteX11" fmla="*/ 195621 w 585107"/>
              <a:gd name="connsiteY11" fmla="*/ 455410 h 605788"/>
              <a:gd name="connsiteX12" fmla="*/ 195714 w 585107"/>
              <a:gd name="connsiteY12" fmla="*/ 455132 h 605788"/>
              <a:gd name="connsiteX13" fmla="*/ 201841 w 585107"/>
              <a:gd name="connsiteY13" fmla="*/ 473953 h 605788"/>
              <a:gd name="connsiteX14" fmla="*/ 221523 w 585107"/>
              <a:gd name="connsiteY14" fmla="*/ 418138 h 605788"/>
              <a:gd name="connsiteX15" fmla="*/ 234521 w 585107"/>
              <a:gd name="connsiteY15" fmla="*/ 351570 h 605788"/>
              <a:gd name="connsiteX16" fmla="*/ 247518 w 585107"/>
              <a:gd name="connsiteY16" fmla="*/ 418138 h 605788"/>
              <a:gd name="connsiteX17" fmla="*/ 267200 w 585107"/>
              <a:gd name="connsiteY17" fmla="*/ 473953 h 605788"/>
              <a:gd name="connsiteX18" fmla="*/ 273235 w 585107"/>
              <a:gd name="connsiteY18" fmla="*/ 455132 h 605788"/>
              <a:gd name="connsiteX19" fmla="*/ 273327 w 585107"/>
              <a:gd name="connsiteY19" fmla="*/ 455410 h 605788"/>
              <a:gd name="connsiteX20" fmla="*/ 280383 w 585107"/>
              <a:gd name="connsiteY20" fmla="*/ 433251 h 605788"/>
              <a:gd name="connsiteX21" fmla="*/ 317705 w 585107"/>
              <a:gd name="connsiteY21" fmla="*/ 315411 h 605788"/>
              <a:gd name="connsiteX22" fmla="*/ 424377 w 585107"/>
              <a:gd name="connsiteY22" fmla="*/ 363993 h 605788"/>
              <a:gd name="connsiteX23" fmla="*/ 453714 w 585107"/>
              <a:gd name="connsiteY23" fmla="*/ 383185 h 605788"/>
              <a:gd name="connsiteX24" fmla="*/ 331630 w 585107"/>
              <a:gd name="connsiteY24" fmla="*/ 511131 h 605788"/>
              <a:gd name="connsiteX25" fmla="*/ 336365 w 585107"/>
              <a:gd name="connsiteY25" fmla="*/ 545528 h 605788"/>
              <a:gd name="connsiteX26" fmla="*/ 234521 w 585107"/>
              <a:gd name="connsiteY26" fmla="*/ 555263 h 605788"/>
              <a:gd name="connsiteX27" fmla="*/ 5486 w 585107"/>
              <a:gd name="connsiteY27" fmla="*/ 499634 h 605788"/>
              <a:gd name="connsiteX28" fmla="*/ 380 w 585107"/>
              <a:gd name="connsiteY28" fmla="*/ 450774 h 605788"/>
              <a:gd name="connsiteX29" fmla="*/ 44572 w 585107"/>
              <a:gd name="connsiteY29" fmla="*/ 363993 h 605788"/>
              <a:gd name="connsiteX30" fmla="*/ 151337 w 585107"/>
              <a:gd name="connsiteY30" fmla="*/ 315411 h 605788"/>
              <a:gd name="connsiteX31" fmla="*/ 227063 w 585107"/>
              <a:gd name="connsiteY31" fmla="*/ 445 h 605788"/>
              <a:gd name="connsiteX32" fmla="*/ 286856 w 585107"/>
              <a:gd name="connsiteY32" fmla="*/ 13052 h 605788"/>
              <a:gd name="connsiteX33" fmla="*/ 315917 w 585107"/>
              <a:gd name="connsiteY33" fmla="*/ 40120 h 605788"/>
              <a:gd name="connsiteX34" fmla="*/ 347856 w 585107"/>
              <a:gd name="connsiteY34" fmla="*/ 141531 h 605788"/>
              <a:gd name="connsiteX35" fmla="*/ 343678 w 585107"/>
              <a:gd name="connsiteY35" fmla="*/ 157104 h 605788"/>
              <a:gd name="connsiteX36" fmla="*/ 353891 w 585107"/>
              <a:gd name="connsiteY36" fmla="*/ 199653 h 605788"/>
              <a:gd name="connsiteX37" fmla="*/ 333279 w 585107"/>
              <a:gd name="connsiteY37" fmla="*/ 235527 h 605788"/>
              <a:gd name="connsiteX38" fmla="*/ 260859 w 585107"/>
              <a:gd name="connsiteY38" fmla="*/ 324888 h 605788"/>
              <a:gd name="connsiteX39" fmla="*/ 207843 w 585107"/>
              <a:gd name="connsiteY39" fmla="*/ 324981 h 605788"/>
              <a:gd name="connsiteX40" fmla="*/ 135516 w 585107"/>
              <a:gd name="connsiteY40" fmla="*/ 235527 h 605788"/>
              <a:gd name="connsiteX41" fmla="*/ 114904 w 585107"/>
              <a:gd name="connsiteY41" fmla="*/ 199653 h 605788"/>
              <a:gd name="connsiteX42" fmla="*/ 125396 w 585107"/>
              <a:gd name="connsiteY42" fmla="*/ 157012 h 605788"/>
              <a:gd name="connsiteX43" fmla="*/ 121218 w 585107"/>
              <a:gd name="connsiteY43" fmla="*/ 141438 h 605788"/>
              <a:gd name="connsiteX44" fmla="*/ 120939 w 585107"/>
              <a:gd name="connsiteY44" fmla="*/ 91660 h 605788"/>
              <a:gd name="connsiteX45" fmla="*/ 150000 w 585107"/>
              <a:gd name="connsiteY45" fmla="*/ 40583 h 605788"/>
              <a:gd name="connsiteX46" fmla="*/ 177018 w 585107"/>
              <a:gd name="connsiteY46" fmla="*/ 18335 h 605788"/>
              <a:gd name="connsiteX47" fmla="*/ 203294 w 585107"/>
              <a:gd name="connsiteY47" fmla="*/ 4987 h 605788"/>
              <a:gd name="connsiteX48" fmla="*/ 227063 w 585107"/>
              <a:gd name="connsiteY48" fmla="*/ 445 h 605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85107" h="605788">
                <a:moveTo>
                  <a:pt x="459289" y="416179"/>
                </a:moveTo>
                <a:lnTo>
                  <a:pt x="459289" y="511030"/>
                </a:lnTo>
                <a:lnTo>
                  <a:pt x="554270" y="511030"/>
                </a:lnTo>
                <a:cubicBezTo>
                  <a:pt x="554270" y="563416"/>
                  <a:pt x="511654" y="605788"/>
                  <a:pt x="459289" y="605788"/>
                </a:cubicBezTo>
                <a:cubicBezTo>
                  <a:pt x="406831" y="605788"/>
                  <a:pt x="364308" y="563323"/>
                  <a:pt x="364308" y="511030"/>
                </a:cubicBezTo>
                <a:cubicBezTo>
                  <a:pt x="364308" y="458551"/>
                  <a:pt x="406924" y="416179"/>
                  <a:pt x="459289" y="416179"/>
                </a:cubicBezTo>
                <a:close/>
                <a:moveTo>
                  <a:pt x="490126" y="385412"/>
                </a:moveTo>
                <a:cubicBezTo>
                  <a:pt x="542491" y="385412"/>
                  <a:pt x="584921" y="427779"/>
                  <a:pt x="585107" y="480252"/>
                </a:cubicBezTo>
                <a:lnTo>
                  <a:pt x="490126" y="480252"/>
                </a:lnTo>
                <a:close/>
                <a:moveTo>
                  <a:pt x="151337" y="315411"/>
                </a:moveTo>
                <a:lnTo>
                  <a:pt x="188565" y="433251"/>
                </a:lnTo>
                <a:lnTo>
                  <a:pt x="195621" y="455410"/>
                </a:lnTo>
                <a:lnTo>
                  <a:pt x="195714" y="455132"/>
                </a:lnTo>
                <a:lnTo>
                  <a:pt x="201841" y="473953"/>
                </a:lnTo>
                <a:lnTo>
                  <a:pt x="221523" y="418138"/>
                </a:lnTo>
                <a:cubicBezTo>
                  <a:pt x="173061" y="350828"/>
                  <a:pt x="231271" y="351384"/>
                  <a:pt x="234521" y="351570"/>
                </a:cubicBezTo>
                <a:cubicBezTo>
                  <a:pt x="237677" y="351384"/>
                  <a:pt x="295887" y="350828"/>
                  <a:pt x="247518" y="418138"/>
                </a:cubicBezTo>
                <a:lnTo>
                  <a:pt x="267200" y="473953"/>
                </a:lnTo>
                <a:lnTo>
                  <a:pt x="273235" y="455132"/>
                </a:lnTo>
                <a:lnTo>
                  <a:pt x="273327" y="455410"/>
                </a:lnTo>
                <a:lnTo>
                  <a:pt x="280383" y="433251"/>
                </a:lnTo>
                <a:lnTo>
                  <a:pt x="317705" y="315411"/>
                </a:lnTo>
                <a:cubicBezTo>
                  <a:pt x="317705" y="315411"/>
                  <a:pt x="365610" y="349066"/>
                  <a:pt x="424377" y="363993"/>
                </a:cubicBezTo>
                <a:cubicBezTo>
                  <a:pt x="437653" y="367331"/>
                  <a:pt x="447030" y="374377"/>
                  <a:pt x="453714" y="383185"/>
                </a:cubicBezTo>
                <a:cubicBezTo>
                  <a:pt x="385849" y="386523"/>
                  <a:pt x="331630" y="442615"/>
                  <a:pt x="331630" y="511131"/>
                </a:cubicBezTo>
                <a:cubicBezTo>
                  <a:pt x="331630" y="523091"/>
                  <a:pt x="333302" y="534588"/>
                  <a:pt x="336365" y="545528"/>
                </a:cubicBezTo>
                <a:cubicBezTo>
                  <a:pt x="306935" y="551276"/>
                  <a:pt x="272770" y="555263"/>
                  <a:pt x="234521" y="555263"/>
                </a:cubicBezTo>
                <a:cubicBezTo>
                  <a:pt x="91177" y="555263"/>
                  <a:pt x="5486" y="499634"/>
                  <a:pt x="5486" y="499634"/>
                </a:cubicBezTo>
                <a:cubicBezTo>
                  <a:pt x="2980" y="484800"/>
                  <a:pt x="380" y="450774"/>
                  <a:pt x="380" y="450774"/>
                </a:cubicBezTo>
                <a:cubicBezTo>
                  <a:pt x="-1291" y="425741"/>
                  <a:pt x="751" y="375119"/>
                  <a:pt x="44572" y="363993"/>
                </a:cubicBezTo>
                <a:cubicBezTo>
                  <a:pt x="103524" y="349066"/>
                  <a:pt x="151337" y="315411"/>
                  <a:pt x="151337" y="315411"/>
                </a:cubicBezTo>
                <a:close/>
                <a:moveTo>
                  <a:pt x="227063" y="445"/>
                </a:moveTo>
                <a:cubicBezTo>
                  <a:pt x="253060" y="-1780"/>
                  <a:pt x="272743" y="4616"/>
                  <a:pt x="286856" y="13052"/>
                </a:cubicBezTo>
                <a:cubicBezTo>
                  <a:pt x="307839" y="24639"/>
                  <a:pt x="315917" y="40120"/>
                  <a:pt x="315917" y="40120"/>
                </a:cubicBezTo>
                <a:cubicBezTo>
                  <a:pt x="315917" y="40120"/>
                  <a:pt x="364197" y="43549"/>
                  <a:pt x="347856" y="141531"/>
                </a:cubicBezTo>
                <a:cubicBezTo>
                  <a:pt x="346834" y="146722"/>
                  <a:pt x="345535" y="151913"/>
                  <a:pt x="343678" y="157104"/>
                </a:cubicBezTo>
                <a:cubicBezTo>
                  <a:pt x="353334" y="156177"/>
                  <a:pt x="364661" y="161832"/>
                  <a:pt x="353891" y="199653"/>
                </a:cubicBezTo>
                <a:cubicBezTo>
                  <a:pt x="346092" y="227370"/>
                  <a:pt x="338850" y="234971"/>
                  <a:pt x="333279" y="235527"/>
                </a:cubicBezTo>
                <a:cubicBezTo>
                  <a:pt x="328172" y="268342"/>
                  <a:pt x="301897" y="310056"/>
                  <a:pt x="260859" y="324888"/>
                </a:cubicBezTo>
                <a:cubicBezTo>
                  <a:pt x="243775" y="331006"/>
                  <a:pt x="224927" y="331006"/>
                  <a:pt x="207843" y="324981"/>
                </a:cubicBezTo>
                <a:cubicBezTo>
                  <a:pt x="165970" y="310242"/>
                  <a:pt x="140623" y="268342"/>
                  <a:pt x="135516" y="235527"/>
                </a:cubicBezTo>
                <a:cubicBezTo>
                  <a:pt x="129945" y="235156"/>
                  <a:pt x="122703" y="227370"/>
                  <a:pt x="114904" y="199653"/>
                </a:cubicBezTo>
                <a:cubicBezTo>
                  <a:pt x="104134" y="161739"/>
                  <a:pt x="115461" y="156177"/>
                  <a:pt x="125396" y="157012"/>
                </a:cubicBezTo>
                <a:cubicBezTo>
                  <a:pt x="123539" y="151821"/>
                  <a:pt x="122146" y="146630"/>
                  <a:pt x="121218" y="141438"/>
                </a:cubicBezTo>
                <a:cubicBezTo>
                  <a:pt x="117690" y="123733"/>
                  <a:pt x="116854" y="107326"/>
                  <a:pt x="120939" y="91660"/>
                </a:cubicBezTo>
                <a:cubicBezTo>
                  <a:pt x="125767" y="70524"/>
                  <a:pt x="137280" y="53653"/>
                  <a:pt x="150000" y="40583"/>
                </a:cubicBezTo>
                <a:cubicBezTo>
                  <a:pt x="158171" y="32055"/>
                  <a:pt x="167362" y="24546"/>
                  <a:pt x="177018" y="18335"/>
                </a:cubicBezTo>
                <a:cubicBezTo>
                  <a:pt x="184910" y="12866"/>
                  <a:pt x="193731" y="8231"/>
                  <a:pt x="203294" y="4987"/>
                </a:cubicBezTo>
                <a:cubicBezTo>
                  <a:pt x="210722" y="2391"/>
                  <a:pt x="218614" y="816"/>
                  <a:pt x="227063" y="445"/>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rgbClr val="000000"/>
                </a:solidFill>
              </a:defRPr>
            </a:lvl1pPr>
            <a:lvl2pPr marL="457200" algn="l" defTabSz="914400" rtl="0" eaLnBrk="1" latinLnBrk="0" hangingPunct="1">
              <a:defRPr sz="1800" kern="1200">
                <a:solidFill>
                  <a:srgbClr val="000000"/>
                </a:solidFill>
              </a:defRPr>
            </a:lvl2pPr>
            <a:lvl3pPr marL="914400" algn="l" defTabSz="914400" rtl="0" eaLnBrk="1" latinLnBrk="0" hangingPunct="1">
              <a:defRPr sz="1800" kern="1200">
                <a:solidFill>
                  <a:srgbClr val="000000"/>
                </a:solidFill>
              </a:defRPr>
            </a:lvl3pPr>
            <a:lvl4pPr marL="1371600" algn="l" defTabSz="914400" rtl="0" eaLnBrk="1" latinLnBrk="0" hangingPunct="1">
              <a:defRPr sz="1800" kern="1200">
                <a:solidFill>
                  <a:srgbClr val="000000"/>
                </a:solidFill>
              </a:defRPr>
            </a:lvl4pPr>
            <a:lvl5pPr marL="1828800" algn="l" defTabSz="914400" rtl="0" eaLnBrk="1" latinLnBrk="0" hangingPunct="1">
              <a:defRPr sz="1800" kern="1200">
                <a:solidFill>
                  <a:srgbClr val="000000"/>
                </a:solidFill>
              </a:defRPr>
            </a:lvl5pPr>
            <a:lvl6pPr marL="2286000" algn="l" defTabSz="914400" rtl="0" eaLnBrk="1" latinLnBrk="0" hangingPunct="1">
              <a:defRPr sz="1800" kern="1200">
                <a:solidFill>
                  <a:srgbClr val="000000"/>
                </a:solidFill>
              </a:defRPr>
            </a:lvl6pPr>
            <a:lvl7pPr marL="2743200" algn="l" defTabSz="914400" rtl="0" eaLnBrk="1" latinLnBrk="0" hangingPunct="1">
              <a:defRPr sz="1800" kern="1200">
                <a:solidFill>
                  <a:srgbClr val="000000"/>
                </a:solidFill>
              </a:defRPr>
            </a:lvl7pPr>
            <a:lvl8pPr marL="3200400" algn="l" defTabSz="914400" rtl="0" eaLnBrk="1" latinLnBrk="0" hangingPunct="1">
              <a:defRPr sz="1800" kern="1200">
                <a:solidFill>
                  <a:srgbClr val="000000"/>
                </a:solidFill>
              </a:defRPr>
            </a:lvl8pPr>
            <a:lvl9pPr marL="3657600" algn="l" defTabSz="914400" rtl="0" eaLnBrk="1" latinLnBrk="0" hangingPunct="1">
              <a:defRPr sz="1800" kern="1200">
                <a:solidFill>
                  <a:srgbClr val="000000"/>
                </a:solidFill>
              </a:defRPr>
            </a:lvl9pPr>
          </a:lstStyle>
          <a:p>
            <a:pPr algn="ctr"/>
            <a:endParaRPr>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 name="椭圆 11"/>
          <p:cNvSpPr/>
          <p:nvPr>
            <p:custDataLst>
              <p:tags r:id="rId17"/>
            </p:custDataLst>
          </p:nvPr>
        </p:nvSpPr>
        <p:spPr bwMode="auto">
          <a:xfrm>
            <a:off x="8997818" y="2582982"/>
            <a:ext cx="580787" cy="580787"/>
          </a:xfrm>
          <a:prstGeom prst="ellipse">
            <a:avLst/>
          </a:prstGeom>
          <a:noFill/>
          <a:ln w="19050">
            <a:solidFill>
              <a:sysClr val="window" lastClr="FFFFFF"/>
            </a:solid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3" name="任意多边形 12"/>
          <p:cNvSpPr/>
          <p:nvPr>
            <p:custDataLst>
              <p:tags r:id="rId18"/>
            </p:custDataLst>
          </p:nvPr>
        </p:nvSpPr>
        <p:spPr bwMode="auto">
          <a:xfrm>
            <a:off x="9150667" y="2675871"/>
            <a:ext cx="294138" cy="323888"/>
          </a:xfrm>
          <a:custGeom>
            <a:avLst/>
            <a:gdLst>
              <a:gd name="T0" fmla="*/ 409 w 409"/>
              <a:gd name="T1" fmla="*/ 391 h 451"/>
              <a:gd name="T2" fmla="*/ 409 w 409"/>
              <a:gd name="T3" fmla="*/ 451 h 451"/>
              <a:gd name="T4" fmla="*/ 0 w 409"/>
              <a:gd name="T5" fmla="*/ 451 h 451"/>
              <a:gd name="T6" fmla="*/ 0 w 409"/>
              <a:gd name="T7" fmla="*/ 391 h 451"/>
              <a:gd name="T8" fmla="*/ 54 w 409"/>
              <a:gd name="T9" fmla="*/ 314 h 451"/>
              <a:gd name="T10" fmla="*/ 121 w 409"/>
              <a:gd name="T11" fmla="*/ 282 h 451"/>
              <a:gd name="T12" fmla="*/ 167 w 409"/>
              <a:gd name="T13" fmla="*/ 378 h 451"/>
              <a:gd name="T14" fmla="*/ 190 w 409"/>
              <a:gd name="T15" fmla="*/ 314 h 451"/>
              <a:gd name="T16" fmla="*/ 205 w 409"/>
              <a:gd name="T17" fmla="*/ 316 h 451"/>
              <a:gd name="T18" fmla="*/ 219 w 409"/>
              <a:gd name="T19" fmla="*/ 314 h 451"/>
              <a:gd name="T20" fmla="*/ 241 w 409"/>
              <a:gd name="T21" fmla="*/ 375 h 451"/>
              <a:gd name="T22" fmla="*/ 286 w 409"/>
              <a:gd name="T23" fmla="*/ 281 h 451"/>
              <a:gd name="T24" fmla="*/ 355 w 409"/>
              <a:gd name="T25" fmla="*/ 314 h 451"/>
              <a:gd name="T26" fmla="*/ 409 w 409"/>
              <a:gd name="T27" fmla="*/ 391 h 451"/>
              <a:gd name="T28" fmla="*/ 60 w 409"/>
              <a:gd name="T29" fmla="*/ 181 h 451"/>
              <a:gd name="T30" fmla="*/ 60 w 409"/>
              <a:gd name="T31" fmla="*/ 137 h 451"/>
              <a:gd name="T32" fmla="*/ 70 w 409"/>
              <a:gd name="T33" fmla="*/ 120 h 451"/>
              <a:gd name="T34" fmla="*/ 205 w 409"/>
              <a:gd name="T35" fmla="*/ 0 h 451"/>
              <a:gd name="T36" fmla="*/ 339 w 409"/>
              <a:gd name="T37" fmla="*/ 120 h 451"/>
              <a:gd name="T38" fmla="*/ 349 w 409"/>
              <a:gd name="T39" fmla="*/ 137 h 451"/>
              <a:gd name="T40" fmla="*/ 349 w 409"/>
              <a:gd name="T41" fmla="*/ 181 h 451"/>
              <a:gd name="T42" fmla="*/ 328 w 409"/>
              <a:gd name="T43" fmla="*/ 202 h 451"/>
              <a:gd name="T44" fmla="*/ 307 w 409"/>
              <a:gd name="T45" fmla="*/ 181 h 451"/>
              <a:gd name="T46" fmla="*/ 307 w 409"/>
              <a:gd name="T47" fmla="*/ 172 h 451"/>
              <a:gd name="T48" fmla="*/ 205 w 409"/>
              <a:gd name="T49" fmla="*/ 281 h 451"/>
              <a:gd name="T50" fmla="*/ 102 w 409"/>
              <a:gd name="T51" fmla="*/ 172 h 451"/>
              <a:gd name="T52" fmla="*/ 102 w 409"/>
              <a:gd name="T53" fmla="*/ 181 h 451"/>
              <a:gd name="T54" fmla="*/ 87 w 409"/>
              <a:gd name="T55" fmla="*/ 201 h 451"/>
              <a:gd name="T56" fmla="*/ 140 w 409"/>
              <a:gd name="T57" fmla="*/ 269 h 451"/>
              <a:gd name="T58" fmla="*/ 156 w 409"/>
              <a:gd name="T59" fmla="*/ 271 h 451"/>
              <a:gd name="T60" fmla="*/ 166 w 409"/>
              <a:gd name="T61" fmla="*/ 292 h 451"/>
              <a:gd name="T62" fmla="*/ 143 w 409"/>
              <a:gd name="T63" fmla="*/ 295 h 451"/>
              <a:gd name="T64" fmla="*/ 132 w 409"/>
              <a:gd name="T65" fmla="*/ 280 h 451"/>
              <a:gd name="T66" fmla="*/ 73 w 409"/>
              <a:gd name="T67" fmla="*/ 200 h 451"/>
              <a:gd name="T68" fmla="*/ 60 w 409"/>
              <a:gd name="T69" fmla="*/ 181 h 451"/>
              <a:gd name="T70" fmla="*/ 84 w 409"/>
              <a:gd name="T71" fmla="*/ 115 h 451"/>
              <a:gd name="T72" fmla="*/ 86 w 409"/>
              <a:gd name="T73" fmla="*/ 115 h 451"/>
              <a:gd name="T74" fmla="*/ 89 w 409"/>
              <a:gd name="T75" fmla="*/ 118 h 451"/>
              <a:gd name="T76" fmla="*/ 100 w 409"/>
              <a:gd name="T77" fmla="*/ 128 h 451"/>
              <a:gd name="T78" fmla="*/ 205 w 409"/>
              <a:gd name="T79" fmla="*/ 40 h 451"/>
              <a:gd name="T80" fmla="*/ 309 w 409"/>
              <a:gd name="T81" fmla="*/ 128 h 451"/>
              <a:gd name="T82" fmla="*/ 325 w 409"/>
              <a:gd name="T83" fmla="*/ 117 h 451"/>
              <a:gd name="T84" fmla="*/ 205 w 409"/>
              <a:gd name="T85" fmla="*/ 13 h 451"/>
              <a:gd name="T86" fmla="*/ 84 w 409"/>
              <a:gd name="T87" fmla="*/ 115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9" h="451">
                <a:moveTo>
                  <a:pt x="409" y="391"/>
                </a:moveTo>
                <a:lnTo>
                  <a:pt x="409" y="451"/>
                </a:lnTo>
                <a:lnTo>
                  <a:pt x="0" y="451"/>
                </a:lnTo>
                <a:lnTo>
                  <a:pt x="0" y="391"/>
                </a:lnTo>
                <a:cubicBezTo>
                  <a:pt x="0" y="363"/>
                  <a:pt x="25" y="328"/>
                  <a:pt x="54" y="314"/>
                </a:cubicBezTo>
                <a:lnTo>
                  <a:pt x="121" y="282"/>
                </a:lnTo>
                <a:lnTo>
                  <a:pt x="167" y="378"/>
                </a:lnTo>
                <a:lnTo>
                  <a:pt x="190" y="314"/>
                </a:lnTo>
                <a:cubicBezTo>
                  <a:pt x="195" y="315"/>
                  <a:pt x="200" y="316"/>
                  <a:pt x="205" y="316"/>
                </a:cubicBezTo>
                <a:cubicBezTo>
                  <a:pt x="209" y="316"/>
                  <a:pt x="214" y="315"/>
                  <a:pt x="219" y="314"/>
                </a:cubicBezTo>
                <a:lnTo>
                  <a:pt x="241" y="375"/>
                </a:lnTo>
                <a:lnTo>
                  <a:pt x="286" y="281"/>
                </a:lnTo>
                <a:lnTo>
                  <a:pt x="355" y="314"/>
                </a:lnTo>
                <a:cubicBezTo>
                  <a:pt x="385" y="328"/>
                  <a:pt x="409" y="363"/>
                  <a:pt x="409" y="391"/>
                </a:cubicBezTo>
                <a:close/>
                <a:moveTo>
                  <a:pt x="60" y="181"/>
                </a:moveTo>
                <a:lnTo>
                  <a:pt x="60" y="137"/>
                </a:lnTo>
                <a:cubicBezTo>
                  <a:pt x="60" y="130"/>
                  <a:pt x="64" y="124"/>
                  <a:pt x="70" y="120"/>
                </a:cubicBezTo>
                <a:cubicBezTo>
                  <a:pt x="78" y="53"/>
                  <a:pt x="135" y="0"/>
                  <a:pt x="205" y="0"/>
                </a:cubicBezTo>
                <a:cubicBezTo>
                  <a:pt x="274" y="0"/>
                  <a:pt x="331" y="53"/>
                  <a:pt x="339" y="120"/>
                </a:cubicBezTo>
                <a:cubicBezTo>
                  <a:pt x="345" y="124"/>
                  <a:pt x="349" y="130"/>
                  <a:pt x="349" y="137"/>
                </a:cubicBezTo>
                <a:lnTo>
                  <a:pt x="349" y="181"/>
                </a:lnTo>
                <a:cubicBezTo>
                  <a:pt x="349" y="192"/>
                  <a:pt x="339" y="202"/>
                  <a:pt x="328" y="202"/>
                </a:cubicBezTo>
                <a:cubicBezTo>
                  <a:pt x="316" y="202"/>
                  <a:pt x="307" y="192"/>
                  <a:pt x="307" y="181"/>
                </a:cubicBezTo>
                <a:lnTo>
                  <a:pt x="307" y="172"/>
                </a:lnTo>
                <a:cubicBezTo>
                  <a:pt x="296" y="228"/>
                  <a:pt x="254" y="281"/>
                  <a:pt x="205" y="281"/>
                </a:cubicBezTo>
                <a:cubicBezTo>
                  <a:pt x="155" y="281"/>
                  <a:pt x="113" y="228"/>
                  <a:pt x="102" y="172"/>
                </a:cubicBezTo>
                <a:lnTo>
                  <a:pt x="102" y="181"/>
                </a:lnTo>
                <a:cubicBezTo>
                  <a:pt x="102" y="190"/>
                  <a:pt x="96" y="198"/>
                  <a:pt x="87" y="201"/>
                </a:cubicBezTo>
                <a:cubicBezTo>
                  <a:pt x="96" y="229"/>
                  <a:pt x="114" y="253"/>
                  <a:pt x="140" y="269"/>
                </a:cubicBezTo>
                <a:cubicBezTo>
                  <a:pt x="144" y="268"/>
                  <a:pt x="150" y="268"/>
                  <a:pt x="156" y="271"/>
                </a:cubicBezTo>
                <a:cubicBezTo>
                  <a:pt x="165" y="276"/>
                  <a:pt x="170" y="285"/>
                  <a:pt x="166" y="292"/>
                </a:cubicBezTo>
                <a:cubicBezTo>
                  <a:pt x="163" y="298"/>
                  <a:pt x="153" y="300"/>
                  <a:pt x="143" y="295"/>
                </a:cubicBezTo>
                <a:cubicBezTo>
                  <a:pt x="137" y="292"/>
                  <a:pt x="132" y="286"/>
                  <a:pt x="132" y="280"/>
                </a:cubicBezTo>
                <a:cubicBezTo>
                  <a:pt x="103" y="261"/>
                  <a:pt x="82" y="233"/>
                  <a:pt x="73" y="200"/>
                </a:cubicBezTo>
                <a:cubicBezTo>
                  <a:pt x="66" y="197"/>
                  <a:pt x="60" y="190"/>
                  <a:pt x="60" y="181"/>
                </a:cubicBezTo>
                <a:close/>
                <a:moveTo>
                  <a:pt x="84" y="115"/>
                </a:moveTo>
                <a:cubicBezTo>
                  <a:pt x="85" y="115"/>
                  <a:pt x="85" y="115"/>
                  <a:pt x="86" y="115"/>
                </a:cubicBezTo>
                <a:cubicBezTo>
                  <a:pt x="88" y="116"/>
                  <a:pt x="89" y="117"/>
                  <a:pt x="89" y="118"/>
                </a:cubicBezTo>
                <a:cubicBezTo>
                  <a:pt x="94" y="120"/>
                  <a:pt x="98" y="124"/>
                  <a:pt x="100" y="128"/>
                </a:cubicBezTo>
                <a:cubicBezTo>
                  <a:pt x="106" y="70"/>
                  <a:pt x="150" y="40"/>
                  <a:pt x="205" y="40"/>
                </a:cubicBezTo>
                <a:cubicBezTo>
                  <a:pt x="259" y="40"/>
                  <a:pt x="303" y="70"/>
                  <a:pt x="309" y="128"/>
                </a:cubicBezTo>
                <a:cubicBezTo>
                  <a:pt x="312" y="122"/>
                  <a:pt x="318" y="118"/>
                  <a:pt x="325" y="117"/>
                </a:cubicBezTo>
                <a:cubicBezTo>
                  <a:pt x="316" y="58"/>
                  <a:pt x="266" y="13"/>
                  <a:pt x="205" y="13"/>
                </a:cubicBezTo>
                <a:cubicBezTo>
                  <a:pt x="144" y="13"/>
                  <a:pt x="94" y="57"/>
                  <a:pt x="84" y="115"/>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rgbClr val="000000"/>
                </a:solidFill>
              </a:defRPr>
            </a:lvl1pPr>
            <a:lvl2pPr marL="457200" algn="l" defTabSz="914400" rtl="0" eaLnBrk="1" latinLnBrk="0" hangingPunct="1">
              <a:defRPr sz="1800" kern="1200">
                <a:solidFill>
                  <a:srgbClr val="000000"/>
                </a:solidFill>
              </a:defRPr>
            </a:lvl2pPr>
            <a:lvl3pPr marL="914400" algn="l" defTabSz="914400" rtl="0" eaLnBrk="1" latinLnBrk="0" hangingPunct="1">
              <a:defRPr sz="1800" kern="1200">
                <a:solidFill>
                  <a:srgbClr val="000000"/>
                </a:solidFill>
              </a:defRPr>
            </a:lvl3pPr>
            <a:lvl4pPr marL="1371600" algn="l" defTabSz="914400" rtl="0" eaLnBrk="1" latinLnBrk="0" hangingPunct="1">
              <a:defRPr sz="1800" kern="1200">
                <a:solidFill>
                  <a:srgbClr val="000000"/>
                </a:solidFill>
              </a:defRPr>
            </a:lvl4pPr>
            <a:lvl5pPr marL="1828800" algn="l" defTabSz="914400" rtl="0" eaLnBrk="1" latinLnBrk="0" hangingPunct="1">
              <a:defRPr sz="1800" kern="1200">
                <a:solidFill>
                  <a:srgbClr val="000000"/>
                </a:solidFill>
              </a:defRPr>
            </a:lvl5pPr>
            <a:lvl6pPr marL="2286000" algn="l" defTabSz="914400" rtl="0" eaLnBrk="1" latinLnBrk="0" hangingPunct="1">
              <a:defRPr sz="1800" kern="1200">
                <a:solidFill>
                  <a:srgbClr val="000000"/>
                </a:solidFill>
              </a:defRPr>
            </a:lvl6pPr>
            <a:lvl7pPr marL="2743200" algn="l" defTabSz="914400" rtl="0" eaLnBrk="1" latinLnBrk="0" hangingPunct="1">
              <a:defRPr sz="1800" kern="1200">
                <a:solidFill>
                  <a:srgbClr val="000000"/>
                </a:solidFill>
              </a:defRPr>
            </a:lvl7pPr>
            <a:lvl8pPr marL="3200400" algn="l" defTabSz="914400" rtl="0" eaLnBrk="1" latinLnBrk="0" hangingPunct="1">
              <a:defRPr sz="1800" kern="1200">
                <a:solidFill>
                  <a:srgbClr val="000000"/>
                </a:solidFill>
              </a:defRPr>
            </a:lvl8pPr>
            <a:lvl9pPr marL="3657600" algn="l" defTabSz="914400" rtl="0" eaLnBrk="1" latinLnBrk="0" hangingPunct="1">
              <a:defRPr sz="1800" kern="1200">
                <a:solidFill>
                  <a:srgbClr val="000000"/>
                </a:solidFill>
              </a:defRPr>
            </a:lvl9pPr>
          </a:lstStyle>
          <a:p>
            <a:pPr algn="ctr"/>
            <a:endParaRPr>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4" name="文本框 13"/>
          <p:cNvSpPr txBox="1"/>
          <p:nvPr/>
        </p:nvSpPr>
        <p:spPr>
          <a:xfrm>
            <a:off x="2355850" y="2707640"/>
            <a:ext cx="1308100" cy="368300"/>
          </a:xfrm>
          <a:prstGeom prst="rect">
            <a:avLst/>
          </a:prstGeom>
          <a:noFill/>
        </p:spPr>
        <p:txBody>
          <a:bodyPr wrap="square" rtlCol="0">
            <a:spAutoFit/>
          </a:bodyPr>
          <a:p>
            <a:r>
              <a:rPr lang="zh-CN" altLang="en-US">
                <a:solidFill>
                  <a:schemeClr val="bg1"/>
                </a:solidFill>
                <a:latin typeface="微软雅黑" panose="020B0503020204020204" pitchFamily="34" charset="-122"/>
                <a:ea typeface="微软雅黑" panose="020B0503020204020204" pitchFamily="34" charset="-122"/>
              </a:rPr>
              <a:t>绩效监控</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168390" y="2669540"/>
            <a:ext cx="1308100" cy="368300"/>
          </a:xfrm>
          <a:prstGeom prst="rect">
            <a:avLst/>
          </a:prstGeom>
          <a:noFill/>
        </p:spPr>
        <p:txBody>
          <a:bodyPr wrap="square" rtlCol="0">
            <a:spAutoFit/>
          </a:bodyPr>
          <a:p>
            <a:r>
              <a:rPr lang="zh-CN" altLang="en-US">
                <a:solidFill>
                  <a:schemeClr val="bg1"/>
                </a:solidFill>
                <a:latin typeface="微软雅黑" panose="020B0503020204020204" pitchFamily="34" charset="-122"/>
                <a:ea typeface="微软雅黑" panose="020B0503020204020204" pitchFamily="34" charset="-122"/>
              </a:rPr>
              <a:t>绩效</a:t>
            </a:r>
            <a:r>
              <a:rPr lang="zh-CN" altLang="en-US">
                <a:solidFill>
                  <a:schemeClr val="bg1"/>
                </a:solidFill>
                <a:latin typeface="微软雅黑" panose="020B0503020204020204" pitchFamily="34" charset="-122"/>
                <a:ea typeface="微软雅黑" panose="020B0503020204020204" pitchFamily="34" charset="-122"/>
              </a:rPr>
              <a:t>自评</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759950" y="2653665"/>
            <a:ext cx="1308100" cy="368300"/>
          </a:xfrm>
          <a:prstGeom prst="rect">
            <a:avLst/>
          </a:prstGeom>
          <a:noFill/>
        </p:spPr>
        <p:txBody>
          <a:bodyPr wrap="square" rtlCol="0">
            <a:spAutoFit/>
          </a:bodyPr>
          <a:p>
            <a:r>
              <a:rPr lang="zh-CN" altLang="en-US">
                <a:solidFill>
                  <a:schemeClr val="bg1"/>
                </a:solidFill>
                <a:latin typeface="微软雅黑" panose="020B0503020204020204" pitchFamily="34" charset="-122"/>
                <a:ea typeface="微软雅黑" panose="020B0503020204020204" pitchFamily="34" charset="-122"/>
              </a:rPr>
              <a:t>绩效</a:t>
            </a:r>
            <a:r>
              <a:rPr lang="zh-CN" altLang="en-US">
                <a:solidFill>
                  <a:schemeClr val="bg1"/>
                </a:solidFill>
                <a:latin typeface="微软雅黑" panose="020B0503020204020204" pitchFamily="34" charset="-122"/>
                <a:ea typeface="微软雅黑" panose="020B0503020204020204" pitchFamily="34" charset="-122"/>
              </a:rPr>
              <a:t>评价</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762000" y="5791200"/>
            <a:ext cx="10940415"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预算部门应按照有关法律、法规关于预算信息公开要求，将绩效目标随部门预算予以公开，接受各方监督。</a:t>
            </a:r>
            <a:endParaRPr lang="zh-CN" altLang="en-US">
              <a:latin typeface="微软雅黑" panose="020B0503020204020204" pitchFamily="34" charset="-122"/>
              <a:ea typeface="微软雅黑" panose="020B0503020204020204" pitchFamily="34" charset="-122"/>
            </a:endParaRPr>
          </a:p>
        </p:txBody>
      </p:sp>
      <p:sp>
        <p:nvSpPr>
          <p:cNvPr id="19" name="文本框 18"/>
          <p:cNvSpPr txBox="1"/>
          <p:nvPr/>
        </p:nvSpPr>
        <p:spPr>
          <a:xfrm>
            <a:off x="762000" y="304800"/>
            <a:ext cx="5426710" cy="583565"/>
          </a:xfrm>
          <a:prstGeom prst="rect">
            <a:avLst/>
          </a:prstGeom>
          <a:noFill/>
        </p:spPr>
        <p:txBody>
          <a:bodyPr wrap="none" rtlCol="0" anchor="t">
            <a:spAutoFit/>
          </a:bodyPr>
          <a:p>
            <a:r>
              <a:rPr lang="en-US" altLang="zh-CN" sz="3200" b="1" dirty="0">
                <a:latin typeface="微软雅黑" panose="020B0503020204020204" pitchFamily="34" charset="-122"/>
                <a:ea typeface="微软雅黑" panose="020B0503020204020204" pitchFamily="34" charset="-122"/>
                <a:sym typeface="+mn-ea"/>
              </a:rPr>
              <a:t>3.</a:t>
            </a:r>
            <a:r>
              <a:rPr lang="zh-CN" altLang="en-US" sz="3200" b="1" dirty="0">
                <a:latin typeface="微软雅黑" panose="020B0503020204020204" pitchFamily="34" charset="-122"/>
                <a:ea typeface="微软雅黑" panose="020B0503020204020204" pitchFamily="34" charset="-122"/>
                <a:sym typeface="+mn-ea"/>
              </a:rPr>
              <a:t>绩效目标批复、调整及</a:t>
            </a:r>
            <a:r>
              <a:rPr lang="zh-CN" altLang="en-US" sz="3200" b="1" dirty="0">
                <a:latin typeface="微软雅黑" panose="020B0503020204020204" pitchFamily="34" charset="-122"/>
                <a:ea typeface="微软雅黑" panose="020B0503020204020204" pitchFamily="34" charset="-122"/>
                <a:sym typeface="+mn-ea"/>
              </a:rPr>
              <a:t>应用</a:t>
            </a:r>
            <a:endParaRPr lang="zh-CN" altLang="en-US" sz="3200" b="1" dirty="0">
              <a:latin typeface="微软雅黑" panose="020B0503020204020204" pitchFamily="34" charset="-122"/>
              <a:ea typeface="微软雅黑" panose="020B0503020204020204" pitchFamily="34" charset="-122"/>
              <a:sym typeface="+mn-ea"/>
            </a:endParaRPr>
          </a:p>
        </p:txBody>
      </p:sp>
      <p:sp>
        <p:nvSpPr>
          <p:cNvPr id="21" name="文本框 20"/>
          <p:cNvSpPr txBox="1"/>
          <p:nvPr/>
        </p:nvSpPr>
        <p:spPr>
          <a:xfrm>
            <a:off x="914400" y="1066800"/>
            <a:ext cx="4089400" cy="521970"/>
          </a:xfrm>
          <a:prstGeom prst="rect">
            <a:avLst/>
          </a:prstGeom>
          <a:noFill/>
        </p:spPr>
        <p:txBody>
          <a:bodyPr wrap="square" rtlCol="0">
            <a:spAutoFit/>
          </a:bodyPr>
          <a:p>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3.3 </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绩效目标的</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应用</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9"/>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 name="文本框 13"/>
          <p:cNvSpPr txBox="1"/>
          <p:nvPr/>
        </p:nvSpPr>
        <p:spPr>
          <a:xfrm>
            <a:off x="2355850" y="2707640"/>
            <a:ext cx="1308100" cy="368300"/>
          </a:xfrm>
          <a:prstGeom prst="rect">
            <a:avLst/>
          </a:prstGeom>
          <a:noFill/>
        </p:spPr>
        <p:txBody>
          <a:bodyPr wrap="square" rtlCol="0">
            <a:spAutoFit/>
          </a:bodyPr>
          <a:p>
            <a:r>
              <a:rPr lang="zh-CN" altLang="en-US">
                <a:solidFill>
                  <a:schemeClr val="bg1"/>
                </a:solidFill>
                <a:latin typeface="微软雅黑" panose="020B0503020204020204" pitchFamily="34" charset="-122"/>
                <a:ea typeface="微软雅黑" panose="020B0503020204020204" pitchFamily="34" charset="-122"/>
              </a:rPr>
              <a:t>绩效监控</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168390" y="2669540"/>
            <a:ext cx="1308100" cy="368300"/>
          </a:xfrm>
          <a:prstGeom prst="rect">
            <a:avLst/>
          </a:prstGeom>
          <a:noFill/>
        </p:spPr>
        <p:txBody>
          <a:bodyPr wrap="square" rtlCol="0">
            <a:spAutoFit/>
          </a:bodyPr>
          <a:p>
            <a:r>
              <a:rPr lang="zh-CN" altLang="en-US">
                <a:solidFill>
                  <a:schemeClr val="bg1"/>
                </a:solidFill>
                <a:latin typeface="微软雅黑" panose="020B0503020204020204" pitchFamily="34" charset="-122"/>
                <a:ea typeface="微软雅黑" panose="020B0503020204020204" pitchFamily="34" charset="-122"/>
              </a:rPr>
              <a:t>绩效</a:t>
            </a:r>
            <a:r>
              <a:rPr lang="zh-CN" altLang="en-US">
                <a:solidFill>
                  <a:schemeClr val="bg1"/>
                </a:solidFill>
                <a:latin typeface="微软雅黑" panose="020B0503020204020204" pitchFamily="34" charset="-122"/>
                <a:ea typeface="微软雅黑" panose="020B0503020204020204" pitchFamily="34" charset="-122"/>
              </a:rPr>
              <a:t>自评</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759950" y="2653665"/>
            <a:ext cx="1308100" cy="368300"/>
          </a:xfrm>
          <a:prstGeom prst="rect">
            <a:avLst/>
          </a:prstGeom>
          <a:noFill/>
        </p:spPr>
        <p:txBody>
          <a:bodyPr wrap="square" rtlCol="0">
            <a:spAutoFit/>
          </a:bodyPr>
          <a:p>
            <a:r>
              <a:rPr lang="zh-CN" altLang="en-US">
                <a:solidFill>
                  <a:schemeClr val="bg1"/>
                </a:solidFill>
                <a:latin typeface="微软雅黑" panose="020B0503020204020204" pitchFamily="34" charset="-122"/>
                <a:ea typeface="微软雅黑" panose="020B0503020204020204" pitchFamily="34" charset="-122"/>
              </a:rPr>
              <a:t>绩效</a:t>
            </a:r>
            <a:r>
              <a:rPr lang="zh-CN" altLang="en-US">
                <a:solidFill>
                  <a:schemeClr val="bg1"/>
                </a:solidFill>
                <a:latin typeface="微软雅黑" panose="020B0503020204020204" pitchFamily="34" charset="-122"/>
                <a:ea typeface="微软雅黑" panose="020B0503020204020204" pitchFamily="34" charset="-122"/>
              </a:rPr>
              <a:t>评价</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62000" y="304800"/>
            <a:ext cx="5426710" cy="583565"/>
          </a:xfrm>
          <a:prstGeom prst="rect">
            <a:avLst/>
          </a:prstGeom>
          <a:noFill/>
        </p:spPr>
        <p:txBody>
          <a:bodyPr wrap="none" rtlCol="0" anchor="t">
            <a:spAutoFit/>
          </a:bodyPr>
          <a:p>
            <a:r>
              <a:rPr lang="en-US" altLang="zh-CN" sz="3200" b="1" dirty="0">
                <a:latin typeface="微软雅黑" panose="020B0503020204020204" pitchFamily="34" charset="-122"/>
                <a:ea typeface="微软雅黑" panose="020B0503020204020204" pitchFamily="34" charset="-122"/>
                <a:sym typeface="+mn-ea"/>
              </a:rPr>
              <a:t>3.</a:t>
            </a:r>
            <a:r>
              <a:rPr lang="zh-CN" altLang="en-US" sz="3200" b="1" dirty="0">
                <a:latin typeface="微软雅黑" panose="020B0503020204020204" pitchFamily="34" charset="-122"/>
                <a:ea typeface="微软雅黑" panose="020B0503020204020204" pitchFamily="34" charset="-122"/>
                <a:sym typeface="+mn-ea"/>
              </a:rPr>
              <a:t>绩效目标批复、调整及</a:t>
            </a:r>
            <a:r>
              <a:rPr lang="zh-CN" altLang="en-US" sz="3200" b="1" dirty="0">
                <a:latin typeface="微软雅黑" panose="020B0503020204020204" pitchFamily="34" charset="-122"/>
                <a:ea typeface="微软雅黑" panose="020B0503020204020204" pitchFamily="34" charset="-122"/>
                <a:sym typeface="+mn-ea"/>
              </a:rPr>
              <a:t>应用</a:t>
            </a:r>
            <a:endParaRPr lang="zh-CN" altLang="en-US" sz="3200" b="1" dirty="0">
              <a:latin typeface="微软雅黑" panose="020B0503020204020204" pitchFamily="34" charset="-122"/>
              <a:ea typeface="微软雅黑" panose="020B0503020204020204" pitchFamily="34" charset="-122"/>
              <a:sym typeface="+mn-ea"/>
            </a:endParaRPr>
          </a:p>
        </p:txBody>
      </p:sp>
      <p:graphicFrame>
        <p:nvGraphicFramePr>
          <p:cNvPr id="17" name="表格 16"/>
          <p:cNvGraphicFramePr/>
          <p:nvPr>
            <p:custDataLst>
              <p:tags r:id="rId1"/>
            </p:custDataLst>
          </p:nvPr>
        </p:nvGraphicFramePr>
        <p:xfrm>
          <a:off x="457200" y="1143000"/>
          <a:ext cx="11039475" cy="5257800"/>
        </p:xfrm>
        <a:graphic>
          <a:graphicData uri="http://schemas.openxmlformats.org/drawingml/2006/table">
            <a:tbl>
              <a:tblPr firstRow="1" bandRow="1">
                <a:tableStyleId>{5940675A-B579-460E-94D1-54222C63F5DA}</a:tableStyleId>
              </a:tblPr>
              <a:tblGrid>
                <a:gridCol w="641350"/>
                <a:gridCol w="682625"/>
                <a:gridCol w="1054100"/>
                <a:gridCol w="682625"/>
                <a:gridCol w="880110"/>
                <a:gridCol w="691515"/>
                <a:gridCol w="957580"/>
                <a:gridCol w="558165"/>
                <a:gridCol w="290830"/>
                <a:gridCol w="347980"/>
                <a:gridCol w="563880"/>
                <a:gridCol w="351790"/>
                <a:gridCol w="956945"/>
                <a:gridCol w="523875"/>
                <a:gridCol w="622935"/>
                <a:gridCol w="772160"/>
                <a:gridCol w="461010"/>
              </a:tblGrid>
              <a:tr h="140970">
                <a:tc gridSpan="17">
                  <a:txBody>
                    <a:bodyPr/>
                    <a:p>
                      <a:pPr indent="0" algn="ctr">
                        <a:buNone/>
                      </a:pPr>
                      <a:r>
                        <a:rPr lang="en-US" sz="8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项目支出绩效监控情况表 </a:t>
                      </a:r>
                      <a:endParaRPr lang="en-US" altLang="en-US" sz="8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7620" marR="7620" marT="7620" marB="0" vert="horz" anchor="ctr">
                    <a:lnL>
                      <a:noFill/>
                    </a:lnL>
                    <a:lnR cap="flat">
                      <a:noFill/>
                    </a:lnR>
                    <a:lnT cap="flat">
                      <a:noFill/>
                    </a:lnT>
                    <a:lnB cap="flat">
                      <a:noFill/>
                    </a:lnB>
                    <a:lnTlToBr>
                      <a:noFill/>
                    </a:lnTlToBr>
                    <a:lnBlToTr>
                      <a:noFill/>
                    </a:lnBlToTr>
                    <a:noFill/>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T cap="flat">
                      <a:noFill/>
                    </a:lnT>
                    <a:lnB cap="flat">
                      <a:noFill/>
                    </a:lnB>
                  </a:tcPr>
                </a:tc>
                <a:tc hMerge="1">
                  <a:tcPr>
                    <a:lnR cap="flat">
                      <a:noFill/>
                    </a:lnR>
                    <a:lnT cap="flat">
                      <a:noFill/>
                    </a:lnT>
                    <a:lnB cap="flat">
                      <a:noFill/>
                    </a:lnB>
                  </a:tcPr>
                </a:tc>
              </a:tr>
              <a:tr h="132080">
                <a:tc gridSpan="17">
                  <a:txBody>
                    <a:bodyPr/>
                    <a:p>
                      <a:pPr indent="0" algn="ctr">
                        <a:buNone/>
                      </a:pPr>
                      <a:r>
                        <a:rPr lang="en-US" sz="8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（20XX年XX月）</a:t>
                      </a:r>
                      <a:endParaRPr lang="en-US" altLang="en-US" sz="8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7620" marR="7620" marT="7620" marB="0" vert="horz" anchor="t">
                    <a:lnL>
                      <a:noFill/>
                    </a:lnL>
                    <a:lnR cap="flat">
                      <a:noFill/>
                    </a:lnR>
                    <a:lnT cap="flat">
                      <a:noFill/>
                    </a:lnT>
                    <a:lnB w="12700" cap="flat" cmpd="sng">
                      <a:solidFill>
                        <a:srgbClr val="000000"/>
                      </a:solidFill>
                      <a:prstDash val="solid"/>
                      <a:headEnd type="none" w="med" len="med"/>
                      <a:tailEnd type="none" w="med" len="med"/>
                    </a:lnB>
                    <a:lnTlToBr>
                      <a:noFill/>
                    </a:lnTlToBr>
                    <a:lnBlToTr>
                      <a:noFill/>
                    </a:lnBlToTr>
                    <a:noFill/>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T cap="flat">
                      <a:noFill/>
                    </a:lnT>
                    <a:lnB w="12700" cap="flat" cmpd="sng">
                      <a:solidFill>
                        <a:srgbClr val="000000"/>
                      </a:solidFill>
                      <a:prstDash val="solid"/>
                      <a:headEnd type="none" w="med" len="med"/>
                      <a:tailEnd type="none" w="med" len="med"/>
                    </a:lnB>
                  </a:tcPr>
                </a:tc>
                <a:tc hMerge="1">
                  <a:tcPr>
                    <a:lnR cap="flat">
                      <a:noFill/>
                    </a:lnR>
                    <a:lnT cap="flat">
                      <a:noFill/>
                    </a:lnT>
                    <a:lnB w="12700" cap="flat" cmpd="sng">
                      <a:solidFill>
                        <a:srgbClr val="000000"/>
                      </a:solidFill>
                      <a:prstDash val="solid"/>
                      <a:headEnd type="none" w="med" len="med"/>
                      <a:tailEnd type="none" w="med" len="med"/>
                    </a:lnB>
                  </a:tcPr>
                </a:tc>
              </a:tr>
              <a:tr h="132715">
                <a:tc gridSpan="3">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项目名称</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14">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32715">
                <a:tc gridSpan="3">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主管部门及代码</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实施单位</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10">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44780">
                <a:tc rowSpan="4" gridSpan="3">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项目资金                  </a:t>
                      </a:r>
                      <a:endParaRPr 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0" algn="ctr">
                        <a:buNone/>
                      </a:pPr>
                      <a:r>
                        <a:rPr 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（万元）</a:t>
                      </a:r>
                      <a:endParaRPr lang="en-US" alt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4" hMerge="1">
                  <a:tcPr>
                    <a:lnT w="12700" cap="flat" cmpd="sng">
                      <a:solidFill>
                        <a:srgbClr val="000000"/>
                      </a:solidFill>
                      <a:prstDash val="solid"/>
                      <a:headEnd type="none" w="med" len="med"/>
                      <a:tailEnd type="none" w="med" len="med"/>
                    </a:lnT>
                  </a:tcPr>
                </a:tc>
                <a:tc rowSpan="4"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grid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年初预算数</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4">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1-7月执行数</a:t>
                      </a:r>
                      <a:endParaRPr lang="en-US" alt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4">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1-7月执行率</a:t>
                      </a:r>
                      <a:endParaRPr lang="en-US" alt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全年预计执行数</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32080">
                <a:tc vMerge="1" gridSpan="3">
                  <a:tcPr>
                    <a:lnL w="12700" cap="flat" cmpd="sng">
                      <a:solidFill>
                        <a:srgbClr val="000000"/>
                      </a:solidFill>
                      <a:prstDash val="solid"/>
                      <a:headEnd type="none" w="med" len="med"/>
                      <a:tailEnd type="none" w="med" len="med"/>
                    </a:lnL>
                  </a:tcPr>
                </a:tc>
                <a:tc vMerge="1" hMerge="1">
                  <a:tcPr/>
                </a:tc>
                <a:tc vMerge="1" hMerge="1">
                  <a:tcPr>
                    <a:lnR w="12700" cap="flat" cmpd="sng">
                      <a:solidFill>
                        <a:srgbClr val="000000"/>
                      </a:solidFill>
                      <a:prstDash val="solid"/>
                      <a:headEnd type="none" w="med" len="med"/>
                      <a:tailEnd type="none" w="med" len="med"/>
                    </a:lnR>
                  </a:tcPr>
                </a:tc>
                <a:tc gridSpan="2">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年度资金总额：</a:t>
                      </a:r>
                      <a:endParaRPr lang="en-US" alt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4">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4">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44145">
                <a:tc vMerge="1" gridSpan="3">
                  <a:tcPr>
                    <a:lnL w="12700" cap="flat" cmpd="sng">
                      <a:solidFill>
                        <a:srgbClr val="000000"/>
                      </a:solidFill>
                      <a:prstDash val="solid"/>
                      <a:headEnd type="none" w="med" len="med"/>
                      <a:tailEnd type="none" w="med" len="med"/>
                    </a:lnL>
                  </a:tcPr>
                </a:tc>
                <a:tc vMerge="1" hMerge="1">
                  <a:tcPr/>
                </a:tc>
                <a:tc vMerge="1" hMerge="1">
                  <a:tcPr>
                    <a:lnR w="12700" cap="flat" cmpd="sng">
                      <a:solidFill>
                        <a:srgbClr val="000000"/>
                      </a:solidFill>
                      <a:prstDash val="solid"/>
                      <a:headEnd type="none" w="med" len="med"/>
                      <a:tailEnd type="none" w="med" len="med"/>
                    </a:lnR>
                  </a:tcPr>
                </a:tc>
                <a:tc gridSpan="2">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其中：财政性资金</a:t>
                      </a:r>
                      <a:endParaRPr lang="en-US" alt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4">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4">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32715">
                <a:tc vMerge="1" gridSpan="3">
                  <a:tcPr>
                    <a:lnL w="12700" cap="flat" cmpd="sng">
                      <a:solidFill>
                        <a:srgbClr val="000000"/>
                      </a:solidFill>
                      <a:prstDash val="solid"/>
                      <a:headEnd type="none" w="med" len="med"/>
                      <a:tailEnd type="none" w="med" len="med"/>
                    </a:lnL>
                    <a:lnB w="12700" cap="flat" cmpd="sng">
                      <a:solidFill>
                        <a:srgbClr val="000000"/>
                      </a:solidFill>
                      <a:prstDash val="solid"/>
                      <a:headEnd type="none" w="med" len="med"/>
                      <a:tailEnd type="none" w="med" len="med"/>
                    </a:lnB>
                  </a:tcPr>
                </a:tc>
                <a:tc vMerge="1" hMerge="1">
                  <a:tcPr>
                    <a:lnB w="12700" cap="flat" cmpd="sng">
                      <a:solidFill>
                        <a:srgbClr val="000000"/>
                      </a:solidFill>
                      <a:prstDash val="solid"/>
                      <a:headEnd type="none" w="med" len="med"/>
                      <a:tailEnd type="none" w="med" len="med"/>
                    </a:lnB>
                  </a:tcPr>
                </a:tc>
                <a:tc vMerge="1" hMerge="1">
                  <a:tcPr>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其他资金</a:t>
                      </a:r>
                      <a:endParaRPr lang="en-US" alt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4">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4">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57175">
                <a:tc>
                  <a:txBody>
                    <a:bodyPr/>
                    <a:p>
                      <a:pPr indent="0" algn="ctr">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年度总体目标</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16">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32080">
                <a:tc rowSpan="25">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绩效指标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一级指标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二级指标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三级指标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年度指标值</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1-7月执行情况</a:t>
                      </a:r>
                      <a:endParaRPr lang="en-US" altLang="en-US" sz="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全年预计完成情况</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6">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偏差原因分析</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完成目标可能性</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备注</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673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经费</a:t>
                      </a:r>
                      <a:endPar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保障</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制度保障</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人员保障</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硬件条件保障</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其他</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原因说明</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确定能</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有可能</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完全不可能</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132080">
                <a:tc vMerge="1">
                  <a:tcPr/>
                </a:tc>
                <a:tc rowSpan="6">
                  <a:txBody>
                    <a:bodyPr/>
                    <a:p>
                      <a:pPr indent="0" algn="ctr">
                        <a:buNone/>
                      </a:pPr>
                      <a:r>
                        <a:rPr lang="zh-CN"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成本指标</a:t>
                      </a:r>
                      <a:endParaRPr lang="zh-CN"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经济成本</a:t>
                      </a:r>
                      <a:endParaRPr lang="zh-CN"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tc>
                <a:tc vMerge="1">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tc>
                <a:tc vMerge="1">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社会成本</a:t>
                      </a:r>
                      <a:endParaRPr lang="zh-CN"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080">
                <a:tc vMerge="1">
                  <a:tcPr/>
                </a:tc>
                <a:tc vMerge="1">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tc>
                <a:tc vMerge="1">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生态环境成本</a:t>
                      </a:r>
                      <a:endParaRPr lang="zh-CN"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080">
                <a:tc vMerge="1">
                  <a:tcPr/>
                </a:tc>
                <a:tc vMerge="1">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7">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产出指标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数量指标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0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质量指标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0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时效指标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0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7">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效益指标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经济效益指标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0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社会效益指标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0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生态效益指标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906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0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3">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满意度</a:t>
                      </a:r>
                      <a:endPar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服务对象满意度指标</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320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7170">
                <a:tc gridSpan="17">
                  <a:txBody>
                    <a:bodyPr/>
                    <a:p>
                      <a:pPr indent="0">
                        <a:buNone/>
                      </a:pPr>
                      <a:endParaRPr lang="en-US" altLang="en-US" sz="8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7620" marR="7620" marT="7620" marB="0" vert="horz" anchor="ctr">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 name="文本框 13"/>
          <p:cNvSpPr txBox="1"/>
          <p:nvPr/>
        </p:nvSpPr>
        <p:spPr>
          <a:xfrm>
            <a:off x="2355850" y="2707640"/>
            <a:ext cx="1308100" cy="368300"/>
          </a:xfrm>
          <a:prstGeom prst="rect">
            <a:avLst/>
          </a:prstGeom>
          <a:noFill/>
        </p:spPr>
        <p:txBody>
          <a:bodyPr wrap="square" rtlCol="0">
            <a:spAutoFit/>
          </a:bodyPr>
          <a:p>
            <a:r>
              <a:rPr lang="zh-CN" altLang="en-US">
                <a:solidFill>
                  <a:schemeClr val="bg1"/>
                </a:solidFill>
                <a:latin typeface="微软雅黑" panose="020B0503020204020204" pitchFamily="34" charset="-122"/>
                <a:ea typeface="微软雅黑" panose="020B0503020204020204" pitchFamily="34" charset="-122"/>
              </a:rPr>
              <a:t>绩效监控</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168390" y="2669540"/>
            <a:ext cx="1308100" cy="368300"/>
          </a:xfrm>
          <a:prstGeom prst="rect">
            <a:avLst/>
          </a:prstGeom>
          <a:noFill/>
        </p:spPr>
        <p:txBody>
          <a:bodyPr wrap="square" rtlCol="0">
            <a:spAutoFit/>
          </a:bodyPr>
          <a:p>
            <a:r>
              <a:rPr lang="zh-CN" altLang="en-US">
                <a:solidFill>
                  <a:schemeClr val="bg1"/>
                </a:solidFill>
                <a:latin typeface="微软雅黑" panose="020B0503020204020204" pitchFamily="34" charset="-122"/>
                <a:ea typeface="微软雅黑" panose="020B0503020204020204" pitchFamily="34" charset="-122"/>
              </a:rPr>
              <a:t>绩效</a:t>
            </a:r>
            <a:r>
              <a:rPr lang="zh-CN" altLang="en-US">
                <a:solidFill>
                  <a:schemeClr val="bg1"/>
                </a:solidFill>
                <a:latin typeface="微软雅黑" panose="020B0503020204020204" pitchFamily="34" charset="-122"/>
                <a:ea typeface="微软雅黑" panose="020B0503020204020204" pitchFamily="34" charset="-122"/>
              </a:rPr>
              <a:t>自评</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759950" y="2653665"/>
            <a:ext cx="1308100" cy="368300"/>
          </a:xfrm>
          <a:prstGeom prst="rect">
            <a:avLst/>
          </a:prstGeom>
          <a:noFill/>
        </p:spPr>
        <p:txBody>
          <a:bodyPr wrap="square" rtlCol="0">
            <a:spAutoFit/>
          </a:bodyPr>
          <a:p>
            <a:r>
              <a:rPr lang="zh-CN" altLang="en-US">
                <a:solidFill>
                  <a:schemeClr val="bg1"/>
                </a:solidFill>
                <a:latin typeface="微软雅黑" panose="020B0503020204020204" pitchFamily="34" charset="-122"/>
                <a:ea typeface="微软雅黑" panose="020B0503020204020204" pitchFamily="34" charset="-122"/>
              </a:rPr>
              <a:t>绩效</a:t>
            </a:r>
            <a:r>
              <a:rPr lang="zh-CN" altLang="en-US">
                <a:solidFill>
                  <a:schemeClr val="bg1"/>
                </a:solidFill>
                <a:latin typeface="微软雅黑" panose="020B0503020204020204" pitchFamily="34" charset="-122"/>
                <a:ea typeface="微软雅黑" panose="020B0503020204020204" pitchFamily="34" charset="-122"/>
              </a:rPr>
              <a:t>评价</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62000" y="304800"/>
            <a:ext cx="5426710" cy="583565"/>
          </a:xfrm>
          <a:prstGeom prst="rect">
            <a:avLst/>
          </a:prstGeom>
          <a:noFill/>
        </p:spPr>
        <p:txBody>
          <a:bodyPr wrap="none" rtlCol="0" anchor="t">
            <a:spAutoFit/>
          </a:bodyPr>
          <a:p>
            <a:r>
              <a:rPr lang="en-US" altLang="zh-CN" sz="3200" b="1" dirty="0">
                <a:latin typeface="微软雅黑" panose="020B0503020204020204" pitchFamily="34" charset="-122"/>
                <a:ea typeface="微软雅黑" panose="020B0503020204020204" pitchFamily="34" charset="-122"/>
                <a:sym typeface="+mn-ea"/>
              </a:rPr>
              <a:t>3.</a:t>
            </a:r>
            <a:r>
              <a:rPr lang="zh-CN" altLang="en-US" sz="3200" b="1" dirty="0">
                <a:latin typeface="微软雅黑" panose="020B0503020204020204" pitchFamily="34" charset="-122"/>
                <a:ea typeface="微软雅黑" panose="020B0503020204020204" pitchFamily="34" charset="-122"/>
                <a:sym typeface="+mn-ea"/>
              </a:rPr>
              <a:t>绩效目标批复、调整及</a:t>
            </a:r>
            <a:r>
              <a:rPr lang="zh-CN" altLang="en-US" sz="3200" b="1" dirty="0">
                <a:latin typeface="微软雅黑" panose="020B0503020204020204" pitchFamily="34" charset="-122"/>
                <a:ea typeface="微软雅黑" panose="020B0503020204020204" pitchFamily="34" charset="-122"/>
                <a:sym typeface="+mn-ea"/>
              </a:rPr>
              <a:t>应用</a:t>
            </a:r>
            <a:endParaRPr lang="zh-CN" altLang="en-US" sz="3200" b="1" dirty="0">
              <a:latin typeface="微软雅黑" panose="020B0503020204020204" pitchFamily="34" charset="-122"/>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838200" y="990600"/>
            <a:ext cx="5185410" cy="5386070"/>
          </a:xfrm>
          <a:prstGeom prst="rect">
            <a:avLst/>
          </a:prstGeom>
        </p:spPr>
      </p:pic>
      <p:sp>
        <p:nvSpPr>
          <p:cNvPr id="5" name="文本框 4"/>
          <p:cNvSpPr txBox="1"/>
          <p:nvPr/>
        </p:nvSpPr>
        <p:spPr>
          <a:xfrm>
            <a:off x="6327140" y="1187450"/>
            <a:ext cx="5046980" cy="4849495"/>
          </a:xfrm>
          <a:prstGeom prst="rect">
            <a:avLst/>
          </a:prstGeom>
          <a:noFill/>
        </p:spPr>
        <p:txBody>
          <a:bodyPr wrap="square" rtlCol="0">
            <a:noAutofit/>
          </a:bodyPr>
          <a:p>
            <a:pPr algn="ctr"/>
            <a:endParaRPr lang="zh-CN" altLang="en-US"/>
          </a:p>
          <a:p>
            <a:pPr marL="171450" indent="-171450" fontAlgn="auto">
              <a:lnSpc>
                <a:spcPct val="150000"/>
              </a:lnSpc>
              <a:buFont typeface="Wingdings" panose="05000000000000000000" charset="0"/>
              <a:buChar char="Ø"/>
            </a:pPr>
            <a:r>
              <a:rPr lang="zh-CN" altLang="en-US" sz="1400">
                <a:latin typeface="微软雅黑" panose="020B0503020204020204" pitchFamily="34" charset="-122"/>
                <a:ea typeface="微软雅黑" panose="020B0503020204020204" pitchFamily="34" charset="-122"/>
                <a:cs typeface="微软雅黑" panose="020B0503020204020204" pitchFamily="34" charset="-122"/>
              </a:rPr>
              <a:t>三级指标及年度指标值依据项目支出绩效目标填写，实际完成值为项目绩效指标的完成情况。如实际完成值小于年度指标值，需要填写偏差原因分析及改进措施。</a:t>
            </a:r>
            <a:endParaRPr lang="zh-CN" altLang="en-US" sz="140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sz="1400">
                <a:latin typeface="微软雅黑" panose="020B0503020204020204" pitchFamily="34" charset="-122"/>
                <a:ea typeface="微软雅黑" panose="020B0503020204020204" pitchFamily="34" charset="-122"/>
                <a:cs typeface="微软雅黑" panose="020B0503020204020204" pitchFamily="34" charset="-122"/>
              </a:rPr>
              <a:t>绩效指标分值权重根据项目实际情况确定。原则上一级指标权重统一按以下方式设置：对于设置成本指标的项目，成本指标20%、产出指标40%、效益指标20%、满意度指标10%（其余10%的分值权重为预算执行率指标，编制预算时暂不设置，部门或单位开展自评时使用，下同）；对于未设置成本指标的项目，产出指标50%、效益指标30%、满意度指标10%；对于不需设置满意度指标的项目，其效益指标分值权重相应可调增10%。各指标分值权重依据指标的重要程度合理设置，在预算批复中予以明确，设立后原则上不得调整。</a:t>
            </a:r>
            <a:endParaRPr sz="140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610235" y="2286000"/>
            <a:ext cx="5411470" cy="1376045"/>
          </a:xfrm>
        </p:spPr>
        <p:txBody>
          <a:bodyPr>
            <a:normAutofit fontScale="90000"/>
          </a:bodyPr>
          <a:lstStyle/>
          <a:p>
            <a:pPr algn="l"/>
            <a:r>
              <a:rPr lang="en-US" altLang="zh-CN" dirty="0"/>
              <a:t> </a:t>
            </a:r>
            <a:br>
              <a:rPr lang="en-US" altLang="zh-CN" dirty="0"/>
            </a:br>
            <a:r>
              <a:rPr lang="en-US" altLang="zh-CN" dirty="0"/>
              <a:t>Part4  </a:t>
            </a:r>
            <a:r>
              <a:rPr lang="zh-CN" altLang="en-US" dirty="0"/>
              <a:t>项目绩效目标</a:t>
            </a:r>
            <a:r>
              <a:rPr lang="en-US" altLang="zh-CN" dirty="0"/>
              <a:t> </a:t>
            </a:r>
            <a:br>
              <a:rPr lang="en-US" altLang="zh-CN" dirty="0"/>
            </a:br>
            <a:r>
              <a:rPr lang="en-US" altLang="zh-CN" dirty="0"/>
              <a:t>          </a:t>
            </a:r>
            <a:r>
              <a:rPr lang="zh-CN" altLang="en-US" dirty="0"/>
              <a:t>设置中存在的</a:t>
            </a:r>
            <a:br>
              <a:rPr lang="zh-CN" altLang="en-US" dirty="0"/>
            </a:br>
            <a:r>
              <a:rPr lang="zh-CN" altLang="en-US" dirty="0"/>
              <a:t> </a:t>
            </a:r>
            <a:r>
              <a:rPr lang="en-US" altLang="zh-CN" dirty="0"/>
              <a:t>                </a:t>
            </a:r>
            <a:r>
              <a:rPr lang="zh-CN" altLang="en-US" dirty="0"/>
              <a:t>误区</a:t>
            </a:r>
            <a:endParaRPr lang="zh-CN" altLang="en-US" dirty="0"/>
          </a:p>
        </p:txBody>
      </p:sp>
      <p:sp>
        <p:nvSpPr>
          <p:cNvPr id="6" name="文本占位符 5"/>
          <p:cNvSpPr>
            <a:spLocks noGrp="1"/>
          </p:cNvSpPr>
          <p:nvPr>
            <p:ph type="body" idx="1"/>
            <p:custDataLst>
              <p:tags r:id="rId2"/>
            </p:custDataLst>
          </p:nvPr>
        </p:nvSpPr>
        <p:spPr>
          <a:xfrm>
            <a:off x="2209800" y="3505200"/>
            <a:ext cx="3583940" cy="1414145"/>
          </a:xfrm>
        </p:spPr>
        <p:txBody>
          <a:bodyPr>
            <a:normAutofit fontScale="25000"/>
          </a:bodyPr>
          <a:lstStyle/>
          <a:p>
            <a:pPr lvl="0">
              <a:lnSpc>
                <a:spcPct val="150000"/>
              </a:lnSpc>
              <a:buFont typeface="Wingdings" panose="05000000000000000000" charset="0"/>
            </a:pPr>
            <a:endParaRPr lang="zh-CN" altLang="en-US" sz="7200" dirty="0"/>
          </a:p>
          <a:p>
            <a:pPr marL="285750" lvl="0" indent="-285750">
              <a:lnSpc>
                <a:spcPct val="150000"/>
              </a:lnSpc>
              <a:buFont typeface="Wingdings" panose="05000000000000000000" charset="0"/>
              <a:buChar char="Ø"/>
            </a:pPr>
            <a:r>
              <a:rPr lang="zh-CN" altLang="en-US" sz="7200" dirty="0"/>
              <a:t>设置绩效目标时应注意</a:t>
            </a:r>
            <a:r>
              <a:rPr lang="zh-CN" altLang="en-US" sz="7200" dirty="0"/>
              <a:t>什么？</a:t>
            </a:r>
            <a:endParaRPr lang="zh-CN" altLang="en-US" sz="7200" dirty="0"/>
          </a:p>
          <a:p>
            <a:pPr lvl="0">
              <a:buFont typeface="Wingdings" panose="05000000000000000000" charset="0"/>
            </a:pPr>
            <a:endParaRPr lang="zh-CN" altLang="en-US" sz="7200" dirty="0"/>
          </a:p>
          <a:p>
            <a:pPr marL="285750" lvl="0" indent="-285750"/>
            <a:endParaRPr lang="zh-CN" altLang="en-US" sz="7200" dirty="0"/>
          </a:p>
        </p:txBody>
      </p:sp>
    </p:spTree>
    <p:custDataLst>
      <p:tags r:id="rId3"/>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出自【趣你的PPT】(微信:qunideppt)：最优质的PPT资源库"/>
          <p:cNvSpPr txBox="1">
            <a:spLocks noChangeArrowheads="1"/>
          </p:cNvSpPr>
          <p:nvPr/>
        </p:nvSpPr>
        <p:spPr bwMode="auto">
          <a:xfrm>
            <a:off x="838200" y="304800"/>
            <a:ext cx="862139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sz="3200" b="1" dirty="0">
                <a:latin typeface="微软雅黑" panose="020B0503020204020204" pitchFamily="34" charset="-122"/>
                <a:ea typeface="微软雅黑" panose="020B0503020204020204" pitchFamily="34" charset="-122"/>
                <a:sym typeface="+mn-ea"/>
              </a:rPr>
              <a:t>4.</a:t>
            </a:r>
            <a:r>
              <a:rPr lang="zh-CN" altLang="en-US" sz="3200" b="1" dirty="0">
                <a:latin typeface="微软雅黑" panose="020B0503020204020204" pitchFamily="34" charset="-122"/>
                <a:ea typeface="微软雅黑" panose="020B0503020204020204" pitchFamily="34" charset="-122"/>
                <a:sym typeface="+mn-ea"/>
              </a:rPr>
              <a:t>项目绩效目标设置中存在的误区</a:t>
            </a:r>
            <a:endParaRPr lang="zh-CN" altLang="en-US" sz="1800" b="1" dirty="0">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1106170" y="1284605"/>
            <a:ext cx="5745480" cy="521970"/>
          </a:xfrm>
          <a:prstGeom prst="rect">
            <a:avLst/>
          </a:prstGeom>
          <a:noFill/>
        </p:spPr>
        <p:txBody>
          <a:bodyPr wrap="square" rtlCol="0">
            <a:spAutoFit/>
          </a:bodyPr>
          <a:p>
            <a:r>
              <a:rPr lang="en-US" altLang="zh-CN" sz="2800" b="1">
                <a:solidFill>
                  <a:schemeClr val="tx1"/>
                </a:solidFill>
                <a:latin typeface="微软雅黑" panose="020B0503020204020204" pitchFamily="34" charset="-122"/>
                <a:ea typeface="微软雅黑" panose="020B0503020204020204" pitchFamily="34" charset="-122"/>
              </a:rPr>
              <a:t>4.1</a:t>
            </a:r>
            <a:r>
              <a:rPr lang="zh-CN" altLang="en-US" sz="2800" b="1">
                <a:solidFill>
                  <a:schemeClr val="tx1"/>
                </a:solidFill>
                <a:latin typeface="微软雅黑" panose="020B0503020204020204" pitchFamily="34" charset="-122"/>
                <a:ea typeface="微软雅黑" panose="020B0503020204020204" pitchFamily="34" charset="-122"/>
              </a:rPr>
              <a:t>产出指标设置过程存在的误区</a:t>
            </a:r>
            <a:endParaRPr lang="zh-CN" altLang="en-US" sz="2800" b="1">
              <a:solidFill>
                <a:schemeClr val="tx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828800" y="4432300"/>
            <a:ext cx="281305" cy="368300"/>
          </a:xfrm>
          <a:prstGeom prst="rect">
            <a:avLst/>
          </a:prstGeom>
          <a:noFill/>
        </p:spPr>
        <p:txBody>
          <a:bodyPr wrap="square" rtlCol="0">
            <a:spAutoFit/>
          </a:bodyPr>
          <a:p>
            <a:r>
              <a:rPr lang="zh-CN" altLang="en-US"/>
              <a:t>②</a:t>
            </a:r>
            <a:r>
              <a:rPr lang="en-US" altLang="zh-CN"/>
              <a:t>.</a:t>
            </a:r>
            <a:endParaRPr lang="en-US" altLang="zh-CN"/>
          </a:p>
        </p:txBody>
      </p:sp>
      <p:sp>
        <p:nvSpPr>
          <p:cNvPr id="13" name="文本框 12"/>
          <p:cNvSpPr txBox="1"/>
          <p:nvPr/>
        </p:nvSpPr>
        <p:spPr>
          <a:xfrm>
            <a:off x="2286000" y="2971800"/>
            <a:ext cx="2551430"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未设置正确的数量指标</a:t>
            </a:r>
            <a:endParaRPr lang="zh-CN" altLang="en-US">
              <a:latin typeface="微软雅黑" panose="020B0503020204020204" pitchFamily="34" charset="-122"/>
              <a:ea typeface="微软雅黑" panose="020B0503020204020204" pitchFamily="34" charset="-122"/>
            </a:endParaRPr>
          </a:p>
        </p:txBody>
      </p:sp>
      <p:graphicFrame>
        <p:nvGraphicFramePr>
          <p:cNvPr id="14" name="对象 13">
            <a:hlinkClick r:id="" action="ppaction://ole?verb="/>
          </p:cNvPr>
          <p:cNvGraphicFramePr>
            <a:graphicFrameLocks noChangeAspect="1"/>
          </p:cNvGraphicFramePr>
          <p:nvPr/>
        </p:nvGraphicFramePr>
        <p:xfrm>
          <a:off x="5353050" y="2679700"/>
          <a:ext cx="971550" cy="952500"/>
        </p:xfrm>
        <a:graphic>
          <a:graphicData uri="http://schemas.openxmlformats.org/presentationml/2006/ole">
            <mc:AlternateContent xmlns:mc="http://schemas.openxmlformats.org/markup-compatibility/2006">
              <mc:Choice xmlns:v="urn:schemas-microsoft-com:vml" Requires="v">
                <p:oleObj spid="_x0000_s2049" name="" showAsIcon="1" r:id="rId1" imgW="971550" imgH="952500" progId="Excel.Sheet.8">
                  <p:embed/>
                </p:oleObj>
              </mc:Choice>
              <mc:Fallback>
                <p:oleObj name="" showAsIcon="1" r:id="rId1" imgW="971550" imgH="952500" progId="Excel.Sheet.8">
                  <p:embed/>
                  <p:pic>
                    <p:nvPicPr>
                      <p:cNvPr id="0" name="图片 2048"/>
                      <p:cNvPicPr/>
                      <p:nvPr/>
                    </p:nvPicPr>
                    <p:blipFill>
                      <a:blip r:embed="rId2"/>
                      <a:stretch>
                        <a:fillRect/>
                      </a:stretch>
                    </p:blipFill>
                    <p:spPr>
                      <a:xfrm>
                        <a:off x="5353050" y="2679700"/>
                        <a:ext cx="971550" cy="952500"/>
                      </a:xfrm>
                      <a:prstGeom prst="rect">
                        <a:avLst/>
                      </a:prstGeom>
                    </p:spPr>
                  </p:pic>
                </p:oleObj>
              </mc:Fallback>
            </mc:AlternateContent>
          </a:graphicData>
        </a:graphic>
      </p:graphicFrame>
      <p:sp>
        <p:nvSpPr>
          <p:cNvPr id="6" name="文本框 5"/>
          <p:cNvSpPr txBox="1"/>
          <p:nvPr/>
        </p:nvSpPr>
        <p:spPr>
          <a:xfrm>
            <a:off x="1765300" y="1981200"/>
            <a:ext cx="4559300" cy="398780"/>
          </a:xfrm>
          <a:prstGeom prst="rect">
            <a:avLst/>
          </a:prstGeom>
          <a:noFill/>
        </p:spPr>
        <p:txBody>
          <a:bodyPr wrap="square" rtlCol="0">
            <a:spAutoFit/>
          </a:bodyPr>
          <a:p>
            <a:r>
              <a:rPr lang="en-US" altLang="zh-CN" sz="2000" b="1">
                <a:latin typeface="微软雅黑" panose="020B0503020204020204" pitchFamily="34" charset="-122"/>
                <a:ea typeface="微软雅黑" panose="020B0503020204020204" pitchFamily="34" charset="-122"/>
                <a:cs typeface="微软雅黑" panose="020B0503020204020204" pitchFamily="34" charset="-122"/>
              </a:rPr>
              <a:t>4.1.1</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数量指标设置过程中存在的误区</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文本框 9"/>
          <p:cNvSpPr txBox="1"/>
          <p:nvPr/>
        </p:nvSpPr>
        <p:spPr>
          <a:xfrm>
            <a:off x="2286000" y="4419600"/>
            <a:ext cx="4775200"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数量指标设置不够</a:t>
            </a:r>
            <a:r>
              <a:rPr lang="zh-CN" altLang="en-US">
                <a:latin typeface="微软雅黑" panose="020B0503020204020204" pitchFamily="34" charset="-122"/>
                <a:ea typeface="微软雅黑" panose="020B0503020204020204" pitchFamily="34" charset="-122"/>
              </a:rPr>
              <a:t>完整</a:t>
            </a:r>
            <a:endParaRPr lang="zh-CN" altLang="en-US">
              <a:latin typeface="微软雅黑" panose="020B0503020204020204" pitchFamily="34" charset="-122"/>
              <a:ea typeface="微软雅黑" panose="020B0503020204020204" pitchFamily="34" charset="-122"/>
            </a:endParaRPr>
          </a:p>
        </p:txBody>
      </p:sp>
      <p:sp>
        <p:nvSpPr>
          <p:cNvPr id="12" name="文本框 11"/>
          <p:cNvSpPr txBox="1"/>
          <p:nvPr/>
        </p:nvSpPr>
        <p:spPr>
          <a:xfrm>
            <a:off x="1828800" y="2971800"/>
            <a:ext cx="281305" cy="368300"/>
          </a:xfrm>
          <a:prstGeom prst="rect">
            <a:avLst/>
          </a:prstGeom>
          <a:noFill/>
        </p:spPr>
        <p:txBody>
          <a:bodyPr wrap="square" rtlCol="0">
            <a:spAutoFit/>
          </a:bodyPr>
          <a:p>
            <a:r>
              <a:rPr lang="zh-CN" altLang="en-US"/>
              <a:t>①</a:t>
            </a:r>
            <a:r>
              <a:rPr lang="en-US" altLang="zh-CN"/>
              <a:t>.</a:t>
            </a:r>
            <a:endParaRPr lang="en-US" altLang="zh-CN"/>
          </a:p>
        </p:txBody>
      </p:sp>
      <p:sp>
        <p:nvSpPr>
          <p:cNvPr id="15" name="文本框 14"/>
          <p:cNvSpPr txBox="1"/>
          <p:nvPr/>
        </p:nvSpPr>
        <p:spPr>
          <a:xfrm>
            <a:off x="5106035" y="4267200"/>
            <a:ext cx="4932045" cy="1198880"/>
          </a:xfrm>
          <a:prstGeom prst="rect">
            <a:avLst/>
          </a:prstGeom>
          <a:noFill/>
        </p:spPr>
        <p:txBody>
          <a:bodyPr wrap="square" rtlCol="0">
            <a:spAutoFit/>
          </a:bodyPr>
          <a:p>
            <a:r>
              <a:rPr lang="en-US" altLang="zh-CN">
                <a:latin typeface="微软雅黑" panose="020B0503020204020204" pitchFamily="34" charset="-122"/>
                <a:ea typeface="微软雅黑" panose="020B0503020204020204" pitchFamily="34" charset="-122"/>
                <a:cs typeface="微软雅黑" panose="020B0503020204020204" pitchFamily="34" charset="-122"/>
              </a:rPr>
              <a:t>eg:</a:t>
            </a:r>
            <a:r>
              <a:rPr lang="zh-CN" altLang="en-US">
                <a:latin typeface="微软雅黑" panose="020B0503020204020204" pitchFamily="34" charset="-122"/>
                <a:ea typeface="微软雅黑" panose="020B0503020204020204" pitchFamily="34" charset="-122"/>
                <a:cs typeface="微软雅黑" panose="020B0503020204020204" pitchFamily="34" charset="-122"/>
              </a:rPr>
              <a:t>一个购置类项目200万元，其中：100万元用于购置桌椅5000套，100万元用于购置2套软件，但只设置了</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购置桌椅数量（指标值为</a:t>
            </a:r>
            <a:r>
              <a:rPr lang="en-US" altLang="zh-CN">
                <a:latin typeface="微软雅黑" panose="020B0503020204020204" pitchFamily="34" charset="-122"/>
                <a:ea typeface="微软雅黑" panose="020B0503020204020204" pitchFamily="34" charset="-122"/>
                <a:cs typeface="微软雅黑" panose="020B0503020204020204" pitchFamily="34" charset="-122"/>
              </a:rPr>
              <a:t>5</a:t>
            </a:r>
            <a:r>
              <a:rPr lang="en-US" altLang="zh-CN">
                <a:latin typeface="微软雅黑" panose="020B0503020204020204" pitchFamily="34" charset="-122"/>
                <a:ea typeface="微软雅黑" panose="020B0503020204020204" pitchFamily="34" charset="-122"/>
                <a:cs typeface="微软雅黑" panose="020B0503020204020204" pitchFamily="34" charset="-122"/>
              </a:rPr>
              <a:t>000</a:t>
            </a:r>
            <a:r>
              <a:rPr lang="zh-CN" altLang="en-US">
                <a:latin typeface="微软雅黑" panose="020B0503020204020204" pitchFamily="34" charset="-122"/>
                <a:ea typeface="微软雅黑" panose="020B0503020204020204" pitchFamily="34" charset="-122"/>
                <a:cs typeface="微软雅黑" panose="020B0503020204020204" pitchFamily="34" charset="-122"/>
              </a:rPr>
              <a:t>套）</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的指标。</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文本框 5"/>
          <p:cNvSpPr txBox="1"/>
          <p:nvPr/>
        </p:nvSpPr>
        <p:spPr>
          <a:xfrm>
            <a:off x="1905635" y="1440180"/>
            <a:ext cx="4559300" cy="398780"/>
          </a:xfrm>
          <a:prstGeom prst="rect">
            <a:avLst/>
          </a:prstGeom>
          <a:noFill/>
        </p:spPr>
        <p:txBody>
          <a:bodyPr wrap="square" rtlCol="0">
            <a:spAutoFit/>
          </a:bodyPr>
          <a:p>
            <a:r>
              <a:rPr lang="en-US" altLang="zh-CN" sz="2000" b="1">
                <a:latin typeface="微软雅黑" panose="020B0503020204020204" pitchFamily="34" charset="-122"/>
                <a:ea typeface="微软雅黑" panose="020B0503020204020204" pitchFamily="34" charset="-122"/>
                <a:cs typeface="微软雅黑" panose="020B0503020204020204" pitchFamily="34" charset="-122"/>
              </a:rPr>
              <a:t>4.1.1</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数量指标设置过程中存在的误区</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出自【趣你的PPT】(微信:qunideppt)：最优质的PPT资源库"/>
          <p:cNvSpPr txBox="1">
            <a:spLocks noChangeArrowheads="1"/>
          </p:cNvSpPr>
          <p:nvPr/>
        </p:nvSpPr>
        <p:spPr bwMode="auto">
          <a:xfrm>
            <a:off x="838200" y="304800"/>
            <a:ext cx="862139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sz="3200" b="1" dirty="0">
                <a:latin typeface="微软雅黑" panose="020B0503020204020204" pitchFamily="34" charset="-122"/>
                <a:ea typeface="微软雅黑" panose="020B0503020204020204" pitchFamily="34" charset="-122"/>
                <a:sym typeface="+mn-ea"/>
              </a:rPr>
              <a:t>4.</a:t>
            </a:r>
            <a:r>
              <a:rPr lang="zh-CN" altLang="en-US" sz="3200" b="1" dirty="0">
                <a:latin typeface="微软雅黑" panose="020B0503020204020204" pitchFamily="34" charset="-122"/>
                <a:ea typeface="微软雅黑" panose="020B0503020204020204" pitchFamily="34" charset="-122"/>
                <a:sym typeface="+mn-ea"/>
              </a:rPr>
              <a:t>项目绩效目标设置中存在的误区</a:t>
            </a:r>
            <a:endParaRPr lang="zh-CN" altLang="en-US" sz="1800" b="1" dirty="0">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1905635" y="2213610"/>
            <a:ext cx="381000" cy="368300"/>
          </a:xfrm>
          <a:prstGeom prst="rect">
            <a:avLst/>
          </a:prstGeom>
          <a:noFill/>
        </p:spPr>
        <p:txBody>
          <a:bodyPr wrap="square" rtlCol="0">
            <a:spAutoFit/>
          </a:bodyPr>
          <a:p>
            <a:r>
              <a:rPr lang="zh-CN" altLang="en-US"/>
              <a:t>③</a:t>
            </a:r>
            <a:r>
              <a:rPr lang="en-US" altLang="zh-CN"/>
              <a:t>.</a:t>
            </a:r>
            <a:endParaRPr lang="en-US" altLang="zh-CN"/>
          </a:p>
        </p:txBody>
      </p:sp>
      <p:sp>
        <p:nvSpPr>
          <p:cNvPr id="5" name="文本框 4"/>
          <p:cNvSpPr txBox="1"/>
          <p:nvPr/>
        </p:nvSpPr>
        <p:spPr>
          <a:xfrm>
            <a:off x="1981835" y="4467860"/>
            <a:ext cx="393700" cy="368300"/>
          </a:xfrm>
          <a:prstGeom prst="rect">
            <a:avLst/>
          </a:prstGeom>
          <a:noFill/>
        </p:spPr>
        <p:txBody>
          <a:bodyPr wrap="square" rtlCol="0">
            <a:spAutoFit/>
          </a:bodyPr>
          <a:p>
            <a:r>
              <a:rPr lang="zh-CN" altLang="en-US"/>
              <a:t>④</a:t>
            </a:r>
            <a:r>
              <a:rPr lang="en-US" altLang="zh-CN"/>
              <a:t>.</a:t>
            </a:r>
            <a:endParaRPr lang="en-US" altLang="zh-CN"/>
          </a:p>
        </p:txBody>
      </p:sp>
      <p:sp>
        <p:nvSpPr>
          <p:cNvPr id="8" name="圆角矩形 7"/>
          <p:cNvSpPr/>
          <p:nvPr/>
        </p:nvSpPr>
        <p:spPr>
          <a:xfrm>
            <a:off x="6325235" y="2956560"/>
            <a:ext cx="2159635" cy="914400"/>
          </a:xfrm>
          <a:prstGeom prst="roundRect">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购置桌椅数量</a:t>
            </a:r>
            <a:endPar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（指标值为</a:t>
            </a:r>
            <a:r>
              <a:rPr lang="en-US" altLang="zh-CN">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套</a:t>
            </a:r>
            <a:r>
              <a:rPr lang="zh-CN" altLang="en-US">
                <a:solidFill>
                  <a:schemeClr val="tx1"/>
                </a:solidFill>
              </a:rPr>
              <a:t>）</a:t>
            </a:r>
            <a:endParaRPr lang="zh-CN" altLang="en-US">
              <a:solidFill>
                <a:schemeClr val="tx1"/>
              </a:solidFill>
            </a:endParaRPr>
          </a:p>
        </p:txBody>
      </p:sp>
      <p:pic>
        <p:nvPicPr>
          <p:cNvPr id="9" name="图片 8" descr="333438303937343b333633323939373bb9b4"/>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8992235" y="2880360"/>
            <a:ext cx="914400" cy="914400"/>
          </a:xfrm>
          <a:prstGeom prst="rect">
            <a:avLst/>
          </a:prstGeom>
        </p:spPr>
      </p:pic>
      <p:sp>
        <p:nvSpPr>
          <p:cNvPr id="10" name="圆角矩形 9"/>
          <p:cNvSpPr/>
          <p:nvPr/>
        </p:nvSpPr>
        <p:spPr>
          <a:xfrm>
            <a:off x="2134235" y="2956560"/>
            <a:ext cx="2033270" cy="914400"/>
          </a:xfrm>
          <a:prstGeom prst="round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购置桌椅完成率（指标值为</a:t>
            </a:r>
            <a:r>
              <a:rPr 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2" name="图片 11" descr="31393938393834313b31393939353233313bb2e6b4edcef3"/>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25035" y="2956560"/>
            <a:ext cx="914400" cy="914400"/>
          </a:xfrm>
          <a:prstGeom prst="rect">
            <a:avLst/>
          </a:prstGeom>
        </p:spPr>
      </p:pic>
      <p:sp>
        <p:nvSpPr>
          <p:cNvPr id="14" name="文本框 13"/>
          <p:cNvSpPr txBox="1"/>
          <p:nvPr/>
        </p:nvSpPr>
        <p:spPr>
          <a:xfrm>
            <a:off x="2439035" y="2209800"/>
            <a:ext cx="4775200"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数量指标不够具体</a:t>
            </a:r>
            <a:r>
              <a:rPr lang="zh-CN" altLang="en-US">
                <a:latin typeface="微软雅黑" panose="020B0503020204020204" pitchFamily="34" charset="-122"/>
                <a:ea typeface="微软雅黑" panose="020B0503020204020204" pitchFamily="34" charset="-122"/>
              </a:rPr>
              <a:t>细化</a:t>
            </a:r>
            <a:endParaRPr lang="zh-CN" altLang="en-US">
              <a:latin typeface="微软雅黑" panose="020B0503020204020204" pitchFamily="34" charset="-122"/>
              <a:ea typeface="微软雅黑" panose="020B0503020204020204" pitchFamily="34" charset="-122"/>
            </a:endParaRPr>
          </a:p>
        </p:txBody>
      </p:sp>
      <p:sp>
        <p:nvSpPr>
          <p:cNvPr id="17" name="文本框 16"/>
          <p:cNvSpPr txBox="1"/>
          <p:nvPr/>
        </p:nvSpPr>
        <p:spPr>
          <a:xfrm>
            <a:off x="2438400" y="4467860"/>
            <a:ext cx="6416040"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数量指标的指标值设置过高或者过低，偏离了正常业绩水平</a:t>
            </a:r>
            <a:endParaRPr lang="zh-CN" altLang="en-US">
              <a:latin typeface="微软雅黑" panose="020B0503020204020204" pitchFamily="34" charset="-122"/>
              <a:ea typeface="微软雅黑" panose="020B0503020204020204" pitchFamily="34" charset="-122"/>
            </a:endParaRPr>
          </a:p>
        </p:txBody>
      </p:sp>
      <p:sp>
        <p:nvSpPr>
          <p:cNvPr id="2" name="文本框 1"/>
          <p:cNvSpPr txBox="1"/>
          <p:nvPr/>
        </p:nvSpPr>
        <p:spPr>
          <a:xfrm>
            <a:off x="2439670" y="5048250"/>
            <a:ext cx="7020560" cy="92202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如无特殊原因指标值明显低于前三年的平均水平、指标值在以前年度已完成、指标值过高明显无法达到等，这种情况需要调整指标值至合理水平。</a:t>
            </a: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出自【趣你的PPT】(微信:qunideppt)：最优质的PPT资源库"/>
          <p:cNvSpPr txBox="1">
            <a:spLocks noChangeArrowheads="1"/>
          </p:cNvSpPr>
          <p:nvPr/>
        </p:nvSpPr>
        <p:spPr bwMode="auto">
          <a:xfrm>
            <a:off x="838200" y="304800"/>
            <a:ext cx="862139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sz="3200" b="1" dirty="0">
                <a:latin typeface="微软雅黑" panose="020B0503020204020204" pitchFamily="34" charset="-122"/>
                <a:ea typeface="微软雅黑" panose="020B0503020204020204" pitchFamily="34" charset="-122"/>
                <a:sym typeface="+mn-ea"/>
              </a:rPr>
              <a:t>4.</a:t>
            </a:r>
            <a:r>
              <a:rPr lang="zh-CN" altLang="en-US" sz="3200" b="1" dirty="0">
                <a:latin typeface="微软雅黑" panose="020B0503020204020204" pitchFamily="34" charset="-122"/>
                <a:ea typeface="微软雅黑" panose="020B0503020204020204" pitchFamily="34" charset="-122"/>
                <a:sym typeface="+mn-ea"/>
              </a:rPr>
              <a:t>项目绩效目标设置中存在的误区</a:t>
            </a:r>
            <a:endParaRPr lang="zh-CN" altLang="en-US" sz="1800" b="1" dirty="0">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2209800" y="2415540"/>
            <a:ext cx="7397115"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与数量指标不够对应，原则上质量指标应与数量指标一一对应</a:t>
            </a:r>
            <a:endParaRPr lang="zh-CN" altLang="en-US">
              <a:latin typeface="微软雅黑" panose="020B0503020204020204" pitchFamily="34" charset="-122"/>
              <a:ea typeface="微软雅黑" panose="020B0503020204020204" pitchFamily="34" charset="-122"/>
            </a:endParaRPr>
          </a:p>
        </p:txBody>
      </p:sp>
      <p:graphicFrame>
        <p:nvGraphicFramePr>
          <p:cNvPr id="6" name="对象 5">
            <a:hlinkClick r:id="" action="ppaction://ole?verb="/>
          </p:cNvPr>
          <p:cNvGraphicFramePr>
            <a:graphicFrameLocks noChangeAspect="1"/>
          </p:cNvGraphicFramePr>
          <p:nvPr/>
        </p:nvGraphicFramePr>
        <p:xfrm>
          <a:off x="3352800" y="3352800"/>
          <a:ext cx="971550" cy="952500"/>
        </p:xfrm>
        <a:graphic>
          <a:graphicData uri="http://schemas.openxmlformats.org/presentationml/2006/ole">
            <mc:AlternateContent xmlns:mc="http://schemas.openxmlformats.org/markup-compatibility/2006">
              <mc:Choice xmlns:v="urn:schemas-microsoft-com:vml" Requires="v">
                <p:oleObj spid="_x0000_s1025" name="" showAsIcon="1" r:id="rId1" imgW="971550" imgH="952500" progId="Excel.Sheet.8">
                  <p:embed/>
                </p:oleObj>
              </mc:Choice>
              <mc:Fallback>
                <p:oleObj name="" showAsIcon="1" r:id="rId1" imgW="971550" imgH="952500" progId="Excel.Sheet.8">
                  <p:embed/>
                  <p:pic>
                    <p:nvPicPr>
                      <p:cNvPr id="0" name="图片 1024"/>
                      <p:cNvPicPr/>
                      <p:nvPr/>
                    </p:nvPicPr>
                    <p:blipFill>
                      <a:blip r:embed="rId2"/>
                      <a:stretch>
                        <a:fillRect/>
                      </a:stretch>
                    </p:blipFill>
                    <p:spPr>
                      <a:xfrm>
                        <a:off x="3352800" y="3352800"/>
                        <a:ext cx="971550" cy="952500"/>
                      </a:xfrm>
                      <a:prstGeom prst="rect">
                        <a:avLst/>
                      </a:prstGeom>
                    </p:spPr>
                  </p:pic>
                </p:oleObj>
              </mc:Fallback>
            </mc:AlternateContent>
          </a:graphicData>
        </a:graphic>
      </p:graphicFrame>
      <p:pic>
        <p:nvPicPr>
          <p:cNvPr id="12" name="图片 11" descr="333438303937343b333633323939373bb9b4"/>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24400" y="3276600"/>
            <a:ext cx="914400" cy="914400"/>
          </a:xfrm>
          <a:prstGeom prst="rect">
            <a:avLst/>
          </a:prstGeom>
        </p:spPr>
      </p:pic>
      <p:sp>
        <p:nvSpPr>
          <p:cNvPr id="3" name="文本框 2"/>
          <p:cNvSpPr txBox="1"/>
          <p:nvPr/>
        </p:nvSpPr>
        <p:spPr>
          <a:xfrm>
            <a:off x="1295400" y="1524000"/>
            <a:ext cx="4559300" cy="398780"/>
          </a:xfrm>
          <a:prstGeom prst="rect">
            <a:avLst/>
          </a:prstGeom>
          <a:noFill/>
        </p:spPr>
        <p:txBody>
          <a:bodyPr wrap="square" rtlCol="0">
            <a:spAutoFit/>
          </a:bodyPr>
          <a:p>
            <a:r>
              <a:rPr lang="en-US" altLang="zh-CN" sz="2000" b="1">
                <a:latin typeface="微软雅黑" panose="020B0503020204020204" pitchFamily="34" charset="-122"/>
                <a:ea typeface="微软雅黑" panose="020B0503020204020204" pitchFamily="34" charset="-122"/>
                <a:cs typeface="微软雅黑" panose="020B0503020204020204" pitchFamily="34" charset="-122"/>
              </a:rPr>
              <a:t>4.1.2</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质量指标设置过程中存在的误区</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752600" y="2415540"/>
            <a:ext cx="444500" cy="368300"/>
          </a:xfrm>
          <a:prstGeom prst="rect">
            <a:avLst/>
          </a:prstGeom>
          <a:noFill/>
        </p:spPr>
        <p:txBody>
          <a:bodyPr wrap="square" rtlCol="0">
            <a:spAutoFit/>
          </a:bodyPr>
          <a:p>
            <a:r>
              <a:rPr lang="zh-CN" altLang="en-US"/>
              <a:t>①</a:t>
            </a:r>
            <a:r>
              <a:rPr lang="en-US" altLang="zh-CN"/>
              <a:t>.</a:t>
            </a:r>
            <a:endParaRPr lang="en-US" altLang="zh-CN"/>
          </a:p>
        </p:txBody>
      </p:sp>
      <p:sp>
        <p:nvSpPr>
          <p:cNvPr id="5" name="文本框 4"/>
          <p:cNvSpPr txBox="1"/>
          <p:nvPr/>
        </p:nvSpPr>
        <p:spPr>
          <a:xfrm>
            <a:off x="1752600" y="4648200"/>
            <a:ext cx="444500" cy="368300"/>
          </a:xfrm>
          <a:prstGeom prst="rect">
            <a:avLst/>
          </a:prstGeom>
          <a:noFill/>
        </p:spPr>
        <p:txBody>
          <a:bodyPr wrap="square" rtlCol="0">
            <a:spAutoFit/>
          </a:bodyPr>
          <a:p>
            <a:r>
              <a:rPr lang="zh-CN" altLang="en-US"/>
              <a:t>②</a:t>
            </a:r>
            <a:r>
              <a:rPr lang="en-US" altLang="zh-CN"/>
              <a:t>.</a:t>
            </a:r>
            <a:endParaRPr lang="en-US" altLang="zh-CN"/>
          </a:p>
        </p:txBody>
      </p:sp>
      <p:sp>
        <p:nvSpPr>
          <p:cNvPr id="7" name="文本框 6"/>
          <p:cNvSpPr txBox="1"/>
          <p:nvPr/>
        </p:nvSpPr>
        <p:spPr>
          <a:xfrm>
            <a:off x="2286000" y="4654550"/>
            <a:ext cx="6057900"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质量指标的可衡量性不高</a:t>
            </a:r>
            <a:endParaRPr lang="zh-CN" altLang="en-US">
              <a:latin typeface="微软雅黑" panose="020B0503020204020204" pitchFamily="34" charset="-122"/>
              <a:ea typeface="微软雅黑" panose="020B0503020204020204" pitchFamily="34" charset="-122"/>
            </a:endParaRPr>
          </a:p>
        </p:txBody>
      </p:sp>
      <p:sp>
        <p:nvSpPr>
          <p:cNvPr id="8" name="文本框 7"/>
          <p:cNvSpPr txBox="1"/>
          <p:nvPr/>
        </p:nvSpPr>
        <p:spPr>
          <a:xfrm>
            <a:off x="5334635" y="4683760"/>
            <a:ext cx="5798820" cy="368300"/>
          </a:xfrm>
          <a:prstGeom prst="rect">
            <a:avLst/>
          </a:prstGeom>
          <a:noFill/>
        </p:spPr>
        <p:txBody>
          <a:bodyPr wrap="square" rtlCol="0">
            <a:spAutoFit/>
          </a:bodyPr>
          <a:p>
            <a:r>
              <a:rPr lang="en-US" altLang="zh-CN">
                <a:latin typeface="微软雅黑" panose="020B0503020204020204" pitchFamily="34" charset="-122"/>
                <a:ea typeface="微软雅黑" panose="020B0503020204020204" pitchFamily="34" charset="-122"/>
                <a:cs typeface="微软雅黑" panose="020B0503020204020204" pitchFamily="34" charset="-122"/>
              </a:rPr>
              <a:t>eg:“</a:t>
            </a:r>
            <a:r>
              <a:rPr lang="zh-CN" altLang="en-US">
                <a:latin typeface="微软雅黑" panose="020B0503020204020204" pitchFamily="34" charset="-122"/>
                <a:ea typeface="微软雅黑" panose="020B0503020204020204" pitchFamily="34" charset="-122"/>
                <a:cs typeface="微软雅黑" panose="020B0503020204020204" pitchFamily="34" charset="-122"/>
              </a:rPr>
              <a:t>学生整体素质提升</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指标（指标值为</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提升</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出自【趣你的PPT】(微信:qunideppt)：最优质的PPT资源库"/>
          <p:cNvSpPr/>
          <p:nvPr/>
        </p:nvSpPr>
        <p:spPr>
          <a:xfrm>
            <a:off x="0" y="0"/>
            <a:ext cx="12192000" cy="1447800"/>
          </a:xfrm>
          <a:prstGeom prst="rect">
            <a:avLst/>
          </a:prstGeom>
          <a:solidFill>
            <a:srgbClr val="9537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出自【趣你的PPT】(微信:qunideppt)：最优质的PPT资源库"/>
          <p:cNvSpPr/>
          <p:nvPr/>
        </p:nvSpPr>
        <p:spPr>
          <a:xfrm>
            <a:off x="838200" y="0"/>
            <a:ext cx="1524000" cy="1447800"/>
          </a:xfrm>
          <a:prstGeom prst="parallelogram">
            <a:avLst>
              <a:gd name="adj" fmla="val 46569"/>
            </a:avLst>
          </a:prstGeom>
          <a:solidFill>
            <a:srgbClr val="DA54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 name="Group 7出自【趣你的PPT】(微信:qunideppt)：最优质的PPT资源库"/>
          <p:cNvGrpSpPr/>
          <p:nvPr/>
        </p:nvGrpSpPr>
        <p:grpSpPr>
          <a:xfrm>
            <a:off x="1227947" y="503238"/>
            <a:ext cx="3309162" cy="584775"/>
            <a:chOff x="8403447" y="1433513"/>
            <a:chExt cx="3309162" cy="584775"/>
          </a:xfrm>
        </p:grpSpPr>
        <p:sp>
          <p:nvSpPr>
            <p:cNvPr id="9" name="出自【趣你的PPT】(微信:qunideppt)：最优质的PPT资源库"/>
            <p:cNvSpPr txBox="1">
              <a:spLocks noChangeArrowheads="1"/>
            </p:cNvSpPr>
            <p:nvPr/>
          </p:nvSpPr>
          <p:spPr bwMode="auto">
            <a:xfrm>
              <a:off x="8403447" y="1433513"/>
              <a:ext cx="1981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b="1" dirty="0">
                  <a:solidFill>
                    <a:prstClr val="white"/>
                  </a:solidFill>
                  <a:latin typeface="微软雅黑" panose="020B0503020204020204" pitchFamily="34" charset="-122"/>
                  <a:ea typeface="微软雅黑" panose="020B0503020204020204" pitchFamily="34" charset="-122"/>
                </a:rPr>
                <a:t>目录</a:t>
              </a:r>
              <a:endParaRPr lang="zh-CN" altLang="en-US" sz="3200" b="1" dirty="0">
                <a:solidFill>
                  <a:prstClr val="white"/>
                </a:solidFill>
                <a:latin typeface="微软雅黑" panose="020B0503020204020204" pitchFamily="34" charset="-122"/>
                <a:ea typeface="微软雅黑" panose="020B0503020204020204" pitchFamily="34" charset="-122"/>
              </a:endParaRPr>
            </a:p>
          </p:txBody>
        </p:sp>
        <p:sp>
          <p:nvSpPr>
            <p:cNvPr id="10" name="出自【趣你的PPT】(微信:qunideppt)：最优质的PPT资源库"/>
            <p:cNvSpPr/>
            <p:nvPr/>
          </p:nvSpPr>
          <p:spPr>
            <a:xfrm>
              <a:off x="9734119" y="1485384"/>
              <a:ext cx="1978490" cy="523220"/>
            </a:xfrm>
            <a:prstGeom prst="rect">
              <a:avLst/>
            </a:prstGeom>
          </p:spPr>
          <p:txBody>
            <a:bodyPr wrap="none">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CONTENT</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cxnSp>
          <p:nvCxnSpPr>
            <p:cNvPr id="11" name="出自【趣你的PPT】(微信:qunideppt)：最优质的PPT资源库"/>
            <p:cNvCxnSpPr/>
            <p:nvPr/>
          </p:nvCxnSpPr>
          <p:spPr>
            <a:xfrm>
              <a:off x="9556750" y="1577975"/>
              <a:ext cx="0" cy="3429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 name="出自【趣你的PPT】(微信:qunideppt)：最优质的PPT资源库"/>
          <p:cNvSpPr/>
          <p:nvPr/>
        </p:nvSpPr>
        <p:spPr>
          <a:xfrm>
            <a:off x="10744200" y="5139083"/>
            <a:ext cx="1943100" cy="1426817"/>
          </a:xfrm>
          <a:prstGeom prst="parallelogram">
            <a:avLst>
              <a:gd name="adj" fmla="val 59030"/>
            </a:avLst>
          </a:prstGeom>
          <a:solidFill>
            <a:srgbClr val="C0000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出自【趣你的PPT】(微信:qunideppt)：最优质的PPT资源库"/>
          <p:cNvSpPr/>
          <p:nvPr/>
        </p:nvSpPr>
        <p:spPr>
          <a:xfrm>
            <a:off x="11112500" y="4809803"/>
            <a:ext cx="990600" cy="727397"/>
          </a:xfrm>
          <a:prstGeom prst="parallelogram">
            <a:avLst>
              <a:gd name="adj" fmla="val 59030"/>
            </a:avLst>
          </a:prstGeom>
          <a:solidFill>
            <a:srgbClr val="C0000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出自【趣你的PPT】(微信:qunideppt)：最优质的PPT资源库"/>
          <p:cNvSpPr txBox="1">
            <a:spLocks noChangeArrowheads="1"/>
          </p:cNvSpPr>
          <p:nvPr/>
        </p:nvSpPr>
        <p:spPr bwMode="auto">
          <a:xfrm>
            <a:off x="2367280" y="2831465"/>
            <a:ext cx="33115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latin typeface="微软雅黑" panose="020B0503020204020204" pitchFamily="34" charset="-122"/>
                <a:ea typeface="微软雅黑" panose="020B0503020204020204" pitchFamily="34" charset="-122"/>
                <a:sym typeface="+mn-ea"/>
              </a:rPr>
              <a:t>绩效目标</a:t>
            </a:r>
            <a:r>
              <a:rPr lang="zh-CN" altLang="en-US" sz="2400" b="1" dirty="0">
                <a:latin typeface="微软雅黑" panose="020B0503020204020204" pitchFamily="34" charset="-122"/>
                <a:ea typeface="微软雅黑" panose="020B0503020204020204" pitchFamily="34" charset="-122"/>
                <a:sym typeface="+mn-ea"/>
              </a:rPr>
              <a:t>设置</a:t>
            </a:r>
            <a:endParaRPr lang="zh-CN" altLang="en-US" sz="2400" b="1" dirty="0">
              <a:latin typeface="微软雅黑" panose="020B0503020204020204" pitchFamily="34" charset="-122"/>
              <a:ea typeface="微软雅黑" panose="020B0503020204020204" pitchFamily="34" charset="-122"/>
              <a:sym typeface="+mn-ea"/>
            </a:endParaRPr>
          </a:p>
        </p:txBody>
      </p:sp>
      <p:sp>
        <p:nvSpPr>
          <p:cNvPr id="15" name="出自【趣你的PPT】(微信:qunideppt)：最优质的PPT资源库"/>
          <p:cNvSpPr txBox="1">
            <a:spLocks noChangeArrowheads="1"/>
          </p:cNvSpPr>
          <p:nvPr/>
        </p:nvSpPr>
        <p:spPr bwMode="auto">
          <a:xfrm>
            <a:off x="2362238" y="4349001"/>
            <a:ext cx="375725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latin typeface="微软雅黑" panose="020B0503020204020204" pitchFamily="34" charset="-122"/>
                <a:ea typeface="微软雅黑" panose="020B0503020204020204" pitchFamily="34" charset="-122"/>
                <a:sym typeface="+mn-ea"/>
              </a:rPr>
              <a:t>绩效目标</a:t>
            </a:r>
            <a:r>
              <a:rPr lang="zh-CN" altLang="en-US" sz="2400" b="1" dirty="0">
                <a:latin typeface="微软雅黑" panose="020B0503020204020204" pitchFamily="34" charset="-122"/>
                <a:ea typeface="微软雅黑" panose="020B0503020204020204" pitchFamily="34" charset="-122"/>
                <a:sym typeface="+mn-ea"/>
              </a:rPr>
              <a:t>审核</a:t>
            </a:r>
            <a:endParaRPr lang="zh-CN" altLang="en-US" sz="2400" b="1" dirty="0">
              <a:latin typeface="微软雅黑" panose="020B0503020204020204" pitchFamily="34" charset="-122"/>
              <a:ea typeface="微软雅黑" panose="020B0503020204020204" pitchFamily="34" charset="-122"/>
              <a:sym typeface="+mn-ea"/>
            </a:endParaRPr>
          </a:p>
        </p:txBody>
      </p:sp>
      <p:sp>
        <p:nvSpPr>
          <p:cNvPr id="16" name="出自【趣你的PPT】(微信:qunideppt)：最优质的PPT资源库"/>
          <p:cNvSpPr txBox="1">
            <a:spLocks noChangeArrowheads="1"/>
          </p:cNvSpPr>
          <p:nvPr/>
        </p:nvSpPr>
        <p:spPr bwMode="auto">
          <a:xfrm>
            <a:off x="7596542" y="2842079"/>
            <a:ext cx="3204807"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latin typeface="微软雅黑" panose="020B0503020204020204" pitchFamily="34" charset="-122"/>
                <a:ea typeface="微软雅黑" panose="020B0503020204020204" pitchFamily="34" charset="-122"/>
                <a:sym typeface="+mn-ea"/>
              </a:rPr>
              <a:t>绩效目标批复、调整及应用</a:t>
            </a:r>
            <a:endParaRPr lang="zh-CN" altLang="en-US" sz="2400" dirty="0">
              <a:latin typeface="微软雅黑" panose="020B0503020204020204" pitchFamily="34" charset="-122"/>
              <a:ea typeface="微软雅黑" panose="020B0503020204020204" pitchFamily="34" charset="-122"/>
            </a:endParaRPr>
          </a:p>
        </p:txBody>
      </p:sp>
      <p:sp>
        <p:nvSpPr>
          <p:cNvPr id="18" name="出自【趣你的PPT】(微信:qunideppt)：最优质的PPT资源库"/>
          <p:cNvSpPr txBox="1">
            <a:spLocks noChangeArrowheads="1"/>
          </p:cNvSpPr>
          <p:nvPr/>
        </p:nvSpPr>
        <p:spPr bwMode="auto">
          <a:xfrm>
            <a:off x="7658138" y="4348054"/>
            <a:ext cx="3204806"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b="1" dirty="0">
                <a:latin typeface="微软雅黑" panose="020B0503020204020204" pitchFamily="34" charset="-122"/>
                <a:ea typeface="微软雅黑" panose="020B0503020204020204" pitchFamily="34" charset="-122"/>
                <a:sym typeface="+mn-ea"/>
              </a:rPr>
              <a:t>绩效目标设置中存在的误区</a:t>
            </a:r>
            <a:endParaRPr lang="zh-CN" altLang="en-US" sz="2400" dirty="0">
              <a:latin typeface="微软雅黑" panose="020B0503020204020204" pitchFamily="34" charset="-122"/>
              <a:ea typeface="微软雅黑" panose="020B0503020204020204" pitchFamily="34" charset="-122"/>
            </a:endParaRPr>
          </a:p>
          <a:p>
            <a:endParaRPr lang="zh-CN" altLang="en-US" sz="2400" dirty="0">
              <a:latin typeface="微软雅黑" panose="020B0503020204020204" pitchFamily="34" charset="-122"/>
              <a:ea typeface="微软雅黑" panose="020B0503020204020204" pitchFamily="34" charset="-122"/>
            </a:endParaRPr>
          </a:p>
        </p:txBody>
      </p:sp>
      <p:sp>
        <p:nvSpPr>
          <p:cNvPr id="20" name="出自【趣你的PPT】(微信:qunideppt)：最优质的PPT资源库"/>
          <p:cNvSpPr/>
          <p:nvPr/>
        </p:nvSpPr>
        <p:spPr>
          <a:xfrm>
            <a:off x="1634694" y="2666484"/>
            <a:ext cx="399468" cy="769441"/>
          </a:xfrm>
          <a:prstGeom prst="rect">
            <a:avLst/>
          </a:prstGeom>
        </p:spPr>
        <p:txBody>
          <a:bodyPr wrap="none">
            <a:spAutoFit/>
          </a:bodyPr>
          <a:lstStyle/>
          <a:p>
            <a:r>
              <a:rPr lang="en-US" altLang="zh-CN" sz="4400" dirty="0">
                <a:latin typeface="Impact" panose="020B0806030902050204" pitchFamily="34" charset="0"/>
                <a:ea typeface="微软雅黑" panose="020B0503020204020204" pitchFamily="34" charset="-122"/>
              </a:rPr>
              <a:t>1</a:t>
            </a:r>
            <a:endParaRPr lang="zh-CN" altLang="en-US" sz="4400" dirty="0">
              <a:latin typeface="Impact" panose="020B0806030902050204" pitchFamily="34" charset="0"/>
              <a:ea typeface="微软雅黑" panose="020B0503020204020204" pitchFamily="34" charset="-122"/>
            </a:endParaRPr>
          </a:p>
        </p:txBody>
      </p:sp>
      <p:sp>
        <p:nvSpPr>
          <p:cNvPr id="21" name="出自【趣你的PPT】(微信:qunideppt)：最优质的PPT资源库"/>
          <p:cNvSpPr/>
          <p:nvPr/>
        </p:nvSpPr>
        <p:spPr>
          <a:xfrm>
            <a:off x="1648664" y="4221599"/>
            <a:ext cx="468398" cy="769441"/>
          </a:xfrm>
          <a:prstGeom prst="rect">
            <a:avLst/>
          </a:prstGeom>
        </p:spPr>
        <p:txBody>
          <a:bodyPr wrap="none">
            <a:spAutoFit/>
          </a:bodyPr>
          <a:lstStyle/>
          <a:p>
            <a:r>
              <a:rPr lang="en-US" altLang="zh-CN" sz="4400" dirty="0">
                <a:latin typeface="Impact" panose="020B0806030902050204" pitchFamily="34" charset="0"/>
                <a:ea typeface="微软雅黑" panose="020B0503020204020204" pitchFamily="34" charset="-122"/>
              </a:rPr>
              <a:t>2</a:t>
            </a:r>
            <a:endParaRPr lang="zh-CN" altLang="en-US" sz="4400" dirty="0">
              <a:latin typeface="Impact" panose="020B0806030902050204" pitchFamily="34" charset="0"/>
              <a:ea typeface="微软雅黑" panose="020B0503020204020204" pitchFamily="34" charset="-122"/>
            </a:endParaRPr>
          </a:p>
        </p:txBody>
      </p:sp>
      <p:sp>
        <p:nvSpPr>
          <p:cNvPr id="23" name="出自【趣你的PPT】(微信:qunideppt)：最优质的PPT资源库"/>
          <p:cNvSpPr/>
          <p:nvPr/>
        </p:nvSpPr>
        <p:spPr>
          <a:xfrm>
            <a:off x="6816294" y="2666484"/>
            <a:ext cx="479425" cy="768350"/>
          </a:xfrm>
          <a:prstGeom prst="rect">
            <a:avLst/>
          </a:prstGeom>
        </p:spPr>
        <p:txBody>
          <a:bodyPr wrap="none">
            <a:spAutoFit/>
          </a:bodyPr>
          <a:lstStyle/>
          <a:p>
            <a:r>
              <a:rPr lang="en-US" altLang="zh-CN" sz="4400" dirty="0">
                <a:latin typeface="Impact" panose="020B0806030902050204" pitchFamily="34" charset="0"/>
                <a:ea typeface="微软雅黑" panose="020B0503020204020204" pitchFamily="34" charset="-122"/>
              </a:rPr>
              <a:t>3</a:t>
            </a:r>
            <a:endParaRPr lang="zh-CN" altLang="en-US" sz="4400" dirty="0">
              <a:latin typeface="Impact" panose="020B0806030902050204" pitchFamily="34" charset="0"/>
              <a:ea typeface="微软雅黑" panose="020B0503020204020204" pitchFamily="34" charset="-122"/>
            </a:endParaRPr>
          </a:p>
        </p:txBody>
      </p:sp>
      <p:sp>
        <p:nvSpPr>
          <p:cNvPr id="24" name="出自【趣你的PPT】(微信:qunideppt)：最优质的PPT资源库"/>
          <p:cNvSpPr/>
          <p:nvPr/>
        </p:nvSpPr>
        <p:spPr>
          <a:xfrm>
            <a:off x="6830264" y="4221599"/>
            <a:ext cx="462280" cy="768350"/>
          </a:xfrm>
          <a:prstGeom prst="rect">
            <a:avLst/>
          </a:prstGeom>
        </p:spPr>
        <p:txBody>
          <a:bodyPr wrap="none">
            <a:spAutoFit/>
          </a:bodyPr>
          <a:lstStyle/>
          <a:p>
            <a:r>
              <a:rPr lang="en-US" altLang="zh-CN" sz="4400" dirty="0">
                <a:latin typeface="Impact" panose="020B0806030902050204" pitchFamily="34" charset="0"/>
                <a:ea typeface="微软雅黑" panose="020B0503020204020204" pitchFamily="34" charset="-122"/>
              </a:rPr>
              <a:t>4</a:t>
            </a:r>
            <a:endParaRPr lang="zh-CN" altLang="en-US" sz="4400" dirty="0">
              <a:latin typeface="Impact" panose="020B0806030902050204" pitchFamily="34" charset="0"/>
              <a:ea typeface="微软雅黑" panose="020B0503020204020204" pitchFamily="34" charset="-122"/>
            </a:endParaRPr>
          </a:p>
        </p:txBody>
      </p:sp>
      <p:cxnSp>
        <p:nvCxnSpPr>
          <p:cNvPr id="28" name="出自【趣你的PPT】(微信:qunideppt)：最优质的PPT资源库"/>
          <p:cNvCxnSpPr/>
          <p:nvPr/>
        </p:nvCxnSpPr>
        <p:spPr>
          <a:xfrm>
            <a:off x="2209800" y="2914650"/>
            <a:ext cx="0" cy="311496"/>
          </a:xfrm>
          <a:prstGeom prst="line">
            <a:avLst/>
          </a:prstGeom>
          <a:ln w="38100">
            <a:solidFill>
              <a:srgbClr val="953735"/>
            </a:solidFill>
          </a:ln>
        </p:spPr>
        <p:style>
          <a:lnRef idx="1">
            <a:schemeClr val="accent1"/>
          </a:lnRef>
          <a:fillRef idx="0">
            <a:schemeClr val="accent1"/>
          </a:fillRef>
          <a:effectRef idx="0">
            <a:schemeClr val="accent1"/>
          </a:effectRef>
          <a:fontRef idx="minor">
            <a:schemeClr val="tx1"/>
          </a:fontRef>
        </p:style>
      </p:cxnSp>
      <p:cxnSp>
        <p:nvCxnSpPr>
          <p:cNvPr id="30" name="出自【趣你的PPT】(微信:qunideppt)：最优质的PPT资源库"/>
          <p:cNvCxnSpPr/>
          <p:nvPr/>
        </p:nvCxnSpPr>
        <p:spPr>
          <a:xfrm>
            <a:off x="2223770" y="4441190"/>
            <a:ext cx="0" cy="311496"/>
          </a:xfrm>
          <a:prstGeom prst="line">
            <a:avLst/>
          </a:prstGeom>
          <a:ln w="38100">
            <a:solidFill>
              <a:srgbClr val="953735"/>
            </a:solidFill>
          </a:ln>
        </p:spPr>
        <p:style>
          <a:lnRef idx="1">
            <a:schemeClr val="accent1"/>
          </a:lnRef>
          <a:fillRef idx="0">
            <a:schemeClr val="accent1"/>
          </a:fillRef>
          <a:effectRef idx="0">
            <a:schemeClr val="accent1"/>
          </a:effectRef>
          <a:fontRef idx="minor">
            <a:schemeClr val="tx1"/>
          </a:fontRef>
        </p:style>
      </p:cxnSp>
      <p:cxnSp>
        <p:nvCxnSpPr>
          <p:cNvPr id="32" name="出自【趣你的PPT】(微信:qunideppt)：最优质的PPT资源库"/>
          <p:cNvCxnSpPr/>
          <p:nvPr/>
        </p:nvCxnSpPr>
        <p:spPr>
          <a:xfrm>
            <a:off x="7477125" y="2914650"/>
            <a:ext cx="0" cy="311496"/>
          </a:xfrm>
          <a:prstGeom prst="line">
            <a:avLst/>
          </a:prstGeom>
          <a:ln w="38100">
            <a:solidFill>
              <a:srgbClr val="953735"/>
            </a:solidFill>
          </a:ln>
        </p:spPr>
        <p:style>
          <a:lnRef idx="1">
            <a:schemeClr val="accent1"/>
          </a:lnRef>
          <a:fillRef idx="0">
            <a:schemeClr val="accent1"/>
          </a:fillRef>
          <a:effectRef idx="0">
            <a:schemeClr val="accent1"/>
          </a:effectRef>
          <a:fontRef idx="minor">
            <a:schemeClr val="tx1"/>
          </a:fontRef>
        </p:style>
      </p:cxnSp>
      <p:cxnSp>
        <p:nvCxnSpPr>
          <p:cNvPr id="33" name="出自【趣你的PPT】(微信:qunideppt)：最优质的PPT资源库"/>
          <p:cNvCxnSpPr/>
          <p:nvPr/>
        </p:nvCxnSpPr>
        <p:spPr>
          <a:xfrm>
            <a:off x="7491095" y="4441190"/>
            <a:ext cx="0" cy="311496"/>
          </a:xfrm>
          <a:prstGeom prst="line">
            <a:avLst/>
          </a:prstGeom>
          <a:ln w="38100">
            <a:solidFill>
              <a:srgbClr val="95373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出自【趣你的PPT】(微信:qunideppt)：最优质的PPT资源库"/>
          <p:cNvSpPr txBox="1">
            <a:spLocks noChangeArrowheads="1"/>
          </p:cNvSpPr>
          <p:nvPr/>
        </p:nvSpPr>
        <p:spPr bwMode="auto">
          <a:xfrm>
            <a:off x="838200" y="304800"/>
            <a:ext cx="862139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sz="3200" b="1" dirty="0">
                <a:latin typeface="微软雅黑" panose="020B0503020204020204" pitchFamily="34" charset="-122"/>
                <a:ea typeface="微软雅黑" panose="020B0503020204020204" pitchFamily="34" charset="-122"/>
                <a:sym typeface="+mn-ea"/>
              </a:rPr>
              <a:t>4.</a:t>
            </a:r>
            <a:r>
              <a:rPr lang="zh-CN" altLang="en-US" sz="3200" b="1" dirty="0">
                <a:latin typeface="微软雅黑" panose="020B0503020204020204" pitchFamily="34" charset="-122"/>
                <a:ea typeface="微软雅黑" panose="020B0503020204020204" pitchFamily="34" charset="-122"/>
                <a:sym typeface="+mn-ea"/>
              </a:rPr>
              <a:t>项目绩效目标设置中存在的误区</a:t>
            </a:r>
            <a:endParaRPr lang="zh-CN" altLang="en-US" sz="1800" b="1" dirty="0">
              <a:latin typeface="微软雅黑" panose="020B0503020204020204" pitchFamily="34" charset="-122"/>
              <a:ea typeface="微软雅黑" panose="020B0503020204020204" pitchFamily="34" charset="-122"/>
              <a:sym typeface="+mn-ea"/>
            </a:endParaRPr>
          </a:p>
        </p:txBody>
      </p:sp>
      <p:sp>
        <p:nvSpPr>
          <p:cNvPr id="5" name="圆角矩形 4"/>
          <p:cNvSpPr/>
          <p:nvPr/>
        </p:nvSpPr>
        <p:spPr>
          <a:xfrm>
            <a:off x="2081530" y="3516630"/>
            <a:ext cx="2342515" cy="914400"/>
          </a:xfrm>
          <a:prstGeom prst="round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购置桌椅完成</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及时率</a:t>
            </a:r>
            <a:endPar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（指标值为</a:t>
            </a:r>
            <a:r>
              <a:rPr 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100%</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7" name="图片 6" descr="31393938393834313b31393939353233313bb2e6b4edcef3"/>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4615180" y="3549015"/>
            <a:ext cx="914400" cy="914400"/>
          </a:xfrm>
          <a:prstGeom prst="rect">
            <a:avLst/>
          </a:prstGeom>
        </p:spPr>
      </p:pic>
      <p:sp>
        <p:nvSpPr>
          <p:cNvPr id="8" name="文本框 7"/>
          <p:cNvSpPr txBox="1"/>
          <p:nvPr/>
        </p:nvSpPr>
        <p:spPr>
          <a:xfrm>
            <a:off x="1676400" y="5047615"/>
            <a:ext cx="101600" cy="368300"/>
          </a:xfrm>
          <a:prstGeom prst="rect">
            <a:avLst/>
          </a:prstGeom>
          <a:noFill/>
        </p:spPr>
        <p:txBody>
          <a:bodyPr wrap="square" rtlCol="0">
            <a:spAutoFit/>
          </a:bodyPr>
          <a:p>
            <a:r>
              <a:rPr lang="zh-CN" altLang="en-US"/>
              <a:t>③</a:t>
            </a:r>
            <a:r>
              <a:rPr lang="en-US" altLang="zh-CN"/>
              <a:t>.</a:t>
            </a:r>
            <a:endParaRPr lang="en-US" altLang="zh-CN"/>
          </a:p>
        </p:txBody>
      </p:sp>
      <p:sp>
        <p:nvSpPr>
          <p:cNvPr id="9" name="圆角矩形 8"/>
          <p:cNvSpPr/>
          <p:nvPr/>
        </p:nvSpPr>
        <p:spPr>
          <a:xfrm>
            <a:off x="6553200" y="3549015"/>
            <a:ext cx="2635885" cy="914400"/>
          </a:xfrm>
          <a:prstGeom prst="roundRect">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购置桌椅完成</a:t>
            </a: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时间</a:t>
            </a:r>
            <a:endPar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a:r>
              <a:rPr lang="zh-CN" alt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2022年</a:t>
            </a:r>
            <a:r>
              <a:rPr lang="en-US">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月底前完成</a:t>
            </a:r>
            <a:r>
              <a:rPr lang="zh-CN" altLang="en-US">
                <a:solidFill>
                  <a:schemeClr val="tx1"/>
                </a:solidFill>
              </a:rPr>
              <a:t>）</a:t>
            </a:r>
            <a:endParaRPr lang="zh-CN" altLang="en-US">
              <a:solidFill>
                <a:schemeClr val="tx1"/>
              </a:solidFill>
            </a:endParaRPr>
          </a:p>
        </p:txBody>
      </p:sp>
      <p:pic>
        <p:nvPicPr>
          <p:cNvPr id="13" name="图片 12" descr="333438303937343b333633323939373bb9b4"/>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96400" y="3352800"/>
            <a:ext cx="914400" cy="914400"/>
          </a:xfrm>
          <a:prstGeom prst="rect">
            <a:avLst/>
          </a:prstGeom>
        </p:spPr>
      </p:pic>
      <p:sp>
        <p:nvSpPr>
          <p:cNvPr id="14" name="文本框 13"/>
          <p:cNvSpPr txBox="1"/>
          <p:nvPr/>
        </p:nvSpPr>
        <p:spPr>
          <a:xfrm>
            <a:off x="1600200" y="1981200"/>
            <a:ext cx="281305" cy="368300"/>
          </a:xfrm>
          <a:prstGeom prst="rect">
            <a:avLst/>
          </a:prstGeom>
          <a:noFill/>
        </p:spPr>
        <p:txBody>
          <a:bodyPr wrap="square" rtlCol="0">
            <a:spAutoFit/>
          </a:bodyPr>
          <a:p>
            <a:r>
              <a:rPr lang="zh-CN" altLang="en-US">
                <a:latin typeface="Times New Roman" panose="02020603050405020304" charset="0"/>
                <a:cs typeface="Times New Roman" panose="02020603050405020304" charset="0"/>
              </a:rPr>
              <a:t>①</a:t>
            </a:r>
            <a:r>
              <a:rPr lang="en-US" altLang="zh-CN"/>
              <a:t>.</a:t>
            </a:r>
            <a:endParaRPr lang="en-US" altLang="zh-CN"/>
          </a:p>
        </p:txBody>
      </p:sp>
      <p:sp>
        <p:nvSpPr>
          <p:cNvPr id="15" name="文本框 14"/>
          <p:cNvSpPr txBox="1"/>
          <p:nvPr/>
        </p:nvSpPr>
        <p:spPr>
          <a:xfrm>
            <a:off x="2014220" y="2748915"/>
            <a:ext cx="7527925"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时效指标的可衡量性</a:t>
            </a:r>
            <a:r>
              <a:rPr lang="zh-CN" altLang="en-US">
                <a:latin typeface="微软雅黑" panose="020B0503020204020204" pitchFamily="34" charset="-122"/>
                <a:ea typeface="微软雅黑" panose="020B0503020204020204" pitchFamily="34" charset="-122"/>
              </a:rPr>
              <a:t>不高。</a:t>
            </a: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1676400" y="1295400"/>
            <a:ext cx="4559300" cy="398780"/>
          </a:xfrm>
          <a:prstGeom prst="rect">
            <a:avLst/>
          </a:prstGeom>
          <a:noFill/>
        </p:spPr>
        <p:txBody>
          <a:bodyPr wrap="square" rtlCol="0">
            <a:spAutoFit/>
          </a:bodyPr>
          <a:p>
            <a:r>
              <a:rPr lang="en-US" altLang="zh-CN" sz="2000" b="1">
                <a:latin typeface="微软雅黑" panose="020B0503020204020204" pitchFamily="34" charset="-122"/>
                <a:ea typeface="微软雅黑" panose="020B0503020204020204" pitchFamily="34" charset="-122"/>
                <a:cs typeface="微软雅黑" panose="020B0503020204020204" pitchFamily="34" charset="-122"/>
              </a:rPr>
              <a:t>4.1.3</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时效指标设置过程中存在的误区</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981200" y="1981200"/>
            <a:ext cx="7594600"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cs typeface="微软雅黑" panose="020B0503020204020204" pitchFamily="34" charset="-122"/>
              </a:rPr>
              <a:t>时效指标设置不正确，如设置为</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购置桌椅完成率</a:t>
            </a:r>
            <a:r>
              <a:rPr lang="en-US" altLang="zh-CN">
                <a:latin typeface="微软雅黑" panose="020B0503020204020204" pitchFamily="34" charset="-122"/>
                <a:ea typeface="微软雅黑" panose="020B0503020204020204" pitchFamily="34" charset="-122"/>
                <a:cs typeface="微软雅黑" panose="020B0503020204020204" pitchFamily="34" charset="-122"/>
              </a:rPr>
              <a:t>”</a:t>
            </a:r>
            <a:r>
              <a:rPr lang="zh-CN" altLang="en-US">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597660" y="2743200"/>
            <a:ext cx="383540" cy="368300"/>
          </a:xfrm>
          <a:prstGeom prst="rect">
            <a:avLst/>
          </a:prstGeom>
          <a:noFill/>
        </p:spPr>
        <p:txBody>
          <a:bodyPr wrap="square" rtlCol="0">
            <a:spAutoFit/>
          </a:bodyPr>
          <a:p>
            <a:r>
              <a:rPr lang="zh-CN" altLang="en-US"/>
              <a:t>②</a:t>
            </a:r>
            <a:r>
              <a:rPr lang="en-US" altLang="zh-CN"/>
              <a:t>.</a:t>
            </a:r>
            <a:endParaRPr lang="en-US" altLang="zh-CN"/>
          </a:p>
        </p:txBody>
      </p:sp>
      <p:sp>
        <p:nvSpPr>
          <p:cNvPr id="10" name="文本框 9"/>
          <p:cNvSpPr txBox="1"/>
          <p:nvPr/>
        </p:nvSpPr>
        <p:spPr>
          <a:xfrm>
            <a:off x="2047875" y="4895215"/>
            <a:ext cx="8445500" cy="922020"/>
          </a:xfrm>
          <a:prstGeom prst="rect">
            <a:avLst/>
          </a:prstGeom>
          <a:noFill/>
        </p:spPr>
        <p:txBody>
          <a:bodyPr wrap="square" rtlCol="0">
            <a:spAutoFit/>
          </a:bodyPr>
          <a:p>
            <a:pPr>
              <a:lnSpc>
                <a:spcPct val="150000"/>
              </a:lnSpc>
            </a:pPr>
            <a:r>
              <a:rPr lang="zh-CN" altLang="en-US">
                <a:latin typeface="微软雅黑" panose="020B0503020204020204" pitchFamily="34" charset="-122"/>
                <a:ea typeface="微软雅黑" panose="020B0503020204020204" pitchFamily="34" charset="-122"/>
              </a:rPr>
              <a:t>实施期为1个自然年度的项目，设置的时间超出预算资金年度，如使用2022年预算资金安排的项目，时效指标设置为“2023年6月底前完成”。</a:t>
            </a: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出自【趣你的PPT】(微信:qunideppt)：最优质的PPT资源库"/>
          <p:cNvSpPr txBox="1">
            <a:spLocks noChangeArrowheads="1"/>
          </p:cNvSpPr>
          <p:nvPr/>
        </p:nvSpPr>
        <p:spPr bwMode="auto">
          <a:xfrm>
            <a:off x="838200" y="304800"/>
            <a:ext cx="862139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sz="3200" b="1" dirty="0">
                <a:latin typeface="微软雅黑" panose="020B0503020204020204" pitchFamily="34" charset="-122"/>
                <a:ea typeface="微软雅黑" panose="020B0503020204020204" pitchFamily="34" charset="-122"/>
                <a:sym typeface="+mn-ea"/>
              </a:rPr>
              <a:t>4.</a:t>
            </a:r>
            <a:r>
              <a:rPr lang="zh-CN" altLang="en-US" sz="3200" b="1" dirty="0">
                <a:latin typeface="微软雅黑" panose="020B0503020204020204" pitchFamily="34" charset="-122"/>
                <a:ea typeface="微软雅黑" panose="020B0503020204020204" pitchFamily="34" charset="-122"/>
                <a:sym typeface="+mn-ea"/>
              </a:rPr>
              <a:t>项目绩效目标设置中存在的误区</a:t>
            </a:r>
            <a:endParaRPr lang="zh-CN" altLang="en-US" sz="1800" b="1" dirty="0">
              <a:latin typeface="微软雅黑" panose="020B0503020204020204" pitchFamily="34" charset="-122"/>
              <a:ea typeface="微软雅黑" panose="020B0503020204020204" pitchFamily="34" charset="-122"/>
              <a:sym typeface="+mn-ea"/>
            </a:endParaRPr>
          </a:p>
        </p:txBody>
      </p:sp>
      <p:sp>
        <p:nvSpPr>
          <p:cNvPr id="15" name="文本框 14" descr="7b0a202020202262756c6c6574223a20227b5c2263617465676f727949645c223a31303031322c5c2274656d706c61746549645c223a32303233313239377d220a7d0a"/>
          <p:cNvSpPr txBox="1"/>
          <p:nvPr/>
        </p:nvSpPr>
        <p:spPr>
          <a:xfrm>
            <a:off x="1371600" y="2554605"/>
            <a:ext cx="9598025" cy="3415030"/>
          </a:xfrm>
          <a:prstGeom prst="rect">
            <a:avLst/>
          </a:prstGeom>
          <a:noFill/>
        </p:spPr>
        <p:txBody>
          <a:bodyPr wrap="square" rtlCol="0">
            <a:spAutoFit/>
          </a:bodyPr>
          <a:p>
            <a:pPr indent="457200" fontAlgn="auto">
              <a:lnSpc>
                <a:spcPct val="200000"/>
              </a:lnSpc>
              <a:buBlip>
                <a:blip r:embed="rId1"/>
              </a:buBlip>
            </a:pPr>
            <a:r>
              <a:rPr lang="zh-CN" altLang="en-US">
                <a:latin typeface="微软雅黑" panose="020B0503020204020204" pitchFamily="34" charset="-122"/>
                <a:ea typeface="微软雅黑" panose="020B0503020204020204" pitchFamily="34" charset="-122"/>
              </a:rPr>
              <a:t>过于宏观，与项目的相关性不足，如设置为“提高经济社会发展保障水平”，显然一项资金无法单独起到这样的综合性作用。</a:t>
            </a:r>
            <a:endParaRPr lang="zh-CN" altLang="en-US">
              <a:latin typeface="微软雅黑" panose="020B0503020204020204" pitchFamily="34" charset="-122"/>
              <a:ea typeface="微软雅黑" panose="020B0503020204020204" pitchFamily="34" charset="-122"/>
            </a:endParaRPr>
          </a:p>
          <a:p>
            <a:pPr indent="457200" fontAlgn="auto">
              <a:lnSpc>
                <a:spcPct val="200000"/>
              </a:lnSpc>
              <a:buBlip>
                <a:blip r:embed="rId1"/>
              </a:buBlip>
            </a:pPr>
            <a:r>
              <a:rPr lang="zh-CN" altLang="en-US">
                <a:latin typeface="微软雅黑" panose="020B0503020204020204" pitchFamily="34" charset="-122"/>
                <a:ea typeface="微软雅黑" panose="020B0503020204020204" pitchFamily="34" charset="-122"/>
              </a:rPr>
              <a:t>过于片面，只反映了项目效果的相对次要方面，不能反映项目的核心作用，如某办事大厅建设项目的社会效益指标只设置了“带动就业人数”，应选择最能体现项目核心效果的指标作为绩效指标。</a:t>
            </a:r>
            <a:endParaRPr lang="zh-CN" altLang="en-US">
              <a:latin typeface="微软雅黑" panose="020B0503020204020204" pitchFamily="34" charset="-122"/>
              <a:ea typeface="微软雅黑" panose="020B0503020204020204" pitchFamily="34" charset="-122"/>
            </a:endParaRPr>
          </a:p>
          <a:p>
            <a:pPr indent="457200" fontAlgn="auto">
              <a:lnSpc>
                <a:spcPct val="200000"/>
              </a:lnSpc>
              <a:buBlip>
                <a:blip r:embed="rId1"/>
              </a:buBlip>
            </a:pPr>
            <a:r>
              <a:rPr lang="zh-CN" altLang="en-US">
                <a:latin typeface="微软雅黑" panose="020B0503020204020204" pitchFamily="34" charset="-122"/>
                <a:ea typeface="微软雅黑" panose="020B0503020204020204" pitchFamily="34" charset="-122"/>
              </a:rPr>
              <a:t>未设置社会效益指标或者社会效益指标的可衡量性</a:t>
            </a:r>
            <a:r>
              <a:rPr lang="zh-CN" altLang="en-US">
                <a:latin typeface="微软雅黑" panose="020B0503020204020204" pitchFamily="34" charset="-122"/>
                <a:ea typeface="微软雅黑" panose="020B0503020204020204" pitchFamily="34" charset="-122"/>
              </a:rPr>
              <a:t>不高。</a:t>
            </a:r>
            <a:endParaRPr lang="zh-CN" altLang="en-US">
              <a:latin typeface="微软雅黑" panose="020B0503020204020204" pitchFamily="34" charset="-122"/>
              <a:ea typeface="微软雅黑" panose="020B0503020204020204" pitchFamily="34" charset="-122"/>
            </a:endParaRPr>
          </a:p>
        </p:txBody>
      </p:sp>
      <p:sp>
        <p:nvSpPr>
          <p:cNvPr id="3" name="文本框 2"/>
          <p:cNvSpPr txBox="1"/>
          <p:nvPr/>
        </p:nvSpPr>
        <p:spPr>
          <a:xfrm>
            <a:off x="1106170" y="1284605"/>
            <a:ext cx="5745480" cy="521970"/>
          </a:xfrm>
          <a:prstGeom prst="rect">
            <a:avLst/>
          </a:prstGeom>
          <a:noFill/>
        </p:spPr>
        <p:txBody>
          <a:bodyPr wrap="square" rtlCol="0">
            <a:spAutoFit/>
          </a:bodyPr>
          <a:p>
            <a:r>
              <a:rPr lang="en-US" altLang="zh-CN" sz="2800" b="1">
                <a:solidFill>
                  <a:schemeClr val="tx1"/>
                </a:solidFill>
                <a:latin typeface="微软雅黑" panose="020B0503020204020204" pitchFamily="34" charset="-122"/>
                <a:ea typeface="微软雅黑" panose="020B0503020204020204" pitchFamily="34" charset="-122"/>
              </a:rPr>
              <a:t>4.2 </a:t>
            </a:r>
            <a:r>
              <a:rPr lang="zh-CN" altLang="en-US" sz="2800" b="1">
                <a:solidFill>
                  <a:schemeClr val="tx1"/>
                </a:solidFill>
                <a:latin typeface="微软雅黑" panose="020B0503020204020204" pitchFamily="34" charset="-122"/>
                <a:ea typeface="微软雅黑" panose="020B0503020204020204" pitchFamily="34" charset="-122"/>
              </a:rPr>
              <a:t>效益指标设置过程存在的误区</a:t>
            </a:r>
            <a:endParaRPr lang="zh-CN" altLang="en-US" sz="2800" b="1">
              <a:solidFill>
                <a:schemeClr val="tx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524000" y="2209800"/>
            <a:ext cx="5327650" cy="398780"/>
          </a:xfrm>
          <a:prstGeom prst="rect">
            <a:avLst/>
          </a:prstGeom>
          <a:noFill/>
        </p:spPr>
        <p:txBody>
          <a:bodyPr wrap="square" rtlCol="0">
            <a:spAutoFit/>
          </a:bodyPr>
          <a:p>
            <a:r>
              <a:rPr lang="en-US" altLang="zh-CN" sz="2000" b="1">
                <a:latin typeface="微软雅黑" panose="020B0503020204020204" pitchFamily="34" charset="-122"/>
                <a:ea typeface="微软雅黑" panose="020B0503020204020204" pitchFamily="34" charset="-122"/>
                <a:cs typeface="微软雅黑" panose="020B0503020204020204" pitchFamily="34" charset="-122"/>
              </a:rPr>
              <a:t>4.2.1 </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社会</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效益指标设置过程中存在的误区</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出自【趣你的PPT】(微信:qunideppt)：最优质的PPT资源库"/>
          <p:cNvSpPr txBox="1">
            <a:spLocks noChangeArrowheads="1"/>
          </p:cNvSpPr>
          <p:nvPr/>
        </p:nvSpPr>
        <p:spPr bwMode="auto">
          <a:xfrm>
            <a:off x="838200" y="304800"/>
            <a:ext cx="862139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sz="3200" b="1" dirty="0">
                <a:latin typeface="微软雅黑" panose="020B0503020204020204" pitchFamily="34" charset="-122"/>
                <a:ea typeface="微软雅黑" panose="020B0503020204020204" pitchFamily="34" charset="-122"/>
                <a:sym typeface="+mn-ea"/>
              </a:rPr>
              <a:t>4.</a:t>
            </a:r>
            <a:r>
              <a:rPr lang="zh-CN" altLang="en-US" sz="3200" b="1" dirty="0">
                <a:latin typeface="微软雅黑" panose="020B0503020204020204" pitchFamily="34" charset="-122"/>
                <a:ea typeface="微软雅黑" panose="020B0503020204020204" pitchFamily="34" charset="-122"/>
                <a:sym typeface="+mn-ea"/>
              </a:rPr>
              <a:t>项目绩效目标设置中存在的误区</a:t>
            </a:r>
            <a:endParaRPr lang="zh-CN" altLang="en-US" sz="1800" b="1" dirty="0">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990600" y="2667000"/>
            <a:ext cx="9454515" cy="368300"/>
          </a:xfrm>
          <a:prstGeom prst="rect">
            <a:avLst/>
          </a:prstGeom>
          <a:noFill/>
        </p:spPr>
        <p:txBody>
          <a:bodyPr wrap="square" rtlCol="0">
            <a:spAutoFit/>
          </a:bodyPr>
          <a:p>
            <a:r>
              <a:rPr lang="en-US" altLang="zh-CN">
                <a:latin typeface="微软雅黑" panose="020B0503020204020204" pitchFamily="34" charset="-122"/>
                <a:ea typeface="微软雅黑" panose="020B0503020204020204" pitchFamily="34" charset="-122"/>
              </a:rPr>
              <a:t>             </a:t>
            </a:r>
            <a:r>
              <a:rPr lang="zh-CN" altLang="en-US">
                <a:latin typeface="微软雅黑" panose="020B0503020204020204" pitchFamily="34" charset="-122"/>
                <a:ea typeface="微软雅黑" panose="020B0503020204020204" pitchFamily="34" charset="-122"/>
              </a:rPr>
              <a:t>①</a:t>
            </a:r>
            <a:r>
              <a:rPr lang="en-US" altLang="zh-CN">
                <a:latin typeface="微软雅黑" panose="020B0503020204020204" pitchFamily="34" charset="-122"/>
                <a:ea typeface="微软雅黑" panose="020B0503020204020204" pitchFamily="34" charset="-122"/>
              </a:rPr>
              <a:t> </a:t>
            </a:r>
            <a:r>
              <a:rPr lang="zh-CN" altLang="en-US">
                <a:latin typeface="微软雅黑" panose="020B0503020204020204" pitchFamily="34" charset="-122"/>
                <a:ea typeface="微软雅黑" panose="020B0503020204020204" pitchFamily="34" charset="-122"/>
              </a:rPr>
              <a:t>存在项目实施后可能不产生相应的经济或生态效益，但是仍然进行设置的情况。</a:t>
            </a:r>
            <a:endParaRPr lang="zh-CN" altLang="en-US">
              <a:latin typeface="微软雅黑" panose="020B0503020204020204" pitchFamily="34" charset="-122"/>
              <a:ea typeface="微软雅黑" panose="020B0503020204020204" pitchFamily="34" charset="-122"/>
            </a:endParaRPr>
          </a:p>
        </p:txBody>
      </p:sp>
      <p:graphicFrame>
        <p:nvGraphicFramePr>
          <p:cNvPr id="4" name="对象 3">
            <a:hlinkClick r:id="" action="ppaction://ole?verb="/>
          </p:cNvPr>
          <p:cNvGraphicFramePr>
            <a:graphicFrameLocks noChangeAspect="1"/>
          </p:cNvGraphicFramePr>
          <p:nvPr/>
        </p:nvGraphicFramePr>
        <p:xfrm>
          <a:off x="2123440" y="3352800"/>
          <a:ext cx="971550" cy="952500"/>
        </p:xfrm>
        <a:graphic>
          <a:graphicData uri="http://schemas.openxmlformats.org/presentationml/2006/ole">
            <mc:AlternateContent xmlns:mc="http://schemas.openxmlformats.org/markup-compatibility/2006">
              <mc:Choice xmlns:v="urn:schemas-microsoft-com:vml" Requires="v">
                <p:oleObj spid="_x0000_s3073" name="" showAsIcon="1" r:id="rId1" imgW="971550" imgH="952500" progId="Excel.Sheet.8">
                  <p:embed/>
                </p:oleObj>
              </mc:Choice>
              <mc:Fallback>
                <p:oleObj name="" showAsIcon="1" r:id="rId1" imgW="971550" imgH="952500" progId="Excel.Sheet.8">
                  <p:embed/>
                  <p:pic>
                    <p:nvPicPr>
                      <p:cNvPr id="0" name="图片 3072"/>
                      <p:cNvPicPr/>
                      <p:nvPr/>
                    </p:nvPicPr>
                    <p:blipFill>
                      <a:blip r:embed="rId2"/>
                      <a:stretch>
                        <a:fillRect/>
                      </a:stretch>
                    </p:blipFill>
                    <p:spPr>
                      <a:xfrm>
                        <a:off x="2123440" y="3352800"/>
                        <a:ext cx="971550" cy="952500"/>
                      </a:xfrm>
                      <a:prstGeom prst="rect">
                        <a:avLst/>
                      </a:prstGeom>
                    </p:spPr>
                  </p:pic>
                </p:oleObj>
              </mc:Fallback>
            </mc:AlternateContent>
          </a:graphicData>
        </a:graphic>
      </p:graphicFrame>
      <p:graphicFrame>
        <p:nvGraphicFramePr>
          <p:cNvPr id="5" name="对象 4">
            <a:hlinkClick r:id="" action="ppaction://ole?verb="/>
          </p:cNvPr>
          <p:cNvGraphicFramePr>
            <a:graphicFrameLocks noChangeAspect="1"/>
          </p:cNvGraphicFramePr>
          <p:nvPr/>
        </p:nvGraphicFramePr>
        <p:xfrm>
          <a:off x="6019800" y="3429000"/>
          <a:ext cx="971550" cy="952500"/>
        </p:xfrm>
        <a:graphic>
          <a:graphicData uri="http://schemas.openxmlformats.org/presentationml/2006/ole">
            <mc:AlternateContent xmlns:mc="http://schemas.openxmlformats.org/markup-compatibility/2006">
              <mc:Choice xmlns:v="urn:schemas-microsoft-com:vml" Requires="v">
                <p:oleObj spid="_x0000_s3074" name="" showAsIcon="1" r:id="rId3" imgW="971550" imgH="952500" progId="Excel.Sheet.8">
                  <p:embed/>
                </p:oleObj>
              </mc:Choice>
              <mc:Fallback>
                <p:oleObj name="" showAsIcon="1" r:id="rId3" imgW="971550" imgH="952500" progId="Excel.Sheet.8">
                  <p:embed/>
                  <p:pic>
                    <p:nvPicPr>
                      <p:cNvPr id="0" name="图片 3073"/>
                      <p:cNvPicPr/>
                      <p:nvPr/>
                    </p:nvPicPr>
                    <p:blipFill>
                      <a:blip r:embed="rId4"/>
                      <a:stretch>
                        <a:fillRect/>
                      </a:stretch>
                    </p:blipFill>
                    <p:spPr>
                      <a:xfrm>
                        <a:off x="6019800" y="3429000"/>
                        <a:ext cx="971550" cy="952500"/>
                      </a:xfrm>
                      <a:prstGeom prst="rect">
                        <a:avLst/>
                      </a:prstGeom>
                    </p:spPr>
                  </p:pic>
                </p:oleObj>
              </mc:Fallback>
            </mc:AlternateContent>
          </a:graphicData>
        </a:graphic>
      </p:graphicFrame>
      <p:pic>
        <p:nvPicPr>
          <p:cNvPr id="7" name="图片 6" descr="31393938393834313b31393939353233313bb2e6b4edcef3"/>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57600" y="3429000"/>
            <a:ext cx="914400" cy="914400"/>
          </a:xfrm>
          <a:prstGeom prst="rect">
            <a:avLst/>
          </a:prstGeom>
        </p:spPr>
      </p:pic>
      <p:pic>
        <p:nvPicPr>
          <p:cNvPr id="13" name="图片 12" descr="333438303937343b333633323939373bb9b4"/>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43800" y="3352800"/>
            <a:ext cx="914400" cy="914400"/>
          </a:xfrm>
          <a:prstGeom prst="rect">
            <a:avLst/>
          </a:prstGeom>
        </p:spPr>
      </p:pic>
      <p:sp>
        <p:nvSpPr>
          <p:cNvPr id="6" name="文本框 5"/>
          <p:cNvSpPr txBox="1"/>
          <p:nvPr/>
        </p:nvSpPr>
        <p:spPr>
          <a:xfrm>
            <a:off x="1219200" y="1676400"/>
            <a:ext cx="6152515" cy="398780"/>
          </a:xfrm>
          <a:prstGeom prst="rect">
            <a:avLst/>
          </a:prstGeom>
          <a:noFill/>
        </p:spPr>
        <p:txBody>
          <a:bodyPr wrap="square" rtlCol="0">
            <a:spAutoFit/>
          </a:bodyPr>
          <a:p>
            <a:r>
              <a:rPr lang="en-US" altLang="zh-CN" sz="2000" b="1">
                <a:latin typeface="微软雅黑" panose="020B0503020204020204" pitchFamily="34" charset="-122"/>
                <a:ea typeface="微软雅黑" panose="020B0503020204020204" pitchFamily="34" charset="-122"/>
                <a:cs typeface="微软雅黑" panose="020B0503020204020204" pitchFamily="34" charset="-122"/>
              </a:rPr>
              <a:t>4.2.2 </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经济、</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生态效益指标设置过程中存在的误区</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905635" y="4749800"/>
            <a:ext cx="8381365" cy="922020"/>
          </a:xfrm>
          <a:prstGeom prst="rect">
            <a:avLst/>
          </a:prstGeom>
          <a:noFill/>
        </p:spPr>
        <p:txBody>
          <a:bodyPr wrap="square" rtlCol="0">
            <a:spAutoFit/>
          </a:bodyPr>
          <a:p>
            <a:pPr>
              <a:lnSpc>
                <a:spcPct val="150000"/>
              </a:lnSpc>
            </a:pPr>
            <a:r>
              <a:rPr lang="zh-CN" altLang="en-US">
                <a:latin typeface="微软雅黑" panose="020B0503020204020204" pitchFamily="34" charset="-122"/>
                <a:ea typeface="微软雅黑" panose="020B0503020204020204" pitchFamily="34" charset="-122"/>
              </a:rPr>
              <a:t>②对经济效益指标和生态效益指标的理解不到位，</a:t>
            </a:r>
            <a:r>
              <a:rPr lang="zh-CN" altLang="en-US">
                <a:latin typeface="微软雅黑" panose="020B0503020204020204" pitchFamily="34" charset="-122"/>
                <a:ea typeface="微软雅黑" panose="020B0503020204020204" pitchFamily="34" charset="-122"/>
              </a:rPr>
              <a:t>如将属于项目的社会效益指标设为经济效益指标或生态效益指标。</a:t>
            </a: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出自【趣你的PPT】(微信:qunideppt)：最优质的PPT资源库"/>
          <p:cNvSpPr txBox="1">
            <a:spLocks noChangeArrowheads="1"/>
          </p:cNvSpPr>
          <p:nvPr/>
        </p:nvSpPr>
        <p:spPr bwMode="auto">
          <a:xfrm>
            <a:off x="838200" y="304800"/>
            <a:ext cx="862139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sz="3200" b="1" dirty="0">
                <a:latin typeface="微软雅黑" panose="020B0503020204020204" pitchFamily="34" charset="-122"/>
                <a:ea typeface="微软雅黑" panose="020B0503020204020204" pitchFamily="34" charset="-122"/>
                <a:sym typeface="+mn-ea"/>
              </a:rPr>
              <a:t>4.</a:t>
            </a:r>
            <a:r>
              <a:rPr lang="zh-CN" altLang="en-US" sz="3200" b="1" dirty="0">
                <a:latin typeface="微软雅黑" panose="020B0503020204020204" pitchFamily="34" charset="-122"/>
                <a:ea typeface="微软雅黑" panose="020B0503020204020204" pitchFamily="34" charset="-122"/>
                <a:sym typeface="+mn-ea"/>
              </a:rPr>
              <a:t>项目绩效目标设置中存在的误区</a:t>
            </a:r>
            <a:endParaRPr lang="zh-CN" altLang="en-US" sz="1800" b="1" dirty="0">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1066800" y="1752600"/>
            <a:ext cx="10054590" cy="3415030"/>
          </a:xfrm>
          <a:prstGeom prst="rect">
            <a:avLst/>
          </a:prstGeom>
          <a:noFill/>
        </p:spPr>
        <p:txBody>
          <a:bodyPr wrap="square" rtlCol="0">
            <a:spAutoFit/>
          </a:bodyPr>
          <a:p>
            <a:pPr>
              <a:lnSpc>
                <a:spcPct val="200000"/>
              </a:lnSpc>
            </a:pPr>
            <a:r>
              <a:rPr lang="en-US" altLang="zh-CN">
                <a:latin typeface="微软雅黑" panose="020B0503020204020204" pitchFamily="34" charset="-122"/>
                <a:ea typeface="微软雅黑" panose="020B0503020204020204" pitchFamily="34" charset="-122"/>
              </a:rPr>
              <a:t>       </a:t>
            </a:r>
            <a:r>
              <a:rPr lang="zh-CN" altLang="en-US">
                <a:latin typeface="微软雅黑" panose="020B0503020204020204" pitchFamily="34" charset="-122"/>
                <a:ea typeface="微软雅黑" panose="020B0503020204020204" pitchFamily="34" charset="-122"/>
              </a:rPr>
              <a:t>①指标值设置过高，如</a:t>
            </a:r>
            <a:r>
              <a:rPr lang="en-US" altLang="zh-CN">
                <a:latin typeface="微软雅黑" panose="020B0503020204020204" pitchFamily="34" charset="-122"/>
                <a:ea typeface="微软雅黑" panose="020B0503020204020204" pitchFamily="34" charset="-122"/>
              </a:rPr>
              <a:t>A市计划建设文化馆，将群众对文化馆建设的满意度设为100%</a:t>
            </a:r>
            <a:r>
              <a:rPr lang="zh-CN" altLang="en-US">
                <a:latin typeface="微软雅黑" panose="020B0503020204020204" pitchFamily="34" charset="-122"/>
                <a:ea typeface="微软雅黑" panose="020B0503020204020204" pitchFamily="34" charset="-122"/>
              </a:rPr>
              <a:t>；</a:t>
            </a:r>
            <a:endParaRPr lang="zh-CN" altLang="en-US">
              <a:latin typeface="微软雅黑" panose="020B0503020204020204" pitchFamily="34" charset="-122"/>
              <a:ea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rPr>
              <a:t>②</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满意度主体不明确，如设置为受益单位满意度、受益群体满意度等；</a:t>
            </a:r>
            <a:endParaRPr lang="zh-CN" altLang="en-US">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fontAlgn="auto">
              <a:lnSpc>
                <a:spcPct val="200000"/>
              </a:lnSpc>
            </a:pPr>
            <a:r>
              <a:rPr lang="zh-CN" altLang="en-US">
                <a:latin typeface="微软雅黑" panose="020B0503020204020204" pitchFamily="34" charset="-122"/>
                <a:ea typeface="微软雅黑" panose="020B0503020204020204" pitchFamily="34" charset="-122"/>
              </a:rPr>
              <a:t>③</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满意度主体不合适，如幼儿园申请财政资金用于建设一个午休室，设置了学生满意度；</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200000"/>
              </a:lnSpc>
            </a:pPr>
            <a:r>
              <a:rPr lang="zh-CN" altLang="en-US">
                <a:latin typeface="微软雅黑" panose="020B0503020204020204" pitchFamily="34" charset="-122"/>
                <a:ea typeface="微软雅黑" panose="020B0503020204020204" pitchFamily="34" charset="-122"/>
              </a:rPr>
              <a:t>④存在满意度对象设置过多，个别满意度主体与项目相关性不大或不相关，如大学生创业培训</a:t>
            </a:r>
            <a:r>
              <a:rPr lang="en-US" altLang="zh-CN">
                <a:latin typeface="微软雅黑" panose="020B0503020204020204" pitchFamily="34" charset="-122"/>
                <a:ea typeface="微软雅黑" panose="020B0503020204020204" pitchFamily="34" charset="-122"/>
              </a:rPr>
              <a:t>    </a:t>
            </a:r>
            <a:r>
              <a:rPr lang="zh-CN" altLang="en-US">
                <a:latin typeface="微软雅黑" panose="020B0503020204020204" pitchFamily="34" charset="-122"/>
                <a:ea typeface="微软雅黑" panose="020B0503020204020204" pitchFamily="34" charset="-122"/>
              </a:rPr>
              <a:t>补贴资金设置创业培训机构满意度、创业培训学员满意度、相关高校满意度、家长满意度、公众满意度等。</a:t>
            </a:r>
            <a:endParaRPr lang="zh-CN" altLang="en-US">
              <a:latin typeface="微软雅黑" panose="020B0503020204020204" pitchFamily="34" charset="-122"/>
              <a:ea typeface="微软雅黑" panose="020B0503020204020204" pitchFamily="34" charset="-122"/>
            </a:endParaRPr>
          </a:p>
        </p:txBody>
      </p:sp>
      <p:sp>
        <p:nvSpPr>
          <p:cNvPr id="4" name="文本框 3"/>
          <p:cNvSpPr txBox="1"/>
          <p:nvPr/>
        </p:nvSpPr>
        <p:spPr>
          <a:xfrm>
            <a:off x="1371600" y="1219200"/>
            <a:ext cx="6152515" cy="398780"/>
          </a:xfrm>
          <a:prstGeom prst="rect">
            <a:avLst/>
          </a:prstGeom>
          <a:noFill/>
        </p:spPr>
        <p:txBody>
          <a:bodyPr wrap="square" rtlCol="0">
            <a:spAutoFit/>
          </a:bodyPr>
          <a:p>
            <a:r>
              <a:rPr lang="en-US" altLang="zh-CN" sz="2000" b="1">
                <a:latin typeface="微软雅黑" panose="020B0503020204020204" pitchFamily="34" charset="-122"/>
                <a:ea typeface="微软雅黑" panose="020B0503020204020204" pitchFamily="34" charset="-122"/>
                <a:cs typeface="微软雅黑" panose="020B0503020204020204" pitchFamily="34" charset="-122"/>
              </a:rPr>
              <a:t>4.3.1 </a:t>
            </a:r>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满意度指标设置过程中存在的误区</a:t>
            </a:r>
            <a:endParaRPr lang="zh-CN" altLang="en-US" sz="2000" b="1">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838200" y="2667000"/>
            <a:ext cx="5411470" cy="900430"/>
          </a:xfrm>
        </p:spPr>
        <p:txBody>
          <a:bodyPr>
            <a:normAutofit/>
          </a:bodyPr>
          <a:lstStyle/>
          <a:p>
            <a:pPr algn="ctr"/>
            <a:r>
              <a:rPr lang="zh-CN" altLang="en-US" dirty="0"/>
              <a:t>总结</a:t>
            </a:r>
            <a:endParaRPr lang="zh-CN" altLang="en-US" dirty="0"/>
          </a:p>
        </p:txBody>
      </p:sp>
      <p:sp>
        <p:nvSpPr>
          <p:cNvPr id="2" name="文本框 1"/>
          <p:cNvSpPr txBox="1"/>
          <p:nvPr/>
        </p:nvSpPr>
        <p:spPr>
          <a:xfrm>
            <a:off x="2438400" y="3810000"/>
            <a:ext cx="3249930" cy="1337945"/>
          </a:xfrm>
          <a:prstGeom prst="rect">
            <a:avLst/>
          </a:prstGeom>
          <a:noFill/>
        </p:spPr>
        <p:txBody>
          <a:bodyPr wrap="square" rtlCol="0">
            <a:spAutoFit/>
          </a:bodyPr>
          <a:p>
            <a:pPr marL="285750" indent="-285750">
              <a:lnSpc>
                <a:spcPct val="150000"/>
              </a:lnSpc>
              <a:buFont typeface="Wingdings" panose="05000000000000000000" charset="0"/>
              <a:buChar char="Ø"/>
            </a:pPr>
            <a:r>
              <a:rPr lang="zh-CN" altLang="en-US"/>
              <a:t>绩效目标管理</a:t>
            </a:r>
            <a:r>
              <a:rPr lang="zh-CN" altLang="en-US"/>
              <a:t>内容</a:t>
            </a:r>
            <a:endParaRPr lang="zh-CN" altLang="en-US"/>
          </a:p>
          <a:p>
            <a:pPr marL="285750" indent="-285750">
              <a:lnSpc>
                <a:spcPct val="150000"/>
              </a:lnSpc>
              <a:buFont typeface="Wingdings" panose="05000000000000000000" charset="0"/>
              <a:buChar char="Ø"/>
            </a:pPr>
            <a:r>
              <a:rPr lang="zh-CN" altLang="en-US"/>
              <a:t>绩效目标的基础和</a:t>
            </a:r>
            <a:r>
              <a:rPr lang="zh-CN" altLang="en-US"/>
              <a:t>龙头地位</a:t>
            </a:r>
            <a:endParaRPr lang="zh-CN" altLang="en-US"/>
          </a:p>
          <a:p>
            <a:pPr marL="285750" indent="-285750">
              <a:lnSpc>
                <a:spcPct val="150000"/>
              </a:lnSpc>
              <a:buFont typeface="Wingdings" panose="05000000000000000000" charset="0"/>
              <a:buChar char="Ø"/>
            </a:pPr>
            <a:r>
              <a:rPr lang="zh-CN" altLang="en-US"/>
              <a:t>绩效目标设置可参考的</a:t>
            </a:r>
            <a:r>
              <a:rPr lang="zh-CN" altLang="en-US"/>
              <a:t>内容</a:t>
            </a:r>
            <a:endParaRPr lang="zh-CN" altLang="en-US"/>
          </a:p>
        </p:txBody>
      </p:sp>
    </p:spTree>
    <p:custDataLst>
      <p:tags r:id="rId2"/>
    </p:custData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空心弧 24"/>
          <p:cNvSpPr/>
          <p:nvPr>
            <p:custDataLst>
              <p:tags r:id="rId1"/>
            </p:custDataLst>
          </p:nvPr>
        </p:nvSpPr>
        <p:spPr>
          <a:xfrm rot="16200000">
            <a:off x="4150509" y="1483509"/>
            <a:ext cx="3890982" cy="3890982"/>
          </a:xfrm>
          <a:prstGeom prst="blockArc">
            <a:avLst>
              <a:gd name="adj1" fmla="val 0"/>
              <a:gd name="adj2" fmla="val 7200000"/>
              <a:gd name="adj3" fmla="val 20000"/>
            </a:avLst>
          </a:prstGeom>
          <a:solidFill>
            <a:srgbClr val="3498DB"/>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lnSpc>
                <a:spcPct val="120000"/>
              </a:lnSpc>
            </a:pPr>
            <a:endParaRPr lang="zh-CN" altLang="en-US">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空心弧 30"/>
          <p:cNvSpPr/>
          <p:nvPr>
            <p:custDataLst>
              <p:tags r:id="rId2"/>
            </p:custDataLst>
          </p:nvPr>
        </p:nvSpPr>
        <p:spPr>
          <a:xfrm rot="1800000">
            <a:off x="4150509" y="1483509"/>
            <a:ext cx="3890982" cy="3890982"/>
          </a:xfrm>
          <a:prstGeom prst="blockArc">
            <a:avLst>
              <a:gd name="adj1" fmla="val 0"/>
              <a:gd name="adj2" fmla="val 7200000"/>
              <a:gd name="adj3" fmla="val 20000"/>
            </a:avLst>
          </a:prstGeom>
          <a:solidFill>
            <a:srgbClr val="1AA3AA"/>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空心弧 33"/>
          <p:cNvSpPr/>
          <p:nvPr>
            <p:custDataLst>
              <p:tags r:id="rId3"/>
            </p:custDataLst>
          </p:nvPr>
        </p:nvSpPr>
        <p:spPr>
          <a:xfrm rot="9000000">
            <a:off x="4150509" y="1483509"/>
            <a:ext cx="3890982" cy="3890982"/>
          </a:xfrm>
          <a:prstGeom prst="blockArc">
            <a:avLst>
              <a:gd name="adj1" fmla="val 0"/>
              <a:gd name="adj2" fmla="val 7200000"/>
              <a:gd name="adj3" fmla="val 20000"/>
            </a:avLst>
          </a:prstGeom>
          <a:solidFill>
            <a:srgbClr val="1F74AD"/>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等腰三角形 35"/>
          <p:cNvSpPr/>
          <p:nvPr>
            <p:custDataLst>
              <p:tags r:id="rId4"/>
            </p:custDataLst>
          </p:nvPr>
        </p:nvSpPr>
        <p:spPr>
          <a:xfrm rot="12667930">
            <a:off x="6592352" y="4130073"/>
            <a:ext cx="1262380" cy="880696"/>
          </a:xfrm>
          <a:prstGeom prst="triangle">
            <a:avLst/>
          </a:prstGeom>
          <a:solidFill>
            <a:srgbClr val="3498DB"/>
          </a:solidFill>
          <a:ln w="12700" cap="flat" cmpd="sng" algn="ctr">
            <a:noFill/>
            <a:prstDash val="solid"/>
            <a:miter lim="800000"/>
          </a:ln>
          <a:effectLst/>
        </p:spPr>
        <p:txBody>
          <a:bodyPr rtlCol="0" anchor="ctr"/>
          <a:p>
            <a:pPr algn="ctr">
              <a:lnSpc>
                <a:spcPct val="120000"/>
              </a:lnSpc>
            </a:pPr>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37" name="等腰三角形 36"/>
          <p:cNvSpPr/>
          <p:nvPr>
            <p:custDataLst>
              <p:tags r:id="rId5"/>
            </p:custDataLst>
          </p:nvPr>
        </p:nvSpPr>
        <p:spPr>
          <a:xfrm rot="19821433">
            <a:off x="3911850" y="3381095"/>
            <a:ext cx="1262380" cy="880696"/>
          </a:xfrm>
          <a:prstGeom prst="triangle">
            <a:avLst/>
          </a:prstGeom>
          <a:solidFill>
            <a:srgbClr val="1AA3AA"/>
          </a:solidFill>
          <a:ln w="12700" cap="flat" cmpd="sng" algn="ctr">
            <a:noFill/>
            <a:prstDash val="solid"/>
            <a:miter lim="800000"/>
          </a:ln>
          <a:effectLst/>
        </p:spPr>
        <p:txBody>
          <a:bodyPr rtlCol="0" anchor="ctr"/>
          <a:p>
            <a:pPr algn="ctr">
              <a:lnSpc>
                <a:spcPct val="120000"/>
              </a:lnSpc>
            </a:pPr>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38" name="矩形 37"/>
          <p:cNvSpPr/>
          <p:nvPr>
            <p:custDataLst>
              <p:tags r:id="rId6"/>
            </p:custDataLst>
          </p:nvPr>
        </p:nvSpPr>
        <p:spPr>
          <a:xfrm>
            <a:off x="4953000" y="3171825"/>
            <a:ext cx="2351405" cy="514985"/>
          </a:xfrm>
          <a:prstGeom prst="rect">
            <a:avLst/>
          </a:prstGeom>
        </p:spPr>
        <p:txBody>
          <a:bodyPr wrap="square" lIns="90000" tIns="46800" rIns="90000" bIns="46800" anchor="ctr">
            <a:noAutofit/>
          </a:bodyPr>
          <a:p>
            <a:pPr algn="ctr">
              <a:lnSpc>
                <a:spcPct val="120000"/>
              </a:lnSpc>
            </a:pPr>
            <a:r>
              <a:rPr lang="zh-CN" altLang="en-US" sz="3500" b="1" spc="300" dirty="0">
                <a:solidFill>
                  <a:srgbClr val="000000">
                    <a:lumMod val="85000"/>
                    <a:lumOff val="15000"/>
                  </a:srgbClr>
                </a:solidFill>
                <a:latin typeface="微软雅黑" panose="020B0503020204020204" pitchFamily="34" charset="-122"/>
                <a:ea typeface="微软雅黑" panose="020B0503020204020204" pitchFamily="34" charset="-122"/>
                <a:cs typeface="+mn-ea"/>
                <a:sym typeface="Arial" panose="020B0604020202020204" pitchFamily="34" charset="0"/>
              </a:rPr>
              <a:t>绩效目标管理</a:t>
            </a:r>
            <a:endParaRPr lang="zh-CN" altLang="en-US" sz="3500" b="1" spc="300" dirty="0">
              <a:solidFill>
                <a:srgbClr val="000000">
                  <a:lumMod val="85000"/>
                  <a:lumOff val="1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0" name="文本框 39"/>
          <p:cNvSpPr txBox="1"/>
          <p:nvPr>
            <p:custDataLst>
              <p:tags r:id="rId7"/>
            </p:custDataLst>
          </p:nvPr>
        </p:nvSpPr>
        <p:spPr>
          <a:xfrm>
            <a:off x="7074525" y="4106579"/>
            <a:ext cx="482824" cy="524619"/>
          </a:xfrm>
          <a:prstGeom prst="rect">
            <a:avLst/>
          </a:prstGeom>
          <a:noFill/>
          <a:effectLst/>
        </p:spPr>
        <p:txBody>
          <a:bodyPr vert="horz" wrap="square" tIns="46800" bIns="46800">
            <a:normAutofit fontScale="92500"/>
          </a:bodyPr>
          <a:p>
            <a:pPr>
              <a:lnSpc>
                <a:spcPct val="120000"/>
              </a:lnSpc>
            </a:pPr>
            <a:r>
              <a:rPr lang="en-US" sz="210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rPr>
              <a:t>02</a:t>
            </a:r>
            <a:endParaRPr lang="en-US" sz="210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文本框 40"/>
          <p:cNvSpPr txBox="1"/>
          <p:nvPr>
            <p:custDataLst>
              <p:tags r:id="rId8"/>
            </p:custDataLst>
          </p:nvPr>
        </p:nvSpPr>
        <p:spPr>
          <a:xfrm>
            <a:off x="4419682" y="3696018"/>
            <a:ext cx="482824" cy="524619"/>
          </a:xfrm>
          <a:prstGeom prst="rect">
            <a:avLst/>
          </a:prstGeom>
          <a:noFill/>
          <a:effectLst/>
        </p:spPr>
        <p:txBody>
          <a:bodyPr vert="horz" wrap="square" tIns="46800" bIns="46800">
            <a:normAutofit fontScale="92500"/>
          </a:bodyPr>
          <a:p>
            <a:pPr>
              <a:lnSpc>
                <a:spcPct val="120000"/>
              </a:lnSpc>
            </a:pPr>
            <a:r>
              <a:rPr lang="en-US" sz="210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rPr>
              <a:t>03</a:t>
            </a:r>
            <a:endParaRPr lang="en-US" sz="210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5" name="文本框 54"/>
          <p:cNvSpPr txBox="1"/>
          <p:nvPr>
            <p:custDataLst>
              <p:tags r:id="rId9"/>
            </p:custDataLst>
          </p:nvPr>
        </p:nvSpPr>
        <p:spPr>
          <a:xfrm>
            <a:off x="837719" y="1857400"/>
            <a:ext cx="2653030" cy="501014"/>
          </a:xfrm>
          <a:prstGeom prst="rect">
            <a:avLst/>
          </a:prstGeom>
          <a:noFill/>
        </p:spPr>
        <p:txBody>
          <a:bodyPr wrap="square" lIns="90000" tIns="46800" rIns="90000" bIns="0" anchor="b" anchorCtr="0">
            <a:noAutofit/>
          </a:bodyPr>
          <a:p>
            <a:pPr algn="r">
              <a:lnSpc>
                <a:spcPct val="120000"/>
              </a:lnSpc>
            </a:pPr>
            <a:r>
              <a:rPr lang="zh-CN" altLang="en-US" sz="2800" b="1" spc="300" dirty="0">
                <a:solidFill>
                  <a:srgbClr val="000000">
                    <a:lumMod val="85000"/>
                    <a:lumOff val="15000"/>
                  </a:srgbClr>
                </a:solidFill>
                <a:latin typeface="微软雅黑" panose="020B0503020204020204" pitchFamily="34" charset="-122"/>
                <a:ea typeface="微软雅黑" panose="020B0503020204020204" pitchFamily="34" charset="-122"/>
                <a:cs typeface="+mn-ea"/>
                <a:sym typeface="Arial" panose="020B0604020202020204" pitchFamily="34" charset="0"/>
              </a:rPr>
              <a:t>绩效目标设置</a:t>
            </a:r>
            <a:endParaRPr lang="zh-CN" altLang="en-US" sz="2800" b="1" spc="300" dirty="0">
              <a:solidFill>
                <a:srgbClr val="000000">
                  <a:lumMod val="85000"/>
                  <a:lumOff val="1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6" name="文本框 55"/>
          <p:cNvSpPr txBox="1"/>
          <p:nvPr>
            <p:custDataLst>
              <p:tags r:id="rId10"/>
            </p:custDataLst>
          </p:nvPr>
        </p:nvSpPr>
        <p:spPr>
          <a:xfrm>
            <a:off x="1143000" y="2410460"/>
            <a:ext cx="3021330" cy="664210"/>
          </a:xfrm>
          <a:prstGeom prst="rect">
            <a:avLst/>
          </a:prstGeom>
          <a:noFill/>
        </p:spPr>
        <p:txBody>
          <a:bodyPr wrap="square" lIns="90000" tIns="0" rIns="90000" bIns="46800" anchor="t">
            <a:noAutofit/>
          </a:bodyPr>
          <a:p>
            <a:pPr algn="r">
              <a:lnSpc>
                <a:spcPct val="120000"/>
              </a:lnSpc>
              <a:buClr>
                <a:srgbClr val="E7E6E6"/>
              </a:buClr>
            </a:pPr>
            <a:r>
              <a:rPr lang="zh-CN" altLang="en-US">
                <a:latin typeface="微软雅黑" panose="020B0503020204020204" pitchFamily="34" charset="-122"/>
                <a:ea typeface="微软雅黑" panose="020B0503020204020204" pitchFamily="34" charset="-122"/>
                <a:sym typeface="+mn-ea"/>
              </a:rPr>
              <a:t>谁申请资金，谁</a:t>
            </a:r>
            <a:r>
              <a:rPr lang="zh-CN" altLang="en-US">
                <a:latin typeface="微软雅黑" panose="020B0503020204020204" pitchFamily="34" charset="-122"/>
                <a:ea typeface="微软雅黑" panose="020B0503020204020204" pitchFamily="34" charset="-122"/>
                <a:sym typeface="+mn-ea"/>
              </a:rPr>
              <a:t>设置目标</a:t>
            </a:r>
            <a:endParaRPr lang="zh-CN" altLang="en-US" spc="150" dirty="0">
              <a:solidFill>
                <a:srgbClr val="000000">
                  <a:lumMod val="85000"/>
                  <a:lumOff val="15000"/>
                </a:srgbClr>
              </a:solidFill>
              <a:latin typeface="微软雅黑" panose="020B0503020204020204" pitchFamily="34" charset="-122"/>
              <a:ea typeface="微软雅黑" panose="020B0503020204020204" pitchFamily="34" charset="-122"/>
              <a:sym typeface="+mn-ea"/>
            </a:endParaRPr>
          </a:p>
        </p:txBody>
      </p:sp>
      <p:sp>
        <p:nvSpPr>
          <p:cNvPr id="59" name="文本框 58"/>
          <p:cNvSpPr txBox="1"/>
          <p:nvPr>
            <p:custDataLst>
              <p:tags r:id="rId11"/>
            </p:custDataLst>
          </p:nvPr>
        </p:nvSpPr>
        <p:spPr>
          <a:xfrm>
            <a:off x="2971800" y="5273675"/>
            <a:ext cx="4609465" cy="607060"/>
          </a:xfrm>
          <a:prstGeom prst="rect">
            <a:avLst/>
          </a:prstGeom>
          <a:noFill/>
        </p:spPr>
        <p:txBody>
          <a:bodyPr wrap="square" lIns="90000" tIns="46800" rIns="90000" bIns="0" anchor="b" anchorCtr="0">
            <a:noAutofit/>
          </a:bodyPr>
          <a:p>
            <a:pPr algn="r">
              <a:lnSpc>
                <a:spcPct val="120000"/>
              </a:lnSpc>
            </a:pPr>
            <a:r>
              <a:rPr lang="zh-CN" altLang="en-US" sz="2800" b="1">
                <a:latin typeface="微软雅黑" panose="020B0503020204020204" pitchFamily="34" charset="-122"/>
                <a:ea typeface="微软雅黑" panose="020B0503020204020204" pitchFamily="34" charset="-122"/>
                <a:sym typeface="+mn-ea"/>
              </a:rPr>
              <a:t>绩效目标批复、调整及应用</a:t>
            </a:r>
            <a:endParaRPr lang="zh-CN" altLang="en-US" sz="2800" b="1">
              <a:latin typeface="微软雅黑" panose="020B0503020204020204" pitchFamily="34" charset="-122"/>
              <a:ea typeface="微软雅黑" panose="020B0503020204020204" pitchFamily="34" charset="-122"/>
              <a:sym typeface="+mn-ea"/>
            </a:endParaRPr>
          </a:p>
        </p:txBody>
      </p:sp>
      <p:sp>
        <p:nvSpPr>
          <p:cNvPr id="60" name="文本框 59"/>
          <p:cNvSpPr txBox="1"/>
          <p:nvPr>
            <p:custDataLst>
              <p:tags r:id="rId12"/>
            </p:custDataLst>
          </p:nvPr>
        </p:nvSpPr>
        <p:spPr>
          <a:xfrm>
            <a:off x="4800600" y="5944235"/>
            <a:ext cx="3040380" cy="664210"/>
          </a:xfrm>
          <a:prstGeom prst="rect">
            <a:avLst/>
          </a:prstGeom>
          <a:noFill/>
        </p:spPr>
        <p:txBody>
          <a:bodyPr wrap="square" lIns="90000" tIns="0" rIns="90000" bIns="46800" anchor="t">
            <a:noAutofit/>
          </a:bodyPr>
          <a:p>
            <a:pPr algn="r">
              <a:lnSpc>
                <a:spcPct val="120000"/>
              </a:lnSpc>
              <a:buClr>
                <a:srgbClr val="E7E6E6"/>
              </a:buClr>
            </a:pPr>
            <a:r>
              <a:rPr lang="zh-CN" altLang="en-US">
                <a:latin typeface="微软雅黑" panose="020B0503020204020204" pitchFamily="34" charset="-122"/>
                <a:ea typeface="微软雅黑" panose="020B0503020204020204" pitchFamily="34" charset="-122"/>
                <a:sym typeface="+mn-ea"/>
              </a:rPr>
              <a:t>谁批复预算，谁批复目标</a:t>
            </a:r>
            <a:endParaRPr lang="zh-CN" altLang="en-US"/>
          </a:p>
          <a:p>
            <a:pPr algn="r">
              <a:lnSpc>
                <a:spcPct val="120000"/>
              </a:lnSpc>
              <a:buClr>
                <a:srgbClr val="E7E6E6"/>
              </a:buClr>
            </a:pPr>
            <a:endParaRPr lang="zh-CN" altLang="en-US" spc="150" dirty="0">
              <a:solidFill>
                <a:srgbClr val="000000">
                  <a:lumMod val="85000"/>
                  <a:lumOff val="1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文本框 53"/>
          <p:cNvSpPr txBox="1"/>
          <p:nvPr>
            <p:custDataLst>
              <p:tags r:id="rId13"/>
            </p:custDataLst>
          </p:nvPr>
        </p:nvSpPr>
        <p:spPr>
          <a:xfrm>
            <a:off x="8153400" y="3353435"/>
            <a:ext cx="3018155" cy="664210"/>
          </a:xfrm>
          <a:prstGeom prst="rect">
            <a:avLst/>
          </a:prstGeom>
          <a:noFill/>
        </p:spPr>
        <p:txBody>
          <a:bodyPr wrap="square" lIns="90000" tIns="0" rIns="90000" bIns="46800" anchor="t">
            <a:noAutofit/>
          </a:bodyPr>
          <a:p>
            <a:pPr>
              <a:lnSpc>
                <a:spcPct val="120000"/>
              </a:lnSpc>
              <a:buClr>
                <a:srgbClr val="E7E6E6"/>
              </a:buClr>
            </a:pPr>
            <a:r>
              <a:rPr lang="zh-CN" altLang="en-US">
                <a:latin typeface="微软雅黑" panose="020B0503020204020204" pitchFamily="34" charset="-122"/>
                <a:ea typeface="微软雅黑" panose="020B0503020204020204" pitchFamily="34" charset="-122"/>
                <a:sym typeface="+mn-ea"/>
              </a:rPr>
              <a:t>谁分配资金，谁审核目标</a:t>
            </a:r>
            <a:endParaRPr lang="zh-CN" altLang="en-US" spc="150" dirty="0">
              <a:solidFill>
                <a:srgbClr val="000000">
                  <a:lumMod val="85000"/>
                  <a:lumOff val="15000"/>
                </a:srgbClr>
              </a:solidFill>
              <a:latin typeface="微软雅黑" panose="020B0503020204020204" pitchFamily="34" charset="-122"/>
              <a:ea typeface="微软雅黑" panose="020B0503020204020204" pitchFamily="34" charset="-122"/>
              <a:sym typeface="+mn-ea"/>
            </a:endParaRPr>
          </a:p>
        </p:txBody>
      </p:sp>
      <p:sp>
        <p:nvSpPr>
          <p:cNvPr id="61" name="文本框 60"/>
          <p:cNvSpPr txBox="1"/>
          <p:nvPr>
            <p:custDataLst>
              <p:tags r:id="rId14"/>
            </p:custDataLst>
          </p:nvPr>
        </p:nvSpPr>
        <p:spPr>
          <a:xfrm>
            <a:off x="8701251" y="2817813"/>
            <a:ext cx="2653030" cy="501014"/>
          </a:xfrm>
          <a:prstGeom prst="rect">
            <a:avLst/>
          </a:prstGeom>
          <a:noFill/>
        </p:spPr>
        <p:txBody>
          <a:bodyPr wrap="square" lIns="90000" tIns="46800" rIns="90000" bIns="0" anchor="b" anchorCtr="0">
            <a:noAutofit/>
          </a:bodyPr>
          <a:p>
            <a:pPr>
              <a:lnSpc>
                <a:spcPct val="120000"/>
              </a:lnSpc>
            </a:pPr>
            <a:r>
              <a:rPr lang="zh-CN" altLang="en-US" sz="2800" b="1">
                <a:latin typeface="微软雅黑" panose="020B0503020204020204" pitchFamily="34" charset="-122"/>
                <a:ea typeface="微软雅黑" panose="020B0503020204020204" pitchFamily="34" charset="-122"/>
                <a:sym typeface="+mn-ea"/>
              </a:rPr>
              <a:t>绩效目标审核</a:t>
            </a:r>
            <a:endParaRPr lang="zh-CN" altLang="en-US" sz="2800" b="1" spc="300" dirty="0">
              <a:solidFill>
                <a:srgbClr val="000000">
                  <a:lumMod val="85000"/>
                  <a:lumOff val="15000"/>
                </a:srgbClr>
              </a:solidFill>
              <a:latin typeface="微软雅黑" panose="020B0503020204020204" pitchFamily="34" charset="-122"/>
              <a:ea typeface="微软雅黑" panose="020B0503020204020204" pitchFamily="34" charset="-122"/>
              <a:cs typeface="+mn-ea"/>
              <a:sym typeface="+mn-ea"/>
            </a:endParaRPr>
          </a:p>
        </p:txBody>
      </p:sp>
      <p:sp>
        <p:nvSpPr>
          <p:cNvPr id="2" name="等腰三角形 1"/>
          <p:cNvSpPr/>
          <p:nvPr>
            <p:custDataLst>
              <p:tags r:id="rId15"/>
            </p:custDataLst>
          </p:nvPr>
        </p:nvSpPr>
        <p:spPr>
          <a:xfrm rot="5400000">
            <a:off x="5900596" y="1423466"/>
            <a:ext cx="1262380" cy="880696"/>
          </a:xfrm>
          <a:prstGeom prst="triangle">
            <a:avLst/>
          </a:prstGeom>
          <a:solidFill>
            <a:srgbClr val="1F74AD"/>
          </a:solidFill>
          <a:ln w="12700" cap="flat" cmpd="sng" algn="ctr">
            <a:noFill/>
            <a:prstDash val="solid"/>
            <a:miter lim="800000"/>
          </a:ln>
          <a:effectLst/>
        </p:spPr>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文本框 38"/>
          <p:cNvSpPr txBox="1"/>
          <p:nvPr>
            <p:custDataLst>
              <p:tags r:id="rId16"/>
            </p:custDataLst>
          </p:nvPr>
        </p:nvSpPr>
        <p:spPr>
          <a:xfrm>
            <a:off x="6091437" y="1601504"/>
            <a:ext cx="482824" cy="524619"/>
          </a:xfrm>
          <a:prstGeom prst="rect">
            <a:avLst/>
          </a:prstGeom>
          <a:noFill/>
          <a:effectLst/>
        </p:spPr>
        <p:txBody>
          <a:bodyPr vert="horz" wrap="square" tIns="46800" bIns="46800">
            <a:normAutofit fontScale="92500"/>
          </a:bodyPr>
          <a:p>
            <a:pPr>
              <a:lnSpc>
                <a:spcPct val="120000"/>
              </a:lnSpc>
            </a:pPr>
            <a:r>
              <a:rPr lang="en-US" sz="210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rPr>
              <a:t>01</a:t>
            </a:r>
            <a:endParaRPr lang="en-US" sz="210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 name="图片 2"/>
          <p:cNvPicPr>
            <a:picLocks noChangeAspect="1"/>
          </p:cNvPicPr>
          <p:nvPr/>
        </p:nvPicPr>
        <p:blipFill>
          <a:blip r:embed="rId17"/>
          <a:stretch>
            <a:fillRect/>
          </a:stretch>
        </p:blipFill>
        <p:spPr>
          <a:xfrm>
            <a:off x="0" y="155575"/>
            <a:ext cx="12176760" cy="899160"/>
          </a:xfrm>
          <a:prstGeom prst="rect">
            <a:avLst/>
          </a:prstGeom>
        </p:spPr>
      </p:pic>
    </p:spTree>
    <p:custDataLst>
      <p:tags r:id="rId18"/>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流程图: 可选过程 1"/>
          <p:cNvSpPr/>
          <p:nvPr/>
        </p:nvSpPr>
        <p:spPr>
          <a:xfrm>
            <a:off x="1600200" y="3276600"/>
            <a:ext cx="2033270" cy="735965"/>
          </a:xfrm>
          <a:prstGeom prst="flowChartAlternateProces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b="1">
                <a:solidFill>
                  <a:schemeClr val="tx1"/>
                </a:solidFill>
                <a:latin typeface="微软雅黑" panose="020B0503020204020204" pitchFamily="34" charset="-122"/>
                <a:ea typeface="微软雅黑" panose="020B0503020204020204" pitchFamily="34" charset="-122"/>
              </a:rPr>
              <a:t>预算编制</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3" name="流程图: 可选过程 2"/>
          <p:cNvSpPr/>
          <p:nvPr/>
        </p:nvSpPr>
        <p:spPr>
          <a:xfrm>
            <a:off x="4876800" y="3276600"/>
            <a:ext cx="2033270" cy="735965"/>
          </a:xfrm>
          <a:prstGeom prst="flowChartAlternateProces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b="1">
                <a:solidFill>
                  <a:schemeClr val="tx1"/>
                </a:solidFill>
                <a:latin typeface="微软雅黑" panose="020B0503020204020204" pitchFamily="34" charset="-122"/>
                <a:ea typeface="微软雅黑" panose="020B0503020204020204" pitchFamily="34" charset="-122"/>
              </a:rPr>
              <a:t>预算执行</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4" name="流程图: 可选过程 3"/>
          <p:cNvSpPr/>
          <p:nvPr/>
        </p:nvSpPr>
        <p:spPr>
          <a:xfrm>
            <a:off x="8153400" y="3276600"/>
            <a:ext cx="2033270" cy="735965"/>
          </a:xfrm>
          <a:prstGeom prst="flowChartAlternateProces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b="1">
                <a:solidFill>
                  <a:schemeClr val="tx1"/>
                </a:solidFill>
                <a:latin typeface="微软雅黑" panose="020B0503020204020204" pitchFamily="34" charset="-122"/>
                <a:ea typeface="微软雅黑" panose="020B0503020204020204" pitchFamily="34" charset="-122"/>
              </a:rPr>
              <a:t>预算监督</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6" name="上箭头 5"/>
          <p:cNvSpPr/>
          <p:nvPr/>
        </p:nvSpPr>
        <p:spPr>
          <a:xfrm>
            <a:off x="1828800" y="4042410"/>
            <a:ext cx="1338580" cy="1118870"/>
          </a:xfrm>
          <a:prstGeom prst="upArrow">
            <a:avLst/>
          </a:prstGeom>
        </p:spPr>
        <p:style>
          <a:lnRef idx="1">
            <a:schemeClr val="accent3"/>
          </a:lnRef>
          <a:fillRef idx="3">
            <a:schemeClr val="accent3"/>
          </a:fillRef>
          <a:effectRef idx="2">
            <a:schemeClr val="accent3"/>
          </a:effectRef>
          <a:fontRef idx="minor">
            <a:schemeClr val="lt1"/>
          </a:fontRef>
        </p:style>
        <p:txBody>
          <a:bodyPr rtlCol="0" anchor="ctr"/>
          <a:p>
            <a:pPr algn="ctr"/>
            <a:r>
              <a:rPr lang="zh-CN" altLang="en-US" b="1">
                <a:solidFill>
                  <a:schemeClr val="tx1"/>
                </a:solidFill>
                <a:latin typeface="微软雅黑" panose="020B0503020204020204" pitchFamily="34" charset="-122"/>
                <a:ea typeface="微软雅黑" panose="020B0503020204020204" pitchFamily="34" charset="-122"/>
              </a:rPr>
              <a:t>评估</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7" name="上箭头 6"/>
          <p:cNvSpPr/>
          <p:nvPr/>
        </p:nvSpPr>
        <p:spPr>
          <a:xfrm>
            <a:off x="5205095" y="4023995"/>
            <a:ext cx="1338580" cy="1137285"/>
          </a:xfrm>
          <a:prstGeom prst="upArrow">
            <a:avLst/>
          </a:prstGeom>
        </p:spPr>
        <p:style>
          <a:lnRef idx="1">
            <a:schemeClr val="accent3"/>
          </a:lnRef>
          <a:fillRef idx="3">
            <a:schemeClr val="accent3"/>
          </a:fillRef>
          <a:effectRef idx="2">
            <a:schemeClr val="accent3"/>
          </a:effectRef>
          <a:fontRef idx="minor">
            <a:schemeClr val="lt1"/>
          </a:fontRef>
        </p:style>
        <p:txBody>
          <a:bodyPr rtlCol="0" anchor="ctr"/>
          <a:p>
            <a:pPr algn="ctr"/>
            <a:r>
              <a:rPr lang="zh-CN" altLang="en-US" b="1">
                <a:solidFill>
                  <a:schemeClr val="tx1"/>
                </a:solidFill>
                <a:latin typeface="微软雅黑" panose="020B0503020204020204" pitchFamily="34" charset="-122"/>
                <a:ea typeface="微软雅黑" panose="020B0503020204020204" pitchFamily="34" charset="-122"/>
              </a:rPr>
              <a:t>监控</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8" name="上箭头 7"/>
          <p:cNvSpPr/>
          <p:nvPr/>
        </p:nvSpPr>
        <p:spPr>
          <a:xfrm>
            <a:off x="8500745" y="4012565"/>
            <a:ext cx="1338580" cy="1148715"/>
          </a:xfrm>
          <a:prstGeom prst="upArrow">
            <a:avLst/>
          </a:prstGeom>
        </p:spPr>
        <p:style>
          <a:lnRef idx="1">
            <a:schemeClr val="accent3"/>
          </a:lnRef>
          <a:fillRef idx="3">
            <a:schemeClr val="accent3"/>
          </a:fillRef>
          <a:effectRef idx="2">
            <a:schemeClr val="accent3"/>
          </a:effectRef>
          <a:fontRef idx="minor">
            <a:schemeClr val="lt1"/>
          </a:fontRef>
        </p:style>
        <p:txBody>
          <a:bodyPr rtlCol="0" anchor="ctr"/>
          <a:p>
            <a:pPr algn="ctr"/>
            <a:r>
              <a:rPr lang="zh-CN" altLang="en-US" b="1">
                <a:solidFill>
                  <a:schemeClr val="tx1"/>
                </a:solidFill>
                <a:latin typeface="微软雅黑" panose="020B0503020204020204" pitchFamily="34" charset="-122"/>
                <a:ea typeface="微软雅黑" panose="020B0503020204020204" pitchFamily="34" charset="-122"/>
              </a:rPr>
              <a:t>评价</a:t>
            </a: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9" name="流程图: 可选过程 8"/>
          <p:cNvSpPr/>
          <p:nvPr/>
        </p:nvSpPr>
        <p:spPr>
          <a:xfrm>
            <a:off x="1676400" y="5181600"/>
            <a:ext cx="8686800" cy="5334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绩</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效</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目</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标</a:t>
            </a:r>
            <a:endPar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右箭头 9"/>
          <p:cNvSpPr/>
          <p:nvPr/>
        </p:nvSpPr>
        <p:spPr>
          <a:xfrm>
            <a:off x="3733800" y="3507105"/>
            <a:ext cx="1066800" cy="3028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右箭头 10"/>
          <p:cNvSpPr/>
          <p:nvPr/>
        </p:nvSpPr>
        <p:spPr>
          <a:xfrm>
            <a:off x="7010400" y="3507105"/>
            <a:ext cx="1066800" cy="3028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左弧形箭头 16"/>
          <p:cNvSpPr/>
          <p:nvPr/>
        </p:nvSpPr>
        <p:spPr>
          <a:xfrm rot="5400000">
            <a:off x="5200015" y="-721360"/>
            <a:ext cx="1122680" cy="6745605"/>
          </a:xfrm>
          <a:prstGeom prst="curvedRightArrow">
            <a:avLst>
              <a:gd name="adj1" fmla="val 25000"/>
              <a:gd name="adj2" fmla="val 56076"/>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8" name="文本框 17"/>
          <p:cNvSpPr txBox="1"/>
          <p:nvPr/>
        </p:nvSpPr>
        <p:spPr>
          <a:xfrm>
            <a:off x="4876800" y="2209800"/>
            <a:ext cx="1640840" cy="368300"/>
          </a:xfrm>
          <a:prstGeom prst="rect">
            <a:avLst/>
          </a:prstGeom>
          <a:noFill/>
        </p:spPr>
        <p:txBody>
          <a:bodyPr wrap="square" rtlCol="0">
            <a:spAutoFit/>
          </a:bodyPr>
          <a:p>
            <a:pPr algn="ctr"/>
            <a:r>
              <a:rPr lang="zh-CN" altLang="en-US" b="1">
                <a:latin typeface="微软雅黑" panose="020B0503020204020204" pitchFamily="34" charset="-122"/>
                <a:ea typeface="微软雅黑" panose="020B0503020204020204" pitchFamily="34" charset="-122"/>
              </a:rPr>
              <a:t>反馈应用</a:t>
            </a:r>
            <a:endParaRPr lang="zh-CN" altLang="en-US" b="1">
              <a:latin typeface="微软雅黑" panose="020B0503020204020204" pitchFamily="34" charset="-122"/>
              <a:ea typeface="微软雅黑" panose="020B0503020204020204" pitchFamily="34" charset="-122"/>
            </a:endParaRPr>
          </a:p>
        </p:txBody>
      </p:sp>
      <p:sp>
        <p:nvSpPr>
          <p:cNvPr id="5" name="出自【趣你的PPT】(微信:qunideppt)：最优质的PPT资源库"/>
          <p:cNvSpPr txBox="1">
            <a:spLocks noChangeArrowheads="1"/>
          </p:cNvSpPr>
          <p:nvPr/>
        </p:nvSpPr>
        <p:spPr bwMode="auto">
          <a:xfrm>
            <a:off x="838200" y="304800"/>
            <a:ext cx="862139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defRPr/>
            </a:pPr>
            <a:r>
              <a:rPr lang="zh-CN" altLang="en-US" sz="3200" b="1" dirty="0">
                <a:latin typeface="微软雅黑" panose="020B0503020204020204" pitchFamily="34" charset="-122"/>
                <a:ea typeface="微软雅黑" panose="020B0503020204020204" pitchFamily="34" charset="-122"/>
                <a:sym typeface="+mn-ea"/>
              </a:rPr>
              <a:t>总结</a:t>
            </a:r>
            <a:endParaRPr lang="zh-CN" altLang="en-US" sz="3200" b="1" dirty="0">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1600200" y="1219200"/>
            <a:ext cx="4521200" cy="521970"/>
          </a:xfrm>
          <a:prstGeom prst="rect">
            <a:avLst/>
          </a:prstGeom>
          <a:noFill/>
        </p:spPr>
        <p:txBody>
          <a:bodyPr wrap="square" rtlCol="0">
            <a:spAutoFit/>
          </a:bodyPr>
          <a:p>
            <a:r>
              <a:rPr lang="zh-CN" altLang="en-US" sz="2800" b="1">
                <a:latin typeface="微软雅黑" panose="020B0503020204020204" pitchFamily="34" charset="-122"/>
                <a:ea typeface="微软雅黑" panose="020B0503020204020204" pitchFamily="34" charset="-122"/>
              </a:rPr>
              <a:t>绩效目标的基础和龙头</a:t>
            </a:r>
            <a:r>
              <a:rPr lang="zh-CN" altLang="en-US" sz="2800" b="1">
                <a:latin typeface="微软雅黑" panose="020B0503020204020204" pitchFamily="34" charset="-122"/>
                <a:ea typeface="微软雅黑" panose="020B0503020204020204" pitchFamily="34" charset="-122"/>
              </a:rPr>
              <a:t>地位</a:t>
            </a:r>
            <a:endParaRPr lang="zh-CN" altLang="en-US" sz="2800" b="1">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914400" y="1524000"/>
            <a:ext cx="10165715" cy="4799965"/>
          </a:xfrm>
          <a:prstGeom prst="rect">
            <a:avLst/>
          </a:prstGeom>
          <a:noFill/>
        </p:spPr>
        <p:txBody>
          <a:bodyPr wrap="square" rtlCol="0">
            <a:spAutoFit/>
          </a:bodyPr>
          <a:p>
            <a:endParaRPr lang="zh-CN" altLang="en-US"/>
          </a:p>
          <a:p>
            <a:endParaRPr lang="zh-CN" altLang="en-US">
              <a:latin typeface="Times New Roman" panose="02020603050405020304" charset="0"/>
              <a:ea typeface="微软雅黑" panose="020B0503020204020204" pitchFamily="34" charset="-122"/>
              <a:cs typeface="Times New Roman" panose="02020603050405020304" charset="0"/>
            </a:endParaRPr>
          </a:p>
          <a:p>
            <a:r>
              <a:rPr lang="en-US" altLang="zh-CN">
                <a:latin typeface="Times New Roman" panose="02020603050405020304" charset="0"/>
                <a:ea typeface="微软雅黑" panose="020B0503020204020204" pitchFamily="34" charset="-122"/>
                <a:cs typeface="Times New Roman" panose="02020603050405020304" charset="0"/>
              </a:rPr>
              <a:t>1.</a:t>
            </a:r>
            <a:r>
              <a:rPr lang="zh-CN" altLang="en-US">
                <a:latin typeface="Times New Roman" panose="02020603050405020304" charset="0"/>
                <a:ea typeface="微软雅黑" panose="020B0503020204020204" pitchFamily="34" charset="-122"/>
                <a:cs typeface="Times New Roman" panose="02020603050405020304" charset="0"/>
              </a:rPr>
              <a:t>共性项目绩效指标体系</a:t>
            </a:r>
            <a:endParaRPr lang="zh-CN" altLang="en-US">
              <a:latin typeface="Times New Roman" panose="02020603050405020304" charset="0"/>
              <a:ea typeface="微软雅黑" panose="020B0503020204020204" pitchFamily="34" charset="-122"/>
              <a:cs typeface="Times New Roman" panose="02020603050405020304" charset="0"/>
            </a:endParaRPr>
          </a:p>
          <a:p>
            <a:endParaRPr lang="zh-CN" altLang="en-US"/>
          </a:p>
          <a:p>
            <a:endParaRPr lang="zh-CN" altLang="en-US"/>
          </a:p>
          <a:p>
            <a:endParaRPr lang="zh-CN" altLang="en-US"/>
          </a:p>
          <a:p>
            <a:endParaRPr lang="zh-CN" altLang="en-US"/>
          </a:p>
          <a:p>
            <a:endParaRPr lang="zh-CN" altLang="en-US"/>
          </a:p>
          <a:p>
            <a:r>
              <a:rPr lang="en-US" altLang="zh-CN">
                <a:latin typeface="Times New Roman" panose="02020603050405020304" charset="0"/>
                <a:ea typeface="微软雅黑" panose="020B0503020204020204" pitchFamily="34" charset="-122"/>
                <a:cs typeface="Times New Roman" panose="02020603050405020304" charset="0"/>
              </a:rPr>
              <a:t>2.</a:t>
            </a:r>
            <a:r>
              <a:rPr lang="zh-CN" altLang="en-US">
                <a:latin typeface="Times New Roman" panose="02020603050405020304" charset="0"/>
                <a:ea typeface="微软雅黑" panose="020B0503020204020204" pitchFamily="34" charset="-122"/>
                <a:cs typeface="Times New Roman" panose="02020603050405020304" charset="0"/>
              </a:rPr>
              <a:t>分行业分领域指标</a:t>
            </a:r>
            <a:r>
              <a:rPr lang="zh-CN" altLang="en-US">
                <a:latin typeface="Times New Roman" panose="02020603050405020304" charset="0"/>
                <a:ea typeface="微软雅黑" panose="020B0503020204020204" pitchFamily="34" charset="-122"/>
                <a:cs typeface="Times New Roman" panose="02020603050405020304" charset="0"/>
              </a:rPr>
              <a:t>体系</a:t>
            </a:r>
            <a:endParaRPr lang="zh-CN" altLang="en-US">
              <a:latin typeface="Times New Roman" panose="02020603050405020304" charset="0"/>
              <a:ea typeface="微软雅黑" panose="020B0503020204020204" pitchFamily="34" charset="-122"/>
              <a:cs typeface="Times New Roman" panose="02020603050405020304" charset="0"/>
            </a:endParaRPr>
          </a:p>
          <a:p>
            <a:endParaRPr lang="zh-CN" altLang="en-US">
              <a:latin typeface="Times New Roman" panose="02020603050405020304" charset="0"/>
              <a:ea typeface="微软雅黑" panose="020B0503020204020204" pitchFamily="34" charset="-122"/>
              <a:cs typeface="Times New Roman" panose="02020603050405020304" charset="0"/>
            </a:endParaRPr>
          </a:p>
          <a:p>
            <a:endParaRPr lang="zh-CN" altLang="en-US">
              <a:latin typeface="Times New Roman" panose="02020603050405020304" charset="0"/>
              <a:ea typeface="微软雅黑" panose="020B0503020204020204" pitchFamily="34" charset="-122"/>
              <a:cs typeface="Times New Roman" panose="02020603050405020304" charset="0"/>
            </a:endParaRPr>
          </a:p>
          <a:p>
            <a:endParaRPr lang="zh-CN" altLang="en-US">
              <a:latin typeface="Times New Roman" panose="02020603050405020304" charset="0"/>
              <a:ea typeface="微软雅黑" panose="020B0503020204020204" pitchFamily="34" charset="-122"/>
              <a:cs typeface="Times New Roman" panose="02020603050405020304" charset="0"/>
            </a:endParaRPr>
          </a:p>
          <a:p>
            <a:endParaRPr lang="zh-CN" altLang="en-US">
              <a:latin typeface="Times New Roman" panose="02020603050405020304" charset="0"/>
              <a:ea typeface="微软雅黑" panose="020B0503020204020204" pitchFamily="34" charset="-122"/>
              <a:cs typeface="Times New Roman" panose="02020603050405020304" charset="0"/>
            </a:endParaRPr>
          </a:p>
          <a:p>
            <a:r>
              <a:rPr lang="en-US" altLang="zh-CN">
                <a:latin typeface="Times New Roman" panose="02020603050405020304" charset="0"/>
                <a:ea typeface="微软雅黑" panose="020B0503020204020204" pitchFamily="34" charset="-122"/>
                <a:cs typeface="Times New Roman" panose="02020603050405020304" charset="0"/>
              </a:rPr>
              <a:t>3.</a:t>
            </a:r>
            <a:r>
              <a:rPr lang="zh-CN" altLang="en-US">
                <a:latin typeface="Times New Roman" panose="02020603050405020304" charset="0"/>
                <a:ea typeface="微软雅黑" panose="020B0503020204020204" pitchFamily="34" charset="-122"/>
                <a:cs typeface="Times New Roman" panose="02020603050405020304" charset="0"/>
              </a:rPr>
              <a:t>从河南省财政厅、广东省财政厅的官网上搜索某个年度财政重点项目的绩效目标，参考相同或类似项目</a:t>
            </a:r>
            <a:r>
              <a:rPr lang="zh-CN" altLang="en-US">
                <a:latin typeface="Times New Roman" panose="02020603050405020304" charset="0"/>
                <a:ea typeface="微软雅黑" panose="020B0503020204020204" pitchFamily="34" charset="-122"/>
                <a:cs typeface="Times New Roman" panose="02020603050405020304" charset="0"/>
              </a:rPr>
              <a:t>的绩效目标，并根据项目计划实施情况进行设置项目绩效</a:t>
            </a:r>
            <a:r>
              <a:rPr lang="zh-CN" altLang="en-US">
                <a:latin typeface="Times New Roman" panose="02020603050405020304" charset="0"/>
                <a:ea typeface="微软雅黑" panose="020B0503020204020204" pitchFamily="34" charset="-122"/>
                <a:cs typeface="Times New Roman" panose="02020603050405020304" charset="0"/>
              </a:rPr>
              <a:t>目标。</a:t>
            </a:r>
            <a:endParaRPr lang="zh-CN" altLang="en-US">
              <a:latin typeface="Times New Roman" panose="02020603050405020304" charset="0"/>
              <a:ea typeface="微软雅黑" panose="020B0503020204020204" pitchFamily="34" charset="-122"/>
              <a:cs typeface="Times New Roman" panose="02020603050405020304" charset="0"/>
            </a:endParaRPr>
          </a:p>
          <a:p>
            <a:endParaRPr lang="zh-CN" altLang="en-US">
              <a:latin typeface="Times New Roman" panose="02020603050405020304" charset="0"/>
              <a:ea typeface="微软雅黑" panose="020B0503020204020204" pitchFamily="34" charset="-122"/>
              <a:cs typeface="Times New Roman" panose="02020603050405020304" charset="0"/>
            </a:endParaRPr>
          </a:p>
          <a:p>
            <a:endParaRPr lang="zh-CN" altLang="en-US">
              <a:latin typeface="Times New Roman" panose="02020603050405020304" charset="0"/>
              <a:ea typeface="微软雅黑" panose="020B0503020204020204" pitchFamily="34" charset="-122"/>
              <a:cs typeface="Times New Roman" panose="02020603050405020304" charset="0"/>
            </a:endParaRPr>
          </a:p>
        </p:txBody>
      </p:sp>
      <p:graphicFrame>
        <p:nvGraphicFramePr>
          <p:cNvPr id="7" name="对象 6">
            <a:hlinkClick r:id="" action="ppaction://ole?verb="/>
          </p:cNvPr>
          <p:cNvGraphicFramePr>
            <a:graphicFrameLocks noChangeAspect="1"/>
          </p:cNvGraphicFramePr>
          <p:nvPr/>
        </p:nvGraphicFramePr>
        <p:xfrm>
          <a:off x="3733800" y="1905000"/>
          <a:ext cx="971550" cy="952500"/>
        </p:xfrm>
        <a:graphic>
          <a:graphicData uri="http://schemas.openxmlformats.org/presentationml/2006/ole">
            <mc:AlternateContent xmlns:mc="http://schemas.openxmlformats.org/markup-compatibility/2006">
              <mc:Choice xmlns:v="urn:schemas-microsoft-com:vml" Requires="v">
                <p:oleObj spid="_x0000_s6147" name="" showAsIcon="1" r:id="rId1" imgW="971550" imgH="952500" progId="Excel.Sheet.12">
                  <p:embed/>
                </p:oleObj>
              </mc:Choice>
              <mc:Fallback>
                <p:oleObj name="" showAsIcon="1" r:id="rId1" imgW="971550" imgH="952500" progId="Excel.Sheet.12">
                  <p:embed/>
                  <p:pic>
                    <p:nvPicPr>
                      <p:cNvPr id="0" name="图片 6146"/>
                      <p:cNvPicPr/>
                      <p:nvPr/>
                    </p:nvPicPr>
                    <p:blipFill>
                      <a:blip r:embed="rId2"/>
                      <a:stretch>
                        <a:fillRect/>
                      </a:stretch>
                    </p:blipFill>
                    <p:spPr>
                      <a:xfrm>
                        <a:off x="3733800" y="1905000"/>
                        <a:ext cx="971550" cy="952500"/>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3810000" y="3505200"/>
          <a:ext cx="971550" cy="952500"/>
        </p:xfrm>
        <a:graphic>
          <a:graphicData uri="http://schemas.openxmlformats.org/presentationml/2006/ole">
            <mc:AlternateContent xmlns:mc="http://schemas.openxmlformats.org/markup-compatibility/2006">
              <mc:Choice xmlns:v="urn:schemas-microsoft-com:vml" Requires="v">
                <p:oleObj spid="_x0000_s6148" name="" showAsIcon="1" r:id="rId3" imgW="971550" imgH="952500" progId="Word.Document.8">
                  <p:embed/>
                </p:oleObj>
              </mc:Choice>
              <mc:Fallback>
                <p:oleObj name="" showAsIcon="1" r:id="rId3" imgW="971550" imgH="952500" progId="Word.Document.8">
                  <p:embed/>
                  <p:pic>
                    <p:nvPicPr>
                      <p:cNvPr id="0" name="图片 6147"/>
                      <p:cNvPicPr/>
                      <p:nvPr/>
                    </p:nvPicPr>
                    <p:blipFill>
                      <a:blip r:embed="rId4"/>
                      <a:stretch>
                        <a:fillRect/>
                      </a:stretch>
                    </p:blipFill>
                    <p:spPr>
                      <a:xfrm>
                        <a:off x="3810000" y="3505200"/>
                        <a:ext cx="971550" cy="952500"/>
                      </a:xfrm>
                      <a:prstGeom prst="rect">
                        <a:avLst/>
                      </a:prstGeom>
                    </p:spPr>
                  </p:pic>
                </p:oleObj>
              </mc:Fallback>
            </mc:AlternateContent>
          </a:graphicData>
        </a:graphic>
      </p:graphicFrame>
      <p:sp>
        <p:nvSpPr>
          <p:cNvPr id="2" name="出自【趣你的PPT】(微信:qunideppt)：最优质的PPT资源库"/>
          <p:cNvSpPr txBox="1">
            <a:spLocks noChangeArrowheads="1"/>
          </p:cNvSpPr>
          <p:nvPr/>
        </p:nvSpPr>
        <p:spPr bwMode="auto">
          <a:xfrm>
            <a:off x="838200" y="304800"/>
            <a:ext cx="862139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defRPr/>
            </a:pPr>
            <a:r>
              <a:rPr lang="zh-CN" altLang="en-US" sz="3200" b="1" dirty="0">
                <a:latin typeface="微软雅黑" panose="020B0503020204020204" pitchFamily="34" charset="-122"/>
                <a:ea typeface="微软雅黑" panose="020B0503020204020204" pitchFamily="34" charset="-122"/>
                <a:sym typeface="+mn-ea"/>
              </a:rPr>
              <a:t>总结</a:t>
            </a:r>
            <a:endParaRPr lang="zh-CN" altLang="en-US" sz="3200" b="1" dirty="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915670" y="1219200"/>
            <a:ext cx="5193665" cy="521970"/>
          </a:xfrm>
          <a:prstGeom prst="rect">
            <a:avLst/>
          </a:prstGeom>
          <a:noFill/>
        </p:spPr>
        <p:txBody>
          <a:bodyPr wrap="square" rtlCol="0">
            <a:spAutoFit/>
          </a:bodyPr>
          <a:p>
            <a:r>
              <a:rPr lang="zh-CN" altLang="en-US" sz="2800" b="1">
                <a:latin typeface="微软雅黑" panose="020B0503020204020204" pitchFamily="34" charset="-122"/>
                <a:ea typeface="微软雅黑" panose="020B0503020204020204" pitchFamily="34" charset="-122"/>
              </a:rPr>
              <a:t>项目绩效目标设置可参考的</a:t>
            </a:r>
            <a:r>
              <a:rPr lang="zh-CN" altLang="en-US" sz="2800" b="1">
                <a:latin typeface="微软雅黑" panose="020B0503020204020204" pitchFamily="34" charset="-122"/>
                <a:ea typeface="微软雅黑" panose="020B0503020204020204" pitchFamily="34" charset="-122"/>
              </a:rPr>
              <a:t>内容</a:t>
            </a:r>
            <a:endParaRPr lang="zh-CN" altLang="en-US" sz="2800" b="1">
              <a:latin typeface="微软雅黑" panose="020B0503020204020204" pitchFamily="34" charset="-122"/>
              <a:ea typeface="微软雅黑" panose="020B0503020204020204" pitchFamily="34" charset="-122"/>
            </a:endParaRPr>
          </a:p>
        </p:txBody>
      </p:sp>
    </p:spTree>
    <p:custDataLst>
      <p:tags r:id="rId5"/>
    </p:custData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0" y="5791200"/>
            <a:ext cx="12192000" cy="1066800"/>
          </a:xfrm>
          <a:prstGeom prst="rect">
            <a:avLst/>
          </a:prstGeom>
          <a:solidFill>
            <a:srgbClr val="9537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0"/>
          <p:cNvSpPr txBox="1"/>
          <p:nvPr/>
        </p:nvSpPr>
        <p:spPr>
          <a:xfrm>
            <a:off x="1676400" y="1371600"/>
            <a:ext cx="8512810" cy="1106805"/>
          </a:xfrm>
          <a:prstGeom prst="rect">
            <a:avLst/>
          </a:prstGeom>
          <a:noFill/>
        </p:spPr>
        <p:txBody>
          <a:bodyPr wrap="square" rtlCol="0">
            <a:spAutoFit/>
          </a:bodyPr>
          <a:lstStyle/>
          <a:p>
            <a:pPr algn="ctr"/>
            <a:r>
              <a:rPr lang="zh-CN" altLang="en-US" sz="6600" b="1" spc="300" dirty="0">
                <a:solidFill>
                  <a:srgbClr val="292425"/>
                </a:solidFill>
                <a:latin typeface="微软雅黑" panose="020B0503020204020204" pitchFamily="34" charset="-122"/>
                <a:ea typeface="微软雅黑" panose="020B0503020204020204" pitchFamily="34" charset="-122"/>
              </a:rPr>
              <a:t>谢谢</a:t>
            </a:r>
            <a:endParaRPr lang="zh-CN" altLang="en-US" sz="6600" b="1" spc="300" dirty="0">
              <a:solidFill>
                <a:srgbClr val="292425"/>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userDrawn="1"/>
        </p:nvPicPr>
        <p:blipFill>
          <a:blip r:embed="rId1"/>
          <a:stretch>
            <a:fillRect/>
          </a:stretch>
        </p:blipFill>
        <p:spPr>
          <a:xfrm>
            <a:off x="76200" y="76200"/>
            <a:ext cx="1507490" cy="1341120"/>
          </a:xfrm>
          <a:prstGeom prst="rect">
            <a:avLst/>
          </a:prstGeom>
        </p:spPr>
      </p:pic>
      <p:pic>
        <p:nvPicPr>
          <p:cNvPr id="2" name="图片 1"/>
          <p:cNvPicPr>
            <a:picLocks noChangeAspect="1"/>
          </p:cNvPicPr>
          <p:nvPr/>
        </p:nvPicPr>
        <p:blipFill>
          <a:blip r:embed="rId2"/>
          <a:stretch>
            <a:fillRect/>
          </a:stretch>
        </p:blipFill>
        <p:spPr>
          <a:xfrm>
            <a:off x="6185535" y="2802890"/>
            <a:ext cx="2087245" cy="2120265"/>
          </a:xfrm>
          <a:prstGeom prst="rect">
            <a:avLst/>
          </a:prstGeom>
        </p:spPr>
      </p:pic>
      <p:sp>
        <p:nvSpPr>
          <p:cNvPr id="14" name="文本框 13"/>
          <p:cNvSpPr txBox="1"/>
          <p:nvPr/>
        </p:nvSpPr>
        <p:spPr>
          <a:xfrm>
            <a:off x="5944235" y="4953000"/>
            <a:ext cx="2570480" cy="398780"/>
          </a:xfrm>
          <a:prstGeom prst="rect">
            <a:avLst/>
          </a:prstGeom>
          <a:noFill/>
        </p:spPr>
        <p:txBody>
          <a:bodyPr wrap="square" rtlCol="0">
            <a:spAutoFit/>
            <a:scene3d>
              <a:camera prst="orthographicFront"/>
              <a:lightRig rig="threePt" dir="t"/>
            </a:scene3d>
          </a:bodyPr>
          <a:p>
            <a:r>
              <a:rPr lang="zh-CN" altLang="en-US" sz="200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sym typeface="+mn-ea"/>
              </a:rPr>
              <a:t>☎</a:t>
            </a:r>
            <a:r>
              <a:rPr lang="zh-CN" altLang="en-US" sz="2000">
                <a:solidFill>
                  <a:schemeClr val="tx1"/>
                </a:solidFill>
                <a:effectLst>
                  <a:outerShdw blurRad="38100" dist="19050" dir="2700000" algn="tl" rotWithShape="0">
                    <a:schemeClr val="dk1">
                      <a:alpha val="40000"/>
                    </a:schemeClr>
                  </a:outerShdw>
                </a:effectLst>
              </a:rPr>
              <a:t>：</a:t>
            </a:r>
            <a:r>
              <a:rPr lang="en-US" altLang="zh-CN" sz="2000">
                <a:solidFill>
                  <a:schemeClr val="tx1"/>
                </a:solidFill>
                <a:effectLst>
                  <a:outerShdw blurRad="38100" dist="19050" dir="2700000" algn="tl" rotWithShape="0">
                    <a:schemeClr val="dk1">
                      <a:alpha val="40000"/>
                    </a:schemeClr>
                  </a:outerShdw>
                </a:effectLst>
              </a:rPr>
              <a:t>150-9334-7680</a:t>
            </a:r>
            <a:endParaRPr lang="en-US" altLang="zh-CN" sz="2000">
              <a:solidFill>
                <a:schemeClr val="tx1"/>
              </a:solidFill>
              <a:effectLst>
                <a:outerShdw blurRad="38100" dist="19050" dir="2700000" algn="tl" rotWithShape="0">
                  <a:schemeClr val="dk1">
                    <a:alpha val="40000"/>
                  </a:schemeClr>
                </a:outerShdw>
              </a:effectLst>
            </a:endParaRPr>
          </a:p>
        </p:txBody>
      </p:sp>
      <p:pic>
        <p:nvPicPr>
          <p:cNvPr id="11" name="图片 10" descr="订阅号二维码"/>
          <p:cNvPicPr>
            <a:picLocks noChangeAspect="1"/>
          </p:cNvPicPr>
          <p:nvPr/>
        </p:nvPicPr>
        <p:blipFill>
          <a:blip r:embed="rId3"/>
          <a:stretch>
            <a:fillRect/>
          </a:stretch>
        </p:blipFill>
        <p:spPr>
          <a:xfrm>
            <a:off x="3715385" y="2861310"/>
            <a:ext cx="1976120" cy="2002790"/>
          </a:xfrm>
          <a:prstGeom prst="rect">
            <a:avLst/>
          </a:prstGeom>
        </p:spPr>
      </p:pic>
      <p:sp>
        <p:nvSpPr>
          <p:cNvPr id="13" name="文本框 12"/>
          <p:cNvSpPr txBox="1"/>
          <p:nvPr/>
        </p:nvSpPr>
        <p:spPr>
          <a:xfrm>
            <a:off x="3321685" y="4953000"/>
            <a:ext cx="2369820" cy="398780"/>
          </a:xfrm>
          <a:prstGeom prst="rect">
            <a:avLst/>
          </a:prstGeom>
          <a:noFill/>
        </p:spPr>
        <p:txBody>
          <a:bodyPr wrap="square" rtlCol="0">
            <a:spAutoFit/>
            <a:scene3d>
              <a:camera prst="orthographicFront"/>
              <a:lightRig rig="threePt" dir="t"/>
            </a:scene3d>
          </a:bodyPr>
          <a:p>
            <a:r>
              <a:rPr lang="zh-CN" altLang="en-US" sz="200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a:t>
            </a:r>
            <a:r>
              <a:rPr lang="zh-CN" altLang="en-US" sz="2000">
                <a:solidFill>
                  <a:schemeClr val="tx1"/>
                </a:solidFill>
                <a:effectLst>
                  <a:outerShdw blurRad="38100" dist="19050" dir="2700000" algn="tl" rotWithShape="0">
                    <a:schemeClr val="dk1">
                      <a:alpha val="40000"/>
                    </a:schemeClr>
                  </a:outerShdw>
                </a:effectLst>
              </a:rPr>
              <a:t>：</a:t>
            </a:r>
            <a:r>
              <a:rPr lang="en-US" altLang="zh-CN" sz="2000">
                <a:solidFill>
                  <a:schemeClr val="tx1"/>
                </a:solidFill>
                <a:effectLst>
                  <a:outerShdw blurRad="38100" dist="19050" dir="2700000" algn="tl" rotWithShape="0">
                    <a:schemeClr val="dk1">
                      <a:alpha val="40000"/>
                    </a:schemeClr>
                  </a:outerShdw>
                </a:effectLst>
              </a:rPr>
              <a:t>0371-65050170</a:t>
            </a:r>
            <a:endParaRPr lang="en-US" altLang="zh-CN" sz="2000">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457200" y="1828800"/>
            <a:ext cx="5411470" cy="966470"/>
          </a:xfrm>
        </p:spPr>
        <p:txBody>
          <a:bodyPr>
            <a:normAutofit fontScale="90000"/>
          </a:bodyPr>
          <a:lstStyle/>
          <a:p>
            <a:pPr algn="l"/>
            <a:r>
              <a:rPr lang="en-US" altLang="zh-CN" dirty="0"/>
              <a:t> </a:t>
            </a:r>
            <a:br>
              <a:rPr lang="en-US" altLang="zh-CN" dirty="0"/>
            </a:br>
            <a:r>
              <a:rPr lang="en-US" altLang="zh-CN" dirty="0"/>
              <a:t>P</a:t>
            </a:r>
            <a:r>
              <a:rPr lang="en-US" altLang="zh-CN" dirty="0"/>
              <a:t>art1  </a:t>
            </a:r>
            <a:r>
              <a:rPr lang="zh-CN" altLang="en-US" dirty="0"/>
              <a:t>绩效目标</a:t>
            </a:r>
            <a:r>
              <a:rPr lang="zh-CN" altLang="en-US" dirty="0"/>
              <a:t>设置</a:t>
            </a:r>
            <a:endParaRPr lang="zh-CN" altLang="en-US" dirty="0"/>
          </a:p>
        </p:txBody>
      </p:sp>
      <p:sp>
        <p:nvSpPr>
          <p:cNvPr id="6" name="文本占位符 5"/>
          <p:cNvSpPr>
            <a:spLocks noGrp="1"/>
          </p:cNvSpPr>
          <p:nvPr>
            <p:ph type="body" idx="1"/>
            <p:custDataLst>
              <p:tags r:id="rId2"/>
            </p:custDataLst>
          </p:nvPr>
        </p:nvSpPr>
        <p:spPr>
          <a:xfrm>
            <a:off x="2209800" y="3048000"/>
            <a:ext cx="5114290" cy="1214755"/>
          </a:xfrm>
        </p:spPr>
        <p:txBody>
          <a:bodyPr>
            <a:normAutofit fontScale="25000"/>
          </a:bodyPr>
          <a:lstStyle/>
          <a:p>
            <a:pPr lvl="0"/>
            <a:r>
              <a:rPr lang="zh-CN" altLang="en-US" sz="7200" dirty="0"/>
              <a:t>绩效目标是什么？</a:t>
            </a:r>
            <a:endParaRPr lang="zh-CN" altLang="en-US" sz="7200" dirty="0"/>
          </a:p>
          <a:p>
            <a:pPr lvl="0"/>
            <a:r>
              <a:rPr lang="zh-CN" altLang="en-US" sz="7200" dirty="0"/>
              <a:t>为什么要设置绩效</a:t>
            </a:r>
            <a:r>
              <a:rPr lang="zh-CN" altLang="en-US" sz="7200" dirty="0"/>
              <a:t>目标？</a:t>
            </a:r>
            <a:endParaRPr lang="zh-CN" altLang="en-US" sz="7200" dirty="0"/>
          </a:p>
          <a:p>
            <a:pPr lvl="0"/>
            <a:r>
              <a:rPr lang="zh-CN" altLang="en-US" sz="7200" dirty="0"/>
              <a:t>如何设置绩效</a:t>
            </a:r>
            <a:r>
              <a:rPr lang="zh-CN" altLang="en-US" sz="7200" dirty="0"/>
              <a:t>目标？</a:t>
            </a:r>
            <a:endParaRPr lang="zh-CN" altLang="en-US" sz="7200" dirty="0"/>
          </a:p>
          <a:p>
            <a:pPr lvl="0"/>
            <a:endParaRPr lang="zh-CN" altLang="en-US" sz="7200" dirty="0"/>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8610600" y="1752600"/>
            <a:ext cx="2683510" cy="3985895"/>
          </a:xfrm>
          <a:prstGeom prst="rect">
            <a:avLst/>
          </a:prstGeom>
        </p:spPr>
      </p:pic>
      <p:sp>
        <p:nvSpPr>
          <p:cNvPr id="5" name="文本框 4"/>
          <p:cNvSpPr txBox="1"/>
          <p:nvPr/>
        </p:nvSpPr>
        <p:spPr>
          <a:xfrm>
            <a:off x="990600" y="1783080"/>
            <a:ext cx="7442200" cy="3815080"/>
          </a:xfrm>
          <a:prstGeom prst="rect">
            <a:avLst/>
          </a:prstGeom>
          <a:noFill/>
        </p:spPr>
        <p:txBody>
          <a:bodyPr wrap="square" rtlCol="0">
            <a:spAutoFit/>
          </a:bodyPr>
          <a:p>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预算绩效目标小课堂</a:t>
            </a:r>
            <a:r>
              <a:rPr lang="en-US" altLang="zh-CN" sz="2800" b="1">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a:latin typeface="微软雅黑" panose="020B0503020204020204" pitchFamily="34" charset="-122"/>
                <a:ea typeface="微软雅黑" panose="020B0503020204020204" pitchFamily="34" charset="-122"/>
                <a:cs typeface="微软雅黑" panose="020B0503020204020204" pitchFamily="34" charset="-122"/>
              </a:rPr>
              <a:t>减肥</a:t>
            </a:r>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800" b="1">
              <a:latin typeface="微软雅黑" panose="020B0503020204020204" pitchFamily="34" charset="-122"/>
              <a:ea typeface="微软雅黑" panose="020B0503020204020204" pitchFamily="34" charset="-122"/>
              <a:cs typeface="微软雅黑" panose="020B0503020204020204" pitchFamily="34" charset="-122"/>
            </a:endParaRPr>
          </a:p>
          <a:p>
            <a:pPr algn="just" fontAlgn="auto">
              <a:lnSpc>
                <a:spcPct val="15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示例</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小强是一名普通职员，每天工作很忙，不规律的饮食和作息，使小强体重增至</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160</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斤，体重的增加使小强干什么都很累，严重影响了小强的正常生活和工作，由此小强下定决心减肥，希望能恢复健康帅气模样。</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因此，小强想要为</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减肥</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设置相应的绩效目标。</a:t>
            </a:r>
            <a:r>
              <a:rPr lang="en-US" altLang="zh-CN" sz="2800"/>
              <a:t>    </a:t>
            </a:r>
            <a:endParaRPr lang="zh-CN" altLang="en-US" sz="2800"/>
          </a:p>
        </p:txBody>
      </p:sp>
      <p:pic>
        <p:nvPicPr>
          <p:cNvPr id="7" name="图片 6"/>
          <p:cNvPicPr>
            <a:picLocks noChangeAspect="1"/>
          </p:cNvPicPr>
          <p:nvPr/>
        </p:nvPicPr>
        <p:blipFill>
          <a:blip r:embed="rId1"/>
          <a:stretch>
            <a:fillRect/>
          </a:stretch>
        </p:blipFill>
        <p:spPr>
          <a:xfrm>
            <a:off x="8737600" y="1879600"/>
            <a:ext cx="2683510" cy="398589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文本框 11"/>
          <p:cNvSpPr txBox="1"/>
          <p:nvPr>
            <p:custDataLst>
              <p:tags r:id="rId1"/>
            </p:custDataLst>
          </p:nvPr>
        </p:nvSpPr>
        <p:spPr>
          <a:xfrm>
            <a:off x="1219197" y="1600378"/>
            <a:ext cx="5925299" cy="561975"/>
          </a:xfrm>
          <a:prstGeom prst="rect">
            <a:avLst/>
          </a:prstGeom>
          <a:noFill/>
        </p:spPr>
        <p:txBody>
          <a:bodyPr wrap="square" bIns="0" rtlCol="0" anchor="b" anchorCtr="0">
            <a:spAutoFit/>
          </a:bodyPr>
          <a:p>
            <a:pPr>
              <a:lnSpc>
                <a:spcPct val="120000"/>
              </a:lnSpc>
            </a:pPr>
            <a:r>
              <a:rPr lang="en-US" altLang="zh-CN"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cs typeface="Times New Roman" panose="02020603050405020304" charset="0"/>
              </a:rPr>
              <a:t>1.1</a:t>
            </a:r>
            <a:r>
              <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rPr>
              <a:t>预算绩效目标定义</a:t>
            </a:r>
            <a:endParaRPr lang="zh-CN" altLang="en-US" sz="2800" b="1" spc="300" dirty="0">
              <a:solidFill>
                <a:sysClr val="windowText" lastClr="000000">
                  <a:lumMod val="75000"/>
                  <a:lumOff val="25000"/>
                </a:sysClr>
              </a:solidFill>
              <a:latin typeface="微软雅黑" panose="020B0503020204020204" pitchFamily="34" charset="-122"/>
              <a:ea typeface="微软雅黑" panose="020B0503020204020204" pitchFamily="34" charset="-122"/>
            </a:endParaRPr>
          </a:p>
        </p:txBody>
      </p:sp>
      <p:sp>
        <p:nvSpPr>
          <p:cNvPr id="6" name="文本框 5"/>
          <p:cNvSpPr txBox="1"/>
          <p:nvPr>
            <p:custDataLst>
              <p:tags r:id="rId2"/>
            </p:custDataLst>
          </p:nvPr>
        </p:nvSpPr>
        <p:spPr>
          <a:xfrm>
            <a:off x="990600" y="2514600"/>
            <a:ext cx="10476865" cy="2630805"/>
          </a:xfrm>
          <a:prstGeom prst="rect">
            <a:avLst/>
          </a:prstGeom>
          <a:noFill/>
        </p:spPr>
        <p:txBody>
          <a:bodyPr wrap="square" tIns="0" rtlCol="0" anchor="t" anchorCtr="0">
            <a:spAutoFit/>
          </a:bodyPr>
          <a:p>
            <a:pPr indent="457200" fontAlgn="auto">
              <a:lnSpc>
                <a:spcPct val="200000"/>
              </a:lnSpc>
            </a:pPr>
            <a:r>
              <a:rPr lang="en-US" altLang="zh-CN" sz="2800"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800"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预算绩效目标</a:t>
            </a:r>
            <a:r>
              <a:rPr lang="zh-CN" altLang="en-US" sz="2800"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是指</a:t>
            </a:r>
            <a:r>
              <a:rPr lang="zh-CN" altLang="en-US" sz="28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使用</a:t>
            </a:r>
            <a:r>
              <a:rPr lang="zh-CN" altLang="en-US" sz="2800" spc="15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财政预算资金计划在一定期限内达到的产出和效果，</a:t>
            </a:r>
            <a:r>
              <a:rPr lang="zh-CN" altLang="en-US" sz="2800" spc="15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由</a:t>
            </a:r>
            <a:r>
              <a:rPr lang="zh-CN" altLang="en-US" sz="2800"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rPr>
              <a:t>预算部门及其所属单位在申报预算时填报，包括绩效内容、绩效指标和绩效标准。</a:t>
            </a:r>
            <a:endParaRPr lang="en-US" altLang="zh-CN" sz="2800" spc="150" dirty="0">
              <a:solidFill>
                <a:sysClr val="windowText" lastClr="000000">
                  <a:lumMod val="75000"/>
                  <a:lumOff val="25000"/>
                </a:sys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838200" y="304800"/>
            <a:ext cx="4277995" cy="583565"/>
          </a:xfrm>
          <a:prstGeom prst="rect">
            <a:avLst/>
          </a:prstGeom>
          <a:noFill/>
        </p:spPr>
        <p:txBody>
          <a:bodyPr wrap="square" rtlCol="0">
            <a:spAutoFit/>
          </a:bodyPr>
          <a:p>
            <a:r>
              <a:rPr lang="en-US" altLang="zh-CN" sz="3200" b="1">
                <a:latin typeface="微软雅黑" panose="020B0503020204020204" pitchFamily="34" charset="-122"/>
                <a:ea typeface="微软雅黑" panose="020B0503020204020204" pitchFamily="34" charset="-122"/>
              </a:rPr>
              <a:t>1.</a:t>
            </a:r>
            <a:r>
              <a:rPr lang="zh-CN" altLang="en-US" sz="3200" b="1">
                <a:latin typeface="微软雅黑" panose="020B0503020204020204" pitchFamily="34" charset="-122"/>
                <a:ea typeface="微软雅黑" panose="020B0503020204020204" pitchFamily="34" charset="-122"/>
              </a:rPr>
              <a:t>绩效目标设置</a:t>
            </a:r>
            <a:endParaRPr lang="zh-CN" altLang="en-US" sz="3200" b="1">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COLOR_SCHEME_SHAPE_ID" val="2"/>
  <p:tag name="KSO_WM_UNIT_COLOR_SCHEME_PARENT_PAGE" val="2_1"/>
  <p:tag name="KSO_WM_SLIDE_BACKGROUND_MASK_FLAG" val="1"/>
  <p:tag name="KSO_WM_UNIT_TYPE" val="y"/>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COLOR_SCHEME_SHAPE_ID" val="107"/>
  <p:tag name="KSO_WM_UNIT_COLOR_SCHEME_PARENT_PAGE" val="2_1"/>
  <p:tag name="KSO_WM_SLIDE_BACKGROUND_MASK_FLAG" val="1"/>
  <p:tag name="KSO_WM_UNIT_TYPE" val="y"/>
  <p:tag name="KSO_WM_UNIT_INDEX" val="3"/>
</p:tagLst>
</file>

<file path=ppt/tags/tag100.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7"/>
  <p:tag name="KSO_WM_UNIT_COLOR_SCHEME_PARENT_PAGE" val="2_1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8"/>
  <p:tag name="KSO_WM_UNIT_COLOR_SCHEME_PARENT_PAGE" val="2_1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13"/>
  <p:tag name="KSO_WM_UNIT_COLOR_SCHEME_PARENT_PAGE" val="2_1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108"/>
  <p:tag name="KSO_WM_UNIT_COLOR_SCHEME_PARENT_PAGE" val="2_1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2"/>
  <p:tag name="KSO_WM_UNIT_COLOR_SCHEME_PARENT_PAGE" val="2_11"/>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3"/>
  <p:tag name="KSO_WM_UNIT_COLOR_SCHEME_PARENT_PAGE" val="2_1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4"/>
  <p:tag name="KSO_WM_UNIT_COLOR_SCHEME_PARENT_PAGE" val="2_11"/>
</p:tagLst>
</file>

<file path=ppt/tags/tag108.xml><?xml version="1.0" encoding="utf-8"?>
<p:tagLst xmlns:p="http://schemas.openxmlformats.org/presentationml/2006/main">
  <p:tag name="KSO_WM_SLIDE_COLORSCHEME_VERSION" val="3.2"/>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 name="KSO_WM_SLIDE_BACKGROUND_TYPE" val="general"/>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COLOR_SCHEME_SHAPE_ID" val="108"/>
  <p:tag name="KSO_WM_UNIT_COLOR_SCHEME_PARENT_PAGE" val="2_1"/>
  <p:tag name="KSO_WM_SLIDE_BACKGROUND_MASK_FLAG" val="1"/>
  <p:tag name="KSO_WM_UNIT_TYPE" val="y"/>
  <p:tag name="KSO_WM_UNIT_INDEX" val="4"/>
</p:tagLst>
</file>

<file path=ppt/tags/tag110.xml><?xml version="1.0" encoding="utf-8"?>
<p:tagLst xmlns:p="http://schemas.openxmlformats.org/presentationml/2006/main">
  <p:tag name="KSO_WM_SLIDE_BACKGROUND_TYPE" val="general"/>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general"/>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general"/>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UNIT_BK_DARK_LIGHT" val="2"/>
  <p:tag name="KSO_WM_SLIDE_BACKGROUND_TYPE" val="frame"/>
  <p:tag name="KSO_WM_SLIDE_BK_DARK_LIGHT"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 name="KSO_WM_SLIDE_BACKGROUND_TYPE" val="frame"/>
  <p:tag name="KSO_WM_SLIDE_BK_DARK_LIGHT" val="1"/>
</p:tagLst>
</file>

<file path=ppt/tags/tag119.xml><?xml version="1.0" encoding="utf-8"?>
<p:tagLst xmlns:p="http://schemas.openxmlformats.org/presentationml/2006/main">
  <p:tag name="KSO_WM_SLIDE_BACKGROUND_TYPE" val="frame"/>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69"/>
  <p:tag name="KSO_WM_UNIT_COLOR_SCHEME_PARENT_PAGE" val="2_1"/>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frame"/>
  <p:tag name="KSO_WM_SLIDE_BK_DARK_LIGHT"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frame"/>
  <p:tag name="KSO_WM_SLIDE_BK_DARK_LIGHT"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leftRight"/>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leftRight"/>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70"/>
  <p:tag name="KSO_WM_UNIT_COLOR_SCHEME_PARENT_PAGE" val="2_1"/>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UNIT_BK_DARK_LIGHT" val="1"/>
  <p:tag name="KSO_WM_SLIDE_BACKGROUND_TYPE" val="leftRight"/>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UNIT_BK_DARK_LIGHT" val="1"/>
  <p:tag name="KSO_WM_SLIDE_BACKGROUND_TYPE" val="topBottom"/>
  <p:tag name="KSO_WM_SLIDE_BK_DARK_LIGHT" val="2"/>
</p:tagLst>
</file>

<file path=ppt/tags/tag138.xml><?xml version="1.0" encoding="utf-8"?>
<p:tagLst xmlns:p="http://schemas.openxmlformats.org/presentationml/2006/main">
  <p:tag name="KSO_WM_SLIDE_BACKGROUND_TYPE" val="topBotto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topBotto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71"/>
  <p:tag name="KSO_WM_UNIT_COLOR_SCHEME_PARENT_PAGE" val="2_1"/>
  <p:tag name="KSO_WM_SLIDE_BACKGROUND_MASK_FLAG"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topBottom"/>
  <p:tag name="KSO_WM_SLIDE_BK_DARK_LIGHT"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 name="KSO_WM_SLIDE_BACKGROUND_TYPE" val="topBottom"/>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bottomTop"/>
  <p:tag name="KSO_WM_SLIDE_BK_DARK_LIGHT" val="2"/>
</p:tagLst>
</file>

<file path=ppt/tags/tag15.xml><?xml version="1.0" encoding="utf-8"?>
<p:tagLst xmlns:p="http://schemas.openxmlformats.org/presentationml/2006/main">
  <p:tag name="KSO_WM_SLIDE_COLORSCHEME_VERSION" val="3.2"/>
  <p:tag name="KSO_WM_UNIT_COLOR_SCHEME_SHAPE_ID" val="32"/>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bottomTop"/>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UNIT_BK_DARK_LIGHT" val="1"/>
  <p:tag name="KSO_WM_SLIDE_BACKGROUND_TYPE" val="bottomTop"/>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UNIT_BK_DARK_LIGHT" val="1"/>
  <p:tag name="KSO_WM_SLIDE_BACKGROUND_TYPE" val="navigation"/>
  <p:tag name="KSO_WM_SLIDE_BK_DARK_LIGHT" val="2"/>
</p:tagLst>
</file>

<file path=ppt/tags/tag15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navigation"/>
  <p:tag name="KSO_WM_SLIDE_BK_DARK_LIGHT" val="2"/>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navigation"/>
  <p:tag name="KSO_WM_SLIDE_BK_DARK_LIGHT" val="2"/>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elt"/>
  <p:tag name="KSO_WM_SLIDE_BK_DARK_LIGHT" val="1"/>
</p:tagLst>
</file>

<file path=ppt/tags/tag171.xml><?xml version="1.0" encoding="utf-8"?>
<p:tagLst xmlns:p="http://schemas.openxmlformats.org/presentationml/2006/main">
  <p:tag name="KSO_WM_SLIDE_BACKGROUND_TYPE" val="belt"/>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belt"/>
  <p:tag name="KSO_WM_SLIDE_BK_DARK_LIGHT"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belt"/>
  <p:tag name="KSO_WM_SLIDE_BK_DARK_LIGHT" val="1"/>
</p:tagLst>
</file>

<file path=ppt/tags/tag174.xml><?xml version="1.0" encoding="utf-8"?>
<p:tagLst xmlns:p="http://schemas.openxmlformats.org/presentationml/2006/main">
  <p:tag name="KSO_WM_SLIDE_BACKGROUND_TYPE" val="belt"/>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belt"/>
  <p:tag name="KSO_WM_SLIDE_BK_DARK_LIGHT"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belt"/>
  <p:tag name="KSO_WM_SLIDE_BK_DARK_LIGHT"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82.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UNIT_COLOR_SCHEME_SHAPE_ID" val="2"/>
  <p:tag name="KSO_WM_UNIT_COLOR_SCHEME_PARENT_PAGE" val="1_1"/>
  <p:tag name="KSO_WM_TEMPLATE_CATEGORY" val="custom"/>
  <p:tag name="KSO_WM_TEMPLATE_INDEX" val="20192214"/>
</p:tagLst>
</file>

<file path=ppt/tags/tag183.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UNIT_COLOR_SCHEME_SHAPE_ID" val="3"/>
  <p:tag name="KSO_WM_UNIT_COLOR_SCHEME_PARENT_PAGE" val="1_1"/>
  <p:tag name="KSO_WM_TEMPLATE_CATEGORY" val="custom"/>
  <p:tag name="KSO_WM_TEMPLATE_INDEX" val="20192214"/>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COLOR_SCHEME_SHAPE_ID" val="4"/>
  <p:tag name="KSO_WM_UNIT_COLOR_SCHEME_PARENT_PAGE" val="1_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COLOR_SCHEME_SHAPE_ID" val="5"/>
  <p:tag name="KSO_WM_UNIT_COLOR_SCHEME_PARENT_PAGE" val="1_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COLOR_SCHEME_SHAPE_ID" val="6"/>
  <p:tag name="KSO_WM_UNIT_COLOR_SCHEME_PARENT_PAGE" val="1_1"/>
</p:tagLst>
</file>

<file path=ppt/tags/tag187.xml><?xml version="1.0" encoding="utf-8"?>
<p:tagLst xmlns:p="http://schemas.openxmlformats.org/presentationml/2006/main">
  <p:tag name="KSO_WM_TAG_VERSION" val="1.0"/>
  <p:tag name="KSO_WM_BEAUTIFY_FLAG" val="#wm#"/>
  <p:tag name="KSO_WM_TEMPLATE_CATEGORY" val="custom"/>
  <p:tag name="KSO_WM_TEMPLATE_INDEX" val="20192214"/>
  <p:tag name="KSO_WM_TEMPLATE_SUBCATEGORY" val="0"/>
  <p:tag name="KSO_WM_SLIDE_COLORSCHEME_VERSION" val="3.2"/>
  <p:tag name="KSO_WM_UNIT_COLOR_SCHEME_SHAPE_ID" val="7"/>
  <p:tag name="KSO_WM_UNIT_COLOR_SCHEME_PARENT_PAGE" val="1_1"/>
  <p:tag name="KSO_WM_UNIT_SHOW_EDIT_AREA_INDICATION" val="0"/>
  <p:tag name="KSO_WM_TEMPLATE_THUMBS_INDEX" val="1、5、7、8、9、10、11、12、13、15"/>
  <p:tag name="KSO_WM_TEMPLATE_MASTER_TYPE" val="1"/>
  <p:tag name="KSO_WM_TEMPLATE_COLOR_TYPE" val="1"/>
  <p:tag name="KSO_WM_TEMPLATE_MASTER_THUMB_INDEX" val="12"/>
</p:tagLst>
</file>

<file path=ppt/tags/tag188.xml><?xml version="1.0" encoding="utf-8"?>
<p:tagLst xmlns:p="http://schemas.openxmlformats.org/presentationml/2006/main">
  <p:tag name="KSO_WM_UNIT_PLACING_PICTURE_USER_VIEWPORT" val="{&quot;height&quot;:2112,&quot;width&quot;:2374}"/>
</p:tagLst>
</file>

<file path=ppt/tags/tag189.xml><?xml version="1.0" encoding="utf-8"?>
<p:tagLst xmlns:p="http://schemas.openxmlformats.org/presentationml/2006/main">
  <p:tag name="KSO_WM_BEAUTIFY_FLAG" val="#wm#"/>
  <p:tag name="KSO_WM_TEMPLATE_CATEGORY" val="diagram"/>
  <p:tag name="KSO_WM_TEMPLATE_INDEX" val="20187630"/>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190.xml><?xml version="1.0" encoding="utf-8"?>
<p:tagLst xmlns:p="http://schemas.openxmlformats.org/presentationml/2006/main">
  <p:tag name="KSO_WM_UNIT_TABLE_BEAUTIFY" val="smartTable{4cee214c-9c81-47d2-beff-827984f8c01c}"/>
  <p:tag name="TABLE_ENDDRAG_ORIGIN_RECT" val="695*254"/>
  <p:tag name="TABLE_ENDDRAG_RECT" val="185*179*695*254"/>
</p:tagLst>
</file>

<file path=ppt/tags/tag191.xml><?xml version="1.0" encoding="utf-8"?>
<p:tagLst xmlns:p="http://schemas.openxmlformats.org/presentationml/2006/main">
  <p:tag name="KSO_WM_BEAUTIFY_FLAG" val="#wm#"/>
  <p:tag name="KSO_WM_TEMPLATE_CATEGORY" val="diagram"/>
  <p:tag name="KSO_WM_TEMPLATE_INDEX" val="20187630"/>
</p:tagLst>
</file>

<file path=ppt/tags/tag192.xml><?xml version="1.0" encoding="utf-8"?>
<p:tagLst xmlns:p="http://schemas.openxmlformats.org/presentationml/2006/main">
  <p:tag name="KSO_WM_UNIT_PLACING_PICTURE_USER_VIEWPORT" val="{&quot;height&quot;:4000,&quot;width&quot;:5790}"/>
</p:tagLst>
</file>

<file path=ppt/tags/tag193.xml><?xml version="1.0" encoding="utf-8"?>
<p:tagLst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Lst>
</file>

<file path=ppt/tags/tag194.xml><?xml version="1.0" encoding="utf-8"?>
<p:tagLst xmlns:p="http://schemas.openxmlformats.org/presentationml/2006/main">
  <p:tag name="KSO_WM_UNIT_ISCONTENTSTITLE" val="0"/>
  <p:tag name="KSO_WM_UNIT_PRESET_TEXT" val="单击此处添加文本具体内容"/>
  <p:tag name="KSO_WM_UNIT_VALUE" val="45"/>
  <p:tag name="KSO_WM_UNIT_HIGHLIGHT" val="0"/>
  <p:tag name="KSO_WM_UNIT_COMPATIBLE" val="0"/>
  <p:tag name="KSO_WM_UNIT_DIAGRAM_ISNUMVISUAL" val="0"/>
  <p:tag name="KSO_WM_UNIT_DIAGRAM_ISREFERUNIT" val="0"/>
  <p:tag name="KSO_WM_UNIT_TYPE" val="b"/>
  <p:tag name="KSO_WM_UNIT_INDEX" val="1"/>
  <p:tag name="KSO_WM_UNIT_ID" val="custom20192214_7*b*1"/>
  <p:tag name="KSO_WM_TEMPLATE_CATEGORY" val="custom"/>
  <p:tag name="KSO_WM_TEMPLATE_INDEX" val="20192214"/>
  <p:tag name="KSO_WM_UNIT_LAYERLEVEL" val="1"/>
  <p:tag name="KSO_WM_TAG_VERSION" val="1.0"/>
  <p:tag name="KSO_WM_BEAUTIFY_FLAG" val="#wm#"/>
  <p:tag name="KSO_WM_UNIT_NOCLEAR" val="0"/>
  <p:tag name="KSO_WM_UNIT_COLOR_SCHEME_SHAPE_ID" val="6"/>
  <p:tag name="KSO_WM_UNIT_COLOR_SCHEME_PARENT_PAGE" val="0_2"/>
</p:tagLst>
</file>

<file path=ppt/tags/tag195.xml><?xml version="1.0" encoding="utf-8"?>
<p:tagLst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Lst>
</file>

<file path=ppt/tags/tag196.xml><?xml version="1.0" encoding="utf-8"?>
<p:tagLst xmlns:p="http://schemas.openxmlformats.org/presentationml/2006/main">
  <p:tag name="KSO_WM_SLIDE_ID" val="diagram20201605_1"/>
  <p:tag name="KSO_WM_TEMPLATE_SUBCATEGORY" val="0"/>
  <p:tag name="KSO_WM_SLIDE_ITEM_CNT" val="0"/>
  <p:tag name="KSO_WM_SLIDE_INDEX" val="1"/>
  <p:tag name="KSO_WM_TAG_VERSION" val="1.0"/>
  <p:tag name="KSO_WM_BEAUTIFY_FLAG" val="#wm#"/>
  <p:tag name="KSO_WM_TEMPLATE_CATEGORY" val="diagram"/>
  <p:tag name="KSO_WM_TEMPLATE_INDEX" val="20201605"/>
  <p:tag name="KSO_WM_SLIDE_TYPE" val="text"/>
  <p:tag name="KSO_WM_SLIDE_SUBTYPE" val="picTxt"/>
  <p:tag name="KSO_WM_SLIDE_SIZE" val="896*539"/>
  <p:tag name="KSO_WM_SLIDE_POSITION" val="64*0"/>
  <p:tag name="KSO_WM_SLIDE_LAYOUT" val="a_d_f"/>
  <p:tag name="KSO_WM_SLIDE_LAYOUT_CNT" val="1_2_1"/>
</p:tagLst>
</file>

<file path=ppt/tags/tag197.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198.xml><?xml version="1.0" encoding="utf-8"?>
<p:tagLst xmlns:p="http://schemas.openxmlformats.org/presentationml/2006/main">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50"/>
  <p:tag name="KSO_WM_UNIT_HIGHLIGHT" val="0"/>
  <p:tag name="KSO_WM_UNIT_COMPATIBLE" val="0"/>
  <p:tag name="KSO_WM_UNIT_DIAGRAM_ISNUMVISUAL" val="0"/>
  <p:tag name="KSO_WM_UNIT_DIAGRAM_ISREFERUNIT" val="0"/>
  <p:tag name="KSO_WM_UNIT_TYPE" val="f"/>
  <p:tag name="KSO_WM_UNIT_INDEX" val="1"/>
  <p:tag name="KSO_WM_UNIT_ID" val="diagram20201605_1*f*1"/>
  <p:tag name="KSO_WM_TEMPLATE_CATEGORY" val="diagram"/>
  <p:tag name="KSO_WM_TEMPLATE_INDEX" val="20201605"/>
  <p:tag name="KSO_WM_UNIT_LAYERLEVEL" val="1"/>
  <p:tag name="KSO_WM_TAG_VERSION" val="1.0"/>
  <p:tag name="KSO_WM_BEAUTIFY_FLAG" val="#wm#"/>
</p:tagLst>
</file>

<file path=ppt/tags/tag199.xml><?xml version="1.0" encoding="utf-8"?>
<p:tagLst xmlns:p="http://schemas.openxmlformats.org/presentationml/2006/main">
  <p:tag name="KSO_WM_SLIDE_ID" val="diagram20201605_1"/>
  <p:tag name="KSO_WM_TEMPLATE_SUBCATEGORY" val="0"/>
  <p:tag name="KSO_WM_SLIDE_ITEM_CNT" val="0"/>
  <p:tag name="KSO_WM_SLIDE_INDEX" val="1"/>
  <p:tag name="KSO_WM_TAG_VERSION" val="1.0"/>
  <p:tag name="KSO_WM_BEAUTIFY_FLAG" val="#wm#"/>
  <p:tag name="KSO_WM_TEMPLATE_CATEGORY" val="diagram"/>
  <p:tag name="KSO_WM_TEMPLATE_INDEX" val="20201605"/>
  <p:tag name="KSO_WM_SLIDE_TYPE" val="text"/>
  <p:tag name="KSO_WM_SLIDE_SUBTYPE" val="picTxt"/>
  <p:tag name="KSO_WM_SLIDE_SIZE" val="896*539"/>
  <p:tag name="KSO_WM_SLIDE_POSITION" val="64*0"/>
  <p:tag name="KSO_WM_SLIDE_LAYOUT" val="a_d_f"/>
  <p:tag name="KSO_WM_SLIDE_LAYOUT_CNT" val="1_2_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200.xml><?xml version="1.0" encoding="utf-8"?>
<p:tagLst xmlns:p="http://schemas.openxmlformats.org/presentationml/2006/main">
  <p:tag name="KSO_WM_BEAUTIFY_FLAG" val="#wm#"/>
  <p:tag name="KSO_WM_TEMPLATE_CATEGORY" val="diagram"/>
  <p:tag name="KSO_WM_TEMPLATE_INDEX" val="20201605"/>
</p:tagLst>
</file>

<file path=ppt/tags/tag201.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02.xml><?xml version="1.0" encoding="utf-8"?>
<p:tagLst xmlns:p="http://schemas.openxmlformats.org/presentationml/2006/main">
  <p:tag name="KSO_WM_BEAUTIFY_FLAG" val="#wm#"/>
  <p:tag name="KSO_WM_TEMPLATE_CATEGORY" val="diagram"/>
  <p:tag name="KSO_WM_TEMPLATE_INDEX" val="20201605"/>
</p:tagLst>
</file>

<file path=ppt/tags/tag203.xml><?xml version="1.0" encoding="utf-8"?>
<p:tagLst xmlns:p="http://schemas.openxmlformats.org/presentationml/2006/main">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50"/>
  <p:tag name="KSO_WM_UNIT_HIGHLIGHT" val="0"/>
  <p:tag name="KSO_WM_UNIT_COMPATIBLE" val="0"/>
  <p:tag name="KSO_WM_UNIT_DIAGRAM_ISNUMVISUAL" val="0"/>
  <p:tag name="KSO_WM_UNIT_DIAGRAM_ISREFERUNIT" val="0"/>
  <p:tag name="KSO_WM_UNIT_TYPE" val="f"/>
  <p:tag name="KSO_WM_UNIT_INDEX" val="1"/>
  <p:tag name="KSO_WM_UNIT_ID" val="diagram20201605_1*f*1"/>
  <p:tag name="KSO_WM_TEMPLATE_CATEGORY" val="diagram"/>
  <p:tag name="KSO_WM_TEMPLATE_INDEX" val="20201605"/>
  <p:tag name="KSO_WM_UNIT_LAYERLEVEL" val="1"/>
  <p:tag name="KSO_WM_TAG_VERSION" val="1.0"/>
  <p:tag name="KSO_WM_BEAUTIFY_FLAG" val="#wm#"/>
</p:tagLst>
</file>

<file path=ppt/tags/tag204.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05.xml><?xml version="1.0" encoding="utf-8"?>
<p:tagLst xmlns:p="http://schemas.openxmlformats.org/presentationml/2006/main">
  <p:tag name="KSO_WM_SLIDE_ID" val="diagram20201605_1"/>
  <p:tag name="KSO_WM_TEMPLATE_SUBCATEGORY" val="0"/>
  <p:tag name="KSO_WM_SLIDE_ITEM_CNT" val="0"/>
  <p:tag name="KSO_WM_SLIDE_INDEX" val="1"/>
  <p:tag name="KSO_WM_TAG_VERSION" val="1.0"/>
  <p:tag name="KSO_WM_BEAUTIFY_FLAG" val="#wm#"/>
  <p:tag name="KSO_WM_TEMPLATE_CATEGORY" val="diagram"/>
  <p:tag name="KSO_WM_TEMPLATE_INDEX" val="20201605"/>
  <p:tag name="KSO_WM_SLIDE_TYPE" val="text"/>
  <p:tag name="KSO_WM_SLIDE_SUBTYPE" val="picTxt"/>
  <p:tag name="KSO_WM_SLIDE_SIZE" val="896*539"/>
  <p:tag name="KSO_WM_SLIDE_POSITION" val="64*0"/>
  <p:tag name="KSO_WM_SLIDE_LAYOUT" val="a_d_f"/>
  <p:tag name="KSO_WM_SLIDE_LAYOUT_CNT" val="1_2_1"/>
</p:tagLst>
</file>

<file path=ppt/tags/tag206.xml><?xml version="1.0" encoding="utf-8"?>
<p:tagLst xmlns:p="http://schemas.openxmlformats.org/presentationml/2006/main">
  <p:tag name="KSO_WM_BEAUTIFY_FLAG" val="#wm#"/>
  <p:tag name="KSO_WM_TEMPLATE_CATEGORY" val="diagram"/>
  <p:tag name="KSO_WM_TEMPLATE_INDEX" val="20201605"/>
</p:tagLst>
</file>

<file path=ppt/tags/tag207.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08.xml><?xml version="1.0" encoding="utf-8"?>
<p:tagLst xmlns:p="http://schemas.openxmlformats.org/presentationml/2006/main">
  <p:tag name="KSO_WM_BEAUTIFY_FLAG" val="#wm#"/>
  <p:tag name="KSO_WM_TEMPLATE_CATEGORY" val="diagram"/>
  <p:tag name="KSO_WM_TEMPLATE_INDEX" val="20201605"/>
</p:tagLst>
</file>

<file path=ppt/tags/tag209.xml><?xml version="1.0" encoding="utf-8"?>
<p:tagLst xmlns:p="http://schemas.openxmlformats.org/presentationml/2006/main">
  <p:tag name="KSO_WM_UNIT_TABLE_BEAUTIFY" val="smartTable{03801790-57e0-4653-a591-cd9983450d8e}"/>
  <p:tag name="TABLE_ENDDRAG_ORIGIN_RECT" val="527*356"/>
  <p:tag name="TABLE_ENDDRAG_RECT" val="78*143*527*356"/>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2"/>
  <p:tag name="KSO_WM_UNIT_COLOR_SCHEME_PARENT_PAGE" val="2_2"/>
</p:tagLst>
</file>

<file path=ppt/tags/tag210.xml><?xml version="1.0" encoding="utf-8"?>
<p:tagLst xmlns:p="http://schemas.openxmlformats.org/presentationml/2006/main">
  <p:tag name="KSO_WM_BEAUTIFY_FLAG" val="#wm#"/>
  <p:tag name="KSO_WM_TEMPLATE_CATEGORY" val="diagram"/>
  <p:tag name="KSO_WM_TEMPLATE_INDEX" val="20201605"/>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1470_3*m_h_i*1_1_1"/>
  <p:tag name="KSO_WM_TEMPLATE_CATEGORY" val="diagram"/>
  <p:tag name="KSO_WM_TEMPLATE_INDEX" val="20201470"/>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1470_3*m_h_i*1_1_2"/>
  <p:tag name="KSO_WM_TEMPLATE_CATEGORY" val="diagram"/>
  <p:tag name="KSO_WM_TEMPLATE_INDEX" val="20201470"/>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1470_3*m_h_i*1_1_3"/>
  <p:tag name="KSO_WM_TEMPLATE_CATEGORY" val="diagram"/>
  <p:tag name="KSO_WM_TEMPLATE_INDEX" val="20201470"/>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01470_3*m_h_i*1_1_4"/>
  <p:tag name="KSO_WM_TEMPLATE_CATEGORY" val="diagram"/>
  <p:tag name="KSO_WM_TEMPLATE_INDEX" val="20201470"/>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1470_3*m_h_i*1_1_5"/>
  <p:tag name="KSO_WM_TEMPLATE_CATEGORY" val="diagram"/>
  <p:tag name="KSO_WM_TEMPLATE_INDEX" val="20201470"/>
  <p:tag name="KSO_WM_UNIT_LAYERLEVEL" val="1_1_1"/>
  <p:tag name="KSO_WM_TAG_VERSION" val="1.0"/>
  <p:tag name="KSO_WM_BEAUTIFY_FLAG" val="#wm#"/>
  <p:tag name="KSO_WM_UNIT_FILL_FORE_SCHEMECOLOR_INDEX" val="13"/>
  <p:tag name="KSO_WM_UNIT_FILL_TYPE" val="1"/>
  <p:tag name="KSO_WM_UNIT_USESOURCEFORMAT_APPLY"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
  <p:tag name="KSO_WM_UNIT_ID" val="diagram20201470_3*m_h_i*1_1_6"/>
  <p:tag name="KSO_WM_TEMPLATE_CATEGORY" val="diagram"/>
  <p:tag name="KSO_WM_TEMPLATE_INDEX" val="20201470"/>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217.xml><?xml version="1.0" encoding="utf-8"?>
<p:tagLst xmlns:p="http://schemas.openxmlformats.org/presentationml/2006/main">
  <p:tag name="KSO_WM_UNIT_SUBTYPE" val="a"/>
  <p:tag name="KSO_WM_UNIT_NOCLEAR" val="0"/>
  <p:tag name="KSO_WM_UNIT_VALUE" val="7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1470_3*m_h_f*1_1_1"/>
  <p:tag name="KSO_WM_TEMPLATE_CATEGORY" val="diagram"/>
  <p:tag name="KSO_WM_TEMPLATE_INDEX" val="20201470"/>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 name="KSO_WM_UNIT_USESOURCEFORMAT_APPLY" val="1"/>
</p:tagLst>
</file>

<file path=ppt/tags/tag218.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01470_3*m_h_a*1_1_1"/>
  <p:tag name="KSO_WM_TEMPLATE_CATEGORY" val="diagram"/>
  <p:tag name="KSO_WM_TEMPLATE_INDEX" val="20201470"/>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1470_3*m_h_i*1_2_1"/>
  <p:tag name="KSO_WM_TEMPLATE_CATEGORY" val="diagram"/>
  <p:tag name="KSO_WM_TEMPLATE_INDEX" val="20201470"/>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3"/>
  <p:tag name="KSO_WM_UNIT_COLOR_SCHEME_PARENT_PAGE" val="2_2"/>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1470_3*m_h_i*1_2_2"/>
  <p:tag name="KSO_WM_TEMPLATE_CATEGORY" val="diagram"/>
  <p:tag name="KSO_WM_TEMPLATE_INDEX" val="20201470"/>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01470_3*m_h_i*1_2_6"/>
  <p:tag name="KSO_WM_TEMPLATE_CATEGORY" val="diagram"/>
  <p:tag name="KSO_WM_TEMPLATE_INDEX" val="20201470"/>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1470_3*m_h_i*1_2_3"/>
  <p:tag name="KSO_WM_TEMPLATE_CATEGORY" val="diagram"/>
  <p:tag name="KSO_WM_TEMPLATE_INDEX" val="20201470"/>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1470_3*m_h_i*1_2_4"/>
  <p:tag name="KSO_WM_TEMPLATE_CATEGORY" val="diagram"/>
  <p:tag name="KSO_WM_TEMPLATE_INDEX" val="20201470"/>
  <p:tag name="KSO_WM_UNIT_LAYERLEVEL" val="1_1_1"/>
  <p:tag name="KSO_WM_TAG_VERSION" val="1.0"/>
  <p:tag name="KSO_WM_BEAUTIFY_FLAG" val="#wm#"/>
  <p:tag name="KSO_WM_UNIT_FILL_FORE_SCHEMECOLOR_INDEX" val="13"/>
  <p:tag name="KSO_WM_UNIT_FILL_TYPE" val="1"/>
  <p:tag name="KSO_WM_UNIT_USESOURCEFORMAT_APPLY"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1470_3*m_h_i*1_2_5"/>
  <p:tag name="KSO_WM_TEMPLATE_CATEGORY" val="diagram"/>
  <p:tag name="KSO_WM_TEMPLATE_INDEX" val="20201470"/>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225.xml><?xml version="1.0" encoding="utf-8"?>
<p:tagLst xmlns:p="http://schemas.openxmlformats.org/presentationml/2006/main">
  <p:tag name="KSO_WM_UNIT_SUBTYPE" val="a"/>
  <p:tag name="KSO_WM_UNIT_NOCLEAR" val="0"/>
  <p:tag name="KSO_WM_UNIT_VALUE" val="7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1470_3*m_h_f*1_2_1"/>
  <p:tag name="KSO_WM_TEMPLATE_CATEGORY" val="diagram"/>
  <p:tag name="KSO_WM_TEMPLATE_INDEX" val="20201470"/>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 name="KSO_WM_UNIT_USESOURCEFORMAT_APPLY" val="1"/>
</p:tagLst>
</file>

<file path=ppt/tags/tag226.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01470_3*m_h_a*1_2_1"/>
  <p:tag name="KSO_WM_TEMPLATE_CATEGORY" val="diagram"/>
  <p:tag name="KSO_WM_TEMPLATE_INDEX" val="20201470"/>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1470_3*m_h_i*1_3_1"/>
  <p:tag name="KSO_WM_TEMPLATE_CATEGORY" val="diagram"/>
  <p:tag name="KSO_WM_TEMPLATE_INDEX" val="20201470"/>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1470_3*m_h_i*1_3_2"/>
  <p:tag name="KSO_WM_TEMPLATE_CATEGORY" val="diagram"/>
  <p:tag name="KSO_WM_TEMPLATE_INDEX" val="20201470"/>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1470_3*m_h_i*1_3_3"/>
  <p:tag name="KSO_WM_TEMPLATE_CATEGORY" val="diagram"/>
  <p:tag name="KSO_WM_TEMPLATE_INDEX" val="20201470"/>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4"/>
  <p:tag name="KSO_WM_UNIT_COLOR_SCHEME_PARENT_PAGE" val="2_2"/>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01470_3*m_h_i*1_3_4"/>
  <p:tag name="KSO_WM_TEMPLATE_CATEGORY" val="diagram"/>
  <p:tag name="KSO_WM_TEMPLATE_INDEX" val="20201470"/>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1470_3*m_h_i*1_3_5"/>
  <p:tag name="KSO_WM_TEMPLATE_CATEGORY" val="diagram"/>
  <p:tag name="KSO_WM_TEMPLATE_INDEX" val="20201470"/>
  <p:tag name="KSO_WM_UNIT_LAYERLEVEL" val="1_1_1"/>
  <p:tag name="KSO_WM_TAG_VERSION" val="1.0"/>
  <p:tag name="KSO_WM_BEAUTIFY_FLAG" val="#wm#"/>
  <p:tag name="KSO_WM_UNIT_FILL_FORE_SCHEMECOLOR_INDEX" val="13"/>
  <p:tag name="KSO_WM_UNIT_FILL_TYPE" val="1"/>
  <p:tag name="KSO_WM_UNIT_USESOURCEFORMAT_APPLY"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01470_3*m_h_i*1_3_6"/>
  <p:tag name="KSO_WM_TEMPLATE_CATEGORY" val="diagram"/>
  <p:tag name="KSO_WM_TEMPLATE_INDEX" val="20201470"/>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233.xml><?xml version="1.0" encoding="utf-8"?>
<p:tagLst xmlns:p="http://schemas.openxmlformats.org/presentationml/2006/main">
  <p:tag name="KSO_WM_UNIT_SUBTYPE" val="a"/>
  <p:tag name="KSO_WM_UNIT_NOCLEAR" val="0"/>
  <p:tag name="KSO_WM_UNIT_VALUE" val="7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1470_3*m_h_f*1_3_1"/>
  <p:tag name="KSO_WM_TEMPLATE_CATEGORY" val="diagram"/>
  <p:tag name="KSO_WM_TEMPLATE_INDEX" val="20201470"/>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 name="KSO_WM_UNIT_USESOURCEFORMAT_APPLY" val="1"/>
</p:tagLst>
</file>

<file path=ppt/tags/tag234.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01470_3*m_h_a*1_3_1"/>
  <p:tag name="KSO_WM_TEMPLATE_CATEGORY" val="diagram"/>
  <p:tag name="KSO_WM_TEMPLATE_INDEX" val="20201470"/>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01470_3*m_h_i*1_4_1"/>
  <p:tag name="KSO_WM_TEMPLATE_CATEGORY" val="diagram"/>
  <p:tag name="KSO_WM_TEMPLATE_INDEX" val="20201470"/>
  <p:tag name="KSO_WM_UNIT_LAYERLEVEL" val="1_1_1"/>
  <p:tag name="KSO_WM_TAG_VERSION" val="1.0"/>
  <p:tag name="KSO_WM_BEAUTIFY_FLAG" val="#wm#"/>
  <p:tag name="KSO_WM_UNIT_FILL_FORE_SCHEMECOLOR_INDEX" val="8"/>
  <p:tag name="KSO_WM_UNIT_FILL_TYPE" val="1"/>
  <p:tag name="KSO_WM_UNIT_USESOURCEFORMAT_APPLY"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01470_3*m_h_i*1_4_2"/>
  <p:tag name="KSO_WM_TEMPLATE_CATEGORY" val="diagram"/>
  <p:tag name="KSO_WM_TEMPLATE_INDEX" val="20201470"/>
  <p:tag name="KSO_WM_UNIT_LAYERLEVEL" val="1_1_1"/>
  <p:tag name="KSO_WM_TAG_VERSION" val="1.0"/>
  <p:tag name="KSO_WM_BEAUTIFY_FLAG" val="#wm#"/>
  <p:tag name="KSO_WM_UNIT_FILL_FORE_SCHEMECOLOR_INDEX" val="8"/>
  <p:tag name="KSO_WM_UNIT_FILL_TYPE" val="1"/>
  <p:tag name="KSO_WM_UNIT_USESOURCEFORMAT_APPLY"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201470_3*m_h_i*1_4_3"/>
  <p:tag name="KSO_WM_TEMPLATE_CATEGORY" val="diagram"/>
  <p:tag name="KSO_WM_TEMPLATE_INDEX" val="20201470"/>
  <p:tag name="KSO_WM_UNIT_LAYERLEVEL" val="1_1_1"/>
  <p:tag name="KSO_WM_TAG_VERSION" val="1.0"/>
  <p:tag name="KSO_WM_BEAUTIFY_FLAG" val="#wm#"/>
  <p:tag name="KSO_WM_UNIT_FILL_FORE_SCHEMECOLOR_INDEX" val="8"/>
  <p:tag name="KSO_WM_UNIT_FILL_TYPE" val="1"/>
  <p:tag name="KSO_WM_UNIT_USESOURCEFORMAT_APPLY"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201470_3*m_h_i*1_4_4"/>
  <p:tag name="KSO_WM_TEMPLATE_CATEGORY" val="diagram"/>
  <p:tag name="KSO_WM_TEMPLATE_INDEX" val="20201470"/>
  <p:tag name="KSO_WM_UNIT_LAYERLEVEL" val="1_1_1"/>
  <p:tag name="KSO_WM_TAG_VERSION" val="1.0"/>
  <p:tag name="KSO_WM_BEAUTIFY_FLAG" val="#wm#"/>
  <p:tag name="KSO_WM_UNIT_FILL_FORE_SCHEMECOLOR_INDEX" val="8"/>
  <p:tag name="KSO_WM_UNIT_FILL_TYPE" val="1"/>
  <p:tag name="KSO_WM_UNIT_USESOURCEFORMAT_APPLY"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5"/>
  <p:tag name="KSO_WM_UNIT_ID" val="diagram20201470_3*m_h_i*1_4_5"/>
  <p:tag name="KSO_WM_TEMPLATE_CATEGORY" val="diagram"/>
  <p:tag name="KSO_WM_TEMPLATE_INDEX" val="20201470"/>
  <p:tag name="KSO_WM_UNIT_LAYERLEVEL" val="1_1_1"/>
  <p:tag name="KSO_WM_TAG_VERSION" val="1.0"/>
  <p:tag name="KSO_WM_BEAUTIFY_FLAG" val="#wm#"/>
  <p:tag name="KSO_WM_UNIT_FILL_FORE_SCHEMECOLOR_INDEX" val="13"/>
  <p:tag name="KSO_WM_UNIT_FILL_TYPE" val="1"/>
  <p:tag name="KSO_WM_UNIT_USESOURCEFORMAT_APPLY"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5"/>
  <p:tag name="KSO_WM_UNIT_COLOR_SCHEME_PARENT_PAGE" val="2_2"/>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6"/>
  <p:tag name="KSO_WM_UNIT_ID" val="diagram20201470_3*m_h_i*1_4_6"/>
  <p:tag name="KSO_WM_TEMPLATE_CATEGORY" val="diagram"/>
  <p:tag name="KSO_WM_TEMPLATE_INDEX" val="20201470"/>
  <p:tag name="KSO_WM_UNIT_LAYERLEVEL" val="1_1_1"/>
  <p:tag name="KSO_WM_TAG_VERSION" val="1.0"/>
  <p:tag name="KSO_WM_BEAUTIFY_FLAG" val="#wm#"/>
  <p:tag name="KSO_WM_UNIT_FILL_FORE_SCHEMECOLOR_INDEX" val="8"/>
  <p:tag name="KSO_WM_UNIT_FILL_TYPE" val="1"/>
  <p:tag name="KSO_WM_UNIT_USESOURCEFORMAT_APPLY" val="1"/>
</p:tagLst>
</file>

<file path=ppt/tags/tag241.xml><?xml version="1.0" encoding="utf-8"?>
<p:tagLst xmlns:p="http://schemas.openxmlformats.org/presentationml/2006/main">
  <p:tag name="KSO_WM_UNIT_SUBTYPE" val="a"/>
  <p:tag name="KSO_WM_UNIT_NOCLEAR" val="0"/>
  <p:tag name="KSO_WM_UNIT_VALUE" val="7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01470_3*m_h_f*1_4_1"/>
  <p:tag name="KSO_WM_TEMPLATE_CATEGORY" val="diagram"/>
  <p:tag name="KSO_WM_TEMPLATE_INDEX" val="20201470"/>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 name="KSO_WM_UNIT_USESOURCEFORMAT_APPLY" val="1"/>
</p:tagLst>
</file>

<file path=ppt/tags/tag242.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201470_3*m_h_a*1_4_1"/>
  <p:tag name="KSO_WM_TEMPLATE_CATEGORY" val="diagram"/>
  <p:tag name="KSO_WM_TEMPLATE_INDEX" val="20201470"/>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Lst>
</file>

<file path=ppt/tags/tag243.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44.xml><?xml version="1.0" encoding="utf-8"?>
<p:tagLst xmlns:p="http://schemas.openxmlformats.org/presentationml/2006/main">
  <p:tag name="KSO_WM_SLIDE_ID" val="diagram20201470_3"/>
  <p:tag name="KSO_WM_TEMPLATE_SUBCATEGORY" val="0"/>
  <p:tag name="KSO_WM_TEMPLATE_MASTER_TYPE" val="0"/>
  <p:tag name="KSO_WM_TEMPLATE_COLOR_TYPE" val="0"/>
  <p:tag name="KSO_WM_SLIDE_TYPE" val="text"/>
  <p:tag name="KSO_WM_SLIDE_SUBTYPE" val="diag"/>
  <p:tag name="KSO_WM_SLIDE_ITEM_CNT" val="4"/>
  <p:tag name="KSO_WM_SLIDE_INDEX" val="3"/>
  <p:tag name="KSO_WM_SLIDE_SIZE" val="769.45*307.9"/>
  <p:tag name="KSO_WM_SLIDE_POSITION" val="95.3*164.75"/>
  <p:tag name="KSO_WM_DIAGRAM_GROUP_CODE" val="m1-1"/>
  <p:tag name="KSO_WM_SLIDE_DIAGTYPE" val="m"/>
  <p:tag name="KSO_WM_TAG_VERSION" val="1.0"/>
  <p:tag name="KSO_WM_BEAUTIFY_FLAG" val="#wm#"/>
  <p:tag name="KSO_WM_TEMPLATE_CATEGORY" val="diagram"/>
  <p:tag name="KSO_WM_TEMPLATE_INDEX" val="20201470"/>
  <p:tag name="KSO_WM_SLIDE_LAYOUT" val="a_f_m"/>
  <p:tag name="KSO_WM_SLIDE_LAYOUT_CNT" val="1_1_1"/>
</p:tagLst>
</file>

<file path=ppt/tags/tag245.xml><?xml version="1.0" encoding="utf-8"?>
<p:tagLst xmlns:p="http://schemas.openxmlformats.org/presentationml/2006/main">
  <p:tag name="KSO_WM_UNIT_TABLE_BEAUTIFY" val="smartTable{47dc5b13-1486-460f-919a-9ae43f6cd0f3}"/>
</p:tagLst>
</file>

<file path=ppt/tags/tag246.xml><?xml version="1.0" encoding="utf-8"?>
<p:tagLst xmlns:p="http://schemas.openxmlformats.org/presentationml/2006/main">
  <p:tag name="KSO_WM_BEAUTIFY_FLAG" val="#wm#"/>
  <p:tag name="KSO_WM_TEMPLATE_CATEGORY" val="diagram"/>
  <p:tag name="KSO_WM_TEMPLATE_INDEX" val="20201605"/>
</p:tagLst>
</file>

<file path=ppt/tags/tag247.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48.xml><?xml version="1.0" encoding="utf-8"?>
<p:tagLst xmlns:p="http://schemas.openxmlformats.org/presentationml/2006/main">
  <p:tag name="KSO_WM_BEAUTIFY_FLAG" val="#wm#"/>
  <p:tag name="KSO_WM_TEMPLATE_CATEGORY" val="diagram"/>
  <p:tag name="KSO_WM_TEMPLATE_INDEX" val="20201605"/>
</p:tagLst>
</file>

<file path=ppt/tags/tag249.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6"/>
  <p:tag name="KSO_WM_UNIT_COLOR_SCHEME_PARENT_PAGE" val="2_2"/>
</p:tagLst>
</file>

<file path=ppt/tags/tag250.xml><?xml version="1.0" encoding="utf-8"?>
<p:tagLst xmlns:p="http://schemas.openxmlformats.org/presentationml/2006/main">
  <p:tag name="KSO_WM_BEAUTIFY_FLAG" val="#wm#"/>
  <p:tag name="KSO_WM_TEMPLATE_CATEGORY" val="diagram"/>
  <p:tag name="KSO_WM_TEMPLATE_INDEX" val="20201605"/>
</p:tagLst>
</file>

<file path=ppt/tags/tag251.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52.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53.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54.xml><?xml version="1.0" encoding="utf-8"?>
<p:tagLst xmlns:p="http://schemas.openxmlformats.org/presentationml/2006/main">
  <p:tag name="KSO_WM_UNIT_TABLE_BEAUTIFY" val="smartTable{fd2abe4b-f845-4851-bf37-7333506de6ae}"/>
</p:tagLst>
</file>

<file path=ppt/tags/tag255.xml><?xml version="1.0" encoding="utf-8"?>
<p:tagLst xmlns:p="http://schemas.openxmlformats.org/presentationml/2006/main">
  <p:tag name="KSO_WM_UNIT_TABLE_BEAUTIFY" val="smartTable{226ad15b-27da-4903-8ddf-fd03fc92114b}"/>
</p:tagLst>
</file>

<file path=ppt/tags/tag256.xml><?xml version="1.0" encoding="utf-8"?>
<p:tagLst xmlns:p="http://schemas.openxmlformats.org/presentationml/2006/main">
  <p:tag name="KSO_WM_UNIT_TABLE_BEAUTIFY" val="smartTable{c2633d99-5a1d-407b-a581-1e551fadbc44}"/>
</p:tagLst>
</file>

<file path=ppt/tags/tag257.xml><?xml version="1.0" encoding="utf-8"?>
<p:tagLst xmlns:p="http://schemas.openxmlformats.org/presentationml/2006/main">
  <p:tag name="KSO_WM_UNIT_TABLE_BEAUTIFY" val="smartTable{835f73bf-1f8b-4c53-b4a3-055c27ce601c}"/>
</p:tagLst>
</file>

<file path=ppt/tags/tag258.xml><?xml version="1.0" encoding="utf-8"?>
<p:tagLst xmlns:p="http://schemas.openxmlformats.org/presentationml/2006/main">
  <p:tag name="KSO_WM_UNIT_ISCONTENTSTITLE" val="0"/>
  <p:tag name="KSO_WM_UNIT_PRESET_TEXT" val="点击此处添加&#13;适当长度的内容标题"/>
  <p:tag name="KSO_WM_UNIT_NOCLEAR" val="0"/>
  <p:tag name="KSO_WM_UNIT_VALUE" val="42"/>
  <p:tag name="KSO_WM_UNIT_HIGHLIGHT" val="0"/>
  <p:tag name="KSO_WM_UNIT_COMPATIBLE" val="0"/>
  <p:tag name="KSO_WM_UNIT_DIAGRAM_ISNUMVISUAL" val="0"/>
  <p:tag name="KSO_WM_UNIT_DIAGRAM_ISREFERUNIT" val="0"/>
  <p:tag name="KSO_WM_UNIT_TYPE" val="a"/>
  <p:tag name="KSO_WM_UNIT_INDEX" val="1"/>
  <p:tag name="KSO_WM_UNIT_ID" val="diagram20201605_1*a*1"/>
  <p:tag name="KSO_WM_TEMPLATE_CATEGORY" val="diagram"/>
  <p:tag name="KSO_WM_TEMPLATE_INDEX" val="20201605"/>
  <p:tag name="KSO_WM_UNIT_LAYERLEVEL" val="1"/>
  <p:tag name="KSO_WM_TAG_VERSION" val="1.0"/>
  <p:tag name="KSO_WM_BEAUTIFY_FLAG" val="#wm#"/>
</p:tagLst>
</file>

<file path=ppt/tags/tag259.xml><?xml version="1.0" encoding="utf-8"?>
<p:tagLst xmlns:p="http://schemas.openxmlformats.org/presentationml/2006/main">
  <p:tag name="KSO_WM_UNIT_TABLE_BEAUTIFY" val="smartTable{bca30615-75d1-421b-b162-f646e22cd935}"/>
  <p:tag name="TABLE_ENDDRAG_ORIGIN_RECT" val="861*405"/>
  <p:tag name="TABLE_ENDDRAG_RECT" val="49*84*861*405"/>
</p:tagLst>
</file>

<file path=ppt/tags/tag26.xml><?xml version="1.0" encoding="utf-8"?>
<p:tagLst xmlns:p="http://schemas.openxmlformats.org/presentationml/2006/main">
  <p:tag name="KSO_WM_SLIDE_COLORSCHEME_VERSION" val="3.2"/>
  <p:tag name="KSO_WM_UNIT_COLOR_SCHEME_SHAPE_ID" val="10"/>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p="http://schemas.openxmlformats.org/presentationml/2006/main">
  <p:tag name="KSO_WM_UNIT_TABLE_BEAUTIFY" val="smartTable{6ace81cd-effd-4dfe-8ca6-daa7603cfb23}"/>
</p:tagLst>
</file>

<file path=ppt/tags/tag261.xml><?xml version="1.0" encoding="utf-8"?>
<p:tagLst xmlns:p="http://schemas.openxmlformats.org/presentationml/2006/main">
  <p:tag name="KSO_WM_UNIT_TABLE_BEAUTIFY" val="smartTable{407728f6-5856-4f3d-afaa-644bf148f27e}"/>
</p:tagLst>
</file>

<file path=ppt/tags/tag262.xml><?xml version="1.0" encoding="utf-8"?>
<p:tagLst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Lst>
</file>

<file path=ppt/tags/tag263.xml><?xml version="1.0" encoding="utf-8"?>
<p:tagLst xmlns:p="http://schemas.openxmlformats.org/presentationml/2006/main">
  <p:tag name="KSO_WM_UNIT_ISCONTENTSTITLE" val="0"/>
  <p:tag name="KSO_WM_UNIT_PRESET_TEXT" val="单击此处添加文本具体内容"/>
  <p:tag name="KSO_WM_UNIT_VALUE" val="45"/>
  <p:tag name="KSO_WM_UNIT_HIGHLIGHT" val="0"/>
  <p:tag name="KSO_WM_UNIT_COMPATIBLE" val="0"/>
  <p:tag name="KSO_WM_UNIT_DIAGRAM_ISNUMVISUAL" val="0"/>
  <p:tag name="KSO_WM_UNIT_DIAGRAM_ISREFERUNIT" val="0"/>
  <p:tag name="KSO_WM_UNIT_TYPE" val="b"/>
  <p:tag name="KSO_WM_UNIT_INDEX" val="1"/>
  <p:tag name="KSO_WM_UNIT_ID" val="custom20192214_7*b*1"/>
  <p:tag name="KSO_WM_TEMPLATE_CATEGORY" val="custom"/>
  <p:tag name="KSO_WM_TEMPLATE_INDEX" val="20192214"/>
  <p:tag name="KSO_WM_UNIT_LAYERLEVEL" val="1"/>
  <p:tag name="KSO_WM_TAG_VERSION" val="1.0"/>
  <p:tag name="KSO_WM_BEAUTIFY_FLAG" val="#wm#"/>
  <p:tag name="KSO_WM_UNIT_NOCLEAR" val="0"/>
  <p:tag name="KSO_WM_UNIT_COLOR_SCHEME_SHAPE_ID" val="6"/>
  <p:tag name="KSO_WM_UNIT_COLOR_SCHEME_PARENT_PAGE" val="0_2"/>
</p:tagLst>
</file>

<file path=ppt/tags/tag264.xml><?xml version="1.0" encoding="utf-8"?>
<p:tagLst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Lst>
</file>

<file path=ppt/tags/tag265.xml><?xml version="1.0" encoding="utf-8"?>
<p:tagLst xmlns:p="http://schemas.openxmlformats.org/presentationml/2006/main">
  <p:tag name="KSO_WM_BEAUTIFY_FLAG" val="#wm#"/>
  <p:tag name="KSO_WM_TEMPLATE_CATEGORY" val="diagram"/>
  <p:tag name="KSO_WM_TEMPLATE_INDEX" val="20199033"/>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9033_3*m_h_i*1_1_3"/>
  <p:tag name="KSO_WM_TEMPLATE_CATEGORY" val="diagram"/>
  <p:tag name="KSO_WM_TEMPLATE_INDEX" val="20199033"/>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9033_3*m_h_i*1_1_2"/>
  <p:tag name="KSO_WM_TEMPLATE_CATEGORY" val="diagram"/>
  <p:tag name="KSO_WM_TEMPLATE_INDEX" val="20199033"/>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9033_3*m_h_i*1_2_3"/>
  <p:tag name="KSO_WM_TEMPLATE_CATEGORY" val="diagram"/>
  <p:tag name="KSO_WM_TEMPLATE_INDEX" val="20199033"/>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9033_3*m_h_i*1_2_2"/>
  <p:tag name="KSO_WM_TEMPLATE_CATEGORY" val="diagram"/>
  <p:tag name="KSO_WM_TEMPLATE_INDEX" val="20199033"/>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20"/>
  <p:tag name="KSO_WM_UNIT_COLOR_SCHEME_PARENT_PAGE" val="2_3"/>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99033_3*m_h_i*1_3_3"/>
  <p:tag name="KSO_WM_TEMPLATE_CATEGORY" val="diagram"/>
  <p:tag name="KSO_WM_TEMPLATE_INDEX" val="20199033"/>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9033_3*m_h_i*1_3_2"/>
  <p:tag name="KSO_WM_TEMPLATE_CATEGORY" val="diagram"/>
  <p:tag name="KSO_WM_TEMPLATE_INDEX" val="20199033"/>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3_3*m_h_i*1_1_1"/>
  <p:tag name="KSO_WM_TEMPLATE_CATEGORY" val="diagram"/>
  <p:tag name="KSO_WM_TEMPLATE_INDEX" val="20199033"/>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 name="KSO_WM_UNIT_USESOURCEFORMAT_APPLY"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99033_3*m_h_i*1_4_3"/>
  <p:tag name="KSO_WM_TEMPLATE_CATEGORY" val="diagram"/>
  <p:tag name="KSO_WM_TEMPLATE_INDEX" val="20199033"/>
  <p:tag name="KSO_WM_UNIT_LAYERLEVEL" val="1_1_1"/>
  <p:tag name="KSO_WM_TAG_VERSION" val="1.0"/>
  <p:tag name="KSO_WM_BEAUTIFY_FLAG" val="#wm#"/>
  <p:tag name="KSO_WM_UNIT_FILL_FORE_SCHEMECOLOR_INDEX" val="8"/>
  <p:tag name="KSO_WM_UNIT_FILL_TYPE" val="1"/>
  <p:tag name="KSO_WM_UNIT_USESOURCEFORMAT_APPLY"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99033_3*m_h_i*1_4_2"/>
  <p:tag name="KSO_WM_TEMPLATE_CATEGORY" val="diagram"/>
  <p:tag name="KSO_WM_TEMPLATE_INDEX" val="20199033"/>
  <p:tag name="KSO_WM_UNIT_LAYERLEVEL" val="1_1_1"/>
  <p:tag name="KSO_WM_TAG_VERSION" val="1.0"/>
  <p:tag name="KSO_WM_BEAUTIFY_FLAG" val="#wm#"/>
  <p:tag name="KSO_WM_UNIT_FILL_FORE_SCHEMECOLOR_INDEX" val="8"/>
  <p:tag name="KSO_WM_UNIT_FILL_TYPE" val="1"/>
  <p:tag name="KSO_WM_UNIT_USESOURCEFORMAT_APPLY"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3_3*m_h_i*1_2_1"/>
  <p:tag name="KSO_WM_TEMPLATE_CATEGORY" val="diagram"/>
  <p:tag name="KSO_WM_TEMPLATE_INDEX" val="20199033"/>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 name="KSO_WM_UNIT_USESOURCEFORMAT_APPLY"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3_3*m_h_i*1_3_1"/>
  <p:tag name="KSO_WM_TEMPLATE_CATEGORY" val="diagram"/>
  <p:tag name="KSO_WM_TEMPLATE_INDEX" val="20199033"/>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 name="KSO_WM_UNIT_USESOURCEFORMAT_APPLY"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033_3*m_h_i*1_4_1"/>
  <p:tag name="KSO_WM_TEMPLATE_CATEGORY" val="diagram"/>
  <p:tag name="KSO_WM_TEMPLATE_INDEX" val="20199033"/>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 name="KSO_WM_UNIT_USESOURCEFORMAT_APPLY" val="1"/>
</p:tagLst>
</file>

<file path=ppt/tags/tag278.xml><?xml version="1.0" encoding="utf-8"?>
<p:tagLst xmlns:p="http://schemas.openxmlformats.org/presentationml/2006/main">
  <p:tag name="KSO_WM_UNIT_ISCONTENTSTITLE" val="0"/>
  <p:tag name="KSO_WM_UNIT_PRESET_TEXT" val="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9033_3*m_h_a*1_1_1"/>
  <p:tag name="KSO_WM_TEMPLATE_CATEGORY" val="diagram"/>
  <p:tag name="KSO_WM_TEMPLATE_INDEX" val="2019903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79.xml><?xml version="1.0" encoding="utf-8"?>
<p:tagLst xmlns:p="http://schemas.openxmlformats.org/presentationml/2006/main">
  <p:tag name="KSO_WM_UNIT_PRESET_TEXT" val="单击此处添加文本具体内容"/>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3_3*m_h_f*1_1_1"/>
  <p:tag name="KSO_WM_TEMPLATE_CATEGORY" val="diagram"/>
  <p:tag name="KSO_WM_TEMPLATE_INDEX" val="20199033"/>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21"/>
  <p:tag name="KSO_WM_UNIT_COLOR_SCHEME_PARENT_PAGE" val="2_3"/>
</p:tagLst>
</file>

<file path=ppt/tags/tag280.xml><?xml version="1.0" encoding="utf-8"?>
<p:tagLst xmlns:p="http://schemas.openxmlformats.org/presentationml/2006/main">
  <p:tag name="KSO_WM_UNIT_ISCONTENTSTITLE" val="0"/>
  <p:tag name="KSO_WM_UNIT_PRESET_TEXT" val="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9033_3*m_h_a*1_2_1"/>
  <p:tag name="KSO_WM_TEMPLATE_CATEGORY" val="diagram"/>
  <p:tag name="KSO_WM_TEMPLATE_INDEX" val="2019903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81.xml><?xml version="1.0" encoding="utf-8"?>
<p:tagLst xmlns:p="http://schemas.openxmlformats.org/presentationml/2006/main">
  <p:tag name="KSO_WM_UNIT_PRESET_TEXT" val="单击此处添加文本具体内容"/>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3_3*m_h_f*1_2_1"/>
  <p:tag name="KSO_WM_TEMPLATE_CATEGORY" val="diagram"/>
  <p:tag name="KSO_WM_TEMPLATE_INDEX" val="20199033"/>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82.xml><?xml version="1.0" encoding="utf-8"?>
<p:tagLst xmlns:p="http://schemas.openxmlformats.org/presentationml/2006/main">
  <p:tag name="KSO_WM_UNIT_ISCONTENTSTITLE" val="0"/>
  <p:tag name="KSO_WM_UNIT_PRESET_TEXT" val="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9033_3*m_h_a*1_3_1"/>
  <p:tag name="KSO_WM_TEMPLATE_CATEGORY" val="diagram"/>
  <p:tag name="KSO_WM_TEMPLATE_INDEX" val="2019903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83.xml><?xml version="1.0" encoding="utf-8"?>
<p:tagLst xmlns:p="http://schemas.openxmlformats.org/presentationml/2006/main">
  <p:tag name="KSO_WM_UNIT_PRESET_TEXT" val="单击此处添加文本具体内容"/>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3_3*m_h_f*1_3_1"/>
  <p:tag name="KSO_WM_TEMPLATE_CATEGORY" val="diagram"/>
  <p:tag name="KSO_WM_TEMPLATE_INDEX" val="20199033"/>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84.xml><?xml version="1.0" encoding="utf-8"?>
<p:tagLst xmlns:p="http://schemas.openxmlformats.org/presentationml/2006/main">
  <p:tag name="KSO_WM_UNIT_ISCONTENTSTITLE" val="0"/>
  <p:tag name="KSO_WM_UNIT_PRESET_TEXT" val="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9033_3*m_h_a*1_4_1"/>
  <p:tag name="KSO_WM_TEMPLATE_CATEGORY" val="diagram"/>
  <p:tag name="KSO_WM_TEMPLATE_INDEX" val="2019903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85.xml><?xml version="1.0" encoding="utf-8"?>
<p:tagLst xmlns:p="http://schemas.openxmlformats.org/presentationml/2006/main">
  <p:tag name="KSO_WM_UNIT_PRESET_TEXT" val="单击此处添加文本具体内容"/>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033_3*m_h_f*1_4_1"/>
  <p:tag name="KSO_WM_TEMPLATE_CATEGORY" val="diagram"/>
  <p:tag name="KSO_WM_TEMPLATE_INDEX" val="20199033"/>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86.xml><?xml version="1.0" encoding="utf-8"?>
<p:tagLst xmlns:p="http://schemas.openxmlformats.org/presentationml/2006/main">
  <p:tag name="KSO_WM_BEAUTIFY_FLAG" val="#wm#"/>
  <p:tag name="KSO_WM_TEMPLATE_CATEGORY" val="diagram"/>
  <p:tag name="KSO_WM_TEMPLATE_INDEX" val="20199033"/>
  <p:tag name="KSO_WM_SLIDE_ID" val="diagram20199033_3"/>
  <p:tag name="KSO_WM_TEMPLATE_SUBCATEGORY" val="0"/>
  <p:tag name="KSO_WM_TEMPLATE_MASTER_TYPE" val="0"/>
  <p:tag name="KSO_WM_TEMPLATE_COLOR_TYPE" val="1"/>
  <p:tag name="KSO_WM_SLIDE_TYPE" val="text"/>
  <p:tag name="KSO_WM_SLIDE_SUBTYPE" val="diag"/>
  <p:tag name="KSO_WM_SLIDE_ITEM_CNT" val="4"/>
  <p:tag name="KSO_WM_SLIDE_INDEX" val="3"/>
  <p:tag name="KSO_WM_SLIDE_SIZE" val="658.776*289.832"/>
  <p:tag name="KSO_WM_SLIDE_POSITION" val="150.612*196.714"/>
  <p:tag name="KSO_WM_DIAGRAM_GROUP_CODE" val="m1-1"/>
  <p:tag name="KSO_WM_SLIDE_DIAGTYPE" val="m"/>
  <p:tag name="KSO_WM_TAG_VERSION" val="1.0"/>
  <p:tag name="KSO_WM_SLIDE_LAYOUT" val="a_f_m"/>
  <p:tag name="KSO_WM_SLIDE_LAYOUT_CNT" val="1_1_1"/>
</p:tagLst>
</file>

<file path=ppt/tags/tag287.xml><?xml version="1.0" encoding="utf-8"?>
<p:tagLst xmlns:p="http://schemas.openxmlformats.org/presentationml/2006/main">
  <p:tag name="KSO_WM_UNIT_PLACING_PICTURE_USER_VIEWPORT" val="{&quot;height&quot;:5616,&quot;width&quot;:5820}"/>
</p:tagLst>
</file>

<file path=ppt/tags/tag288.xml><?xml version="1.0" encoding="utf-8"?>
<p:tagLst xmlns:p="http://schemas.openxmlformats.org/presentationml/2006/main">
  <p:tag name="KSO_WM_BEAUTIFY_FLAG" val="#wm#"/>
  <p:tag name="KSO_WM_TEMPLATE_CATEGORY" val="diagram"/>
  <p:tag name="KSO_WM_TEMPLATE_INDEX" val="20199033"/>
</p:tagLst>
</file>

<file path=ppt/tags/tag289.xml><?xml version="1.0" encoding="utf-8"?>
<p:tagLst xmlns:p="http://schemas.openxmlformats.org/presentationml/2006/main">
  <p:tag name="KSO_WM_BEAUTIFY_FLAG" val="#wm#"/>
  <p:tag name="KSO_WM_TEMPLATE_CATEGORY" val="diagram"/>
  <p:tag name="KSO_WM_TEMPLATE_INDEX" val="20199033"/>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4"/>
  <p:tag name="KSO_WM_UNIT_COLOR_SCHEME_PARENT_PAGE" val="2_3"/>
</p:tagLst>
</file>

<file path=ppt/tags/tag290.xml><?xml version="1.0" encoding="utf-8"?>
<p:tagLst xmlns:p="http://schemas.openxmlformats.org/presentationml/2006/main">
  <p:tag name="KSO_WM_BEAUTIFY_FLAG" val="#wm#"/>
  <p:tag name="KSO_WM_TEMPLATE_CATEGORY" val="diagram"/>
  <p:tag name="KSO_WM_TEMPLATE_INDEX" val="20199033"/>
</p:tagLst>
</file>

<file path=ppt/tags/tag291.xml><?xml version="1.0" encoding="utf-8"?>
<p:tagLst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Lst>
</file>

<file path=ppt/tags/tag292.xml><?xml version="1.0" encoding="utf-8"?>
<p:tagLst xmlns:p="http://schemas.openxmlformats.org/presentationml/2006/main">
  <p:tag name="KSO_WM_UNIT_ISCONTENTSTITLE" val="0"/>
  <p:tag name="KSO_WM_UNIT_PRESET_TEXT" val="单击此处添加文本具体内容"/>
  <p:tag name="KSO_WM_UNIT_VALUE" val="45"/>
  <p:tag name="KSO_WM_UNIT_HIGHLIGHT" val="0"/>
  <p:tag name="KSO_WM_UNIT_COMPATIBLE" val="0"/>
  <p:tag name="KSO_WM_UNIT_DIAGRAM_ISNUMVISUAL" val="0"/>
  <p:tag name="KSO_WM_UNIT_DIAGRAM_ISREFERUNIT" val="0"/>
  <p:tag name="KSO_WM_UNIT_TYPE" val="b"/>
  <p:tag name="KSO_WM_UNIT_INDEX" val="1"/>
  <p:tag name="KSO_WM_UNIT_ID" val="custom20192214_7*b*1"/>
  <p:tag name="KSO_WM_TEMPLATE_CATEGORY" val="custom"/>
  <p:tag name="KSO_WM_TEMPLATE_INDEX" val="20192214"/>
  <p:tag name="KSO_WM_UNIT_LAYERLEVEL" val="1"/>
  <p:tag name="KSO_WM_TAG_VERSION" val="1.0"/>
  <p:tag name="KSO_WM_BEAUTIFY_FLAG" val="#wm#"/>
  <p:tag name="KSO_WM_UNIT_NOCLEAR" val="0"/>
  <p:tag name="KSO_WM_UNIT_COLOR_SCHEME_SHAPE_ID" val="6"/>
  <p:tag name="KSO_WM_UNIT_COLOR_SCHEME_PARENT_PAGE" val="0_2"/>
</p:tagLst>
</file>

<file path=ppt/tags/tag293.xml><?xml version="1.0" encoding="utf-8"?>
<p:tagLst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Lst>
</file>

<file path=ppt/tags/tag294.xml><?xml version="1.0" encoding="utf-8"?>
<p:tagLst xmlns:p="http://schemas.openxmlformats.org/presentationml/2006/main">
  <p:tag name="KSO_WM_BEAUTIFY_FLAG" val="#wm#"/>
  <p:tag name="KSO_WM_TEMPLATE_CATEGORY" val="diagram"/>
  <p:tag name="KSO_WM_TEMPLATE_INDEX" val="20199033"/>
</p:tagLst>
</file>

<file path=ppt/tags/tag295.xml><?xml version="1.0" encoding="utf-8"?>
<p:tagLst xmlns:p="http://schemas.openxmlformats.org/presentationml/2006/main">
  <p:tag name="KSO_WM_BEAUTIFY_FLAG" val="#wm#"/>
  <p:tag name="KSO_WM_TEMPLATE_CATEGORY" val="diagram"/>
  <p:tag name="KSO_WM_TEMPLATE_INDEX" val="20199033"/>
</p:tagLst>
</file>

<file path=ppt/tags/tag296.xml><?xml version="1.0" encoding="utf-8"?>
<p:tagLst xmlns:p="http://schemas.openxmlformats.org/presentationml/2006/main">
  <p:tag name="KSO_WM_UNIT_COLOR_SCHEME_SHAPE_ID" val="3"/>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985_2*m_h_i*1_1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297.xml><?xml version="1.0" encoding="utf-8"?>
<p:tagLst xmlns:p="http://schemas.openxmlformats.org/presentationml/2006/main">
  <p:tag name="KSO_WM_UNIT_COLOR_SCHEME_SHAPE_ID" val="7"/>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1985_2*m_h_i*1_2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298.xml><?xml version="1.0" encoding="utf-8"?>
<p:tagLst xmlns:p="http://schemas.openxmlformats.org/presentationml/2006/main">
  <p:tag name="KSO_WM_UNIT_COLOR_SCHEME_SHAPE_ID" val="11"/>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1985_2*m_h_i*1_3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299.xml><?xml version="1.0" encoding="utf-8"?>
<p:tagLst xmlns:p="http://schemas.openxmlformats.org/presentationml/2006/main">
  <p:tag name="KSO_WM_UNIT_COLOR_SCHEME_SHAPE_ID" val="2"/>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1985_2*m_h_i*1_1_2"/>
  <p:tag name="KSO_WM_TEMPLATE_CATEGORY" val="diagram"/>
  <p:tag name="KSO_WM_TEMPLATE_INDEX" val="2019198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5"/>
  <p:tag name="KSO_WM_UNIT_COLOR_SCHEME_PARENT_PAGE" val="2_1"/>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2"/>
  <p:tag name="KSO_WM_UNIT_COLOR_SCHEME_PARENT_PAGE" val="2_3"/>
</p:tagLst>
</file>

<file path=ppt/tags/tag300.xml><?xml version="1.0" encoding="utf-8"?>
<p:tagLst xmlns:p="http://schemas.openxmlformats.org/presentationml/2006/main">
  <p:tag name="KSO_WM_UNIT_COLOR_SCHEME_SHAPE_ID" val="30"/>
  <p:tag name="KSO_WM_UNIT_COLOR_SCHEME_PARENT_PAGE" val="0_2"/>
  <p:tag name="KSO_WM_UNIT_PRESET_TEXT" val="单击此处添加文本"/>
  <p:tag name="KSO_WM_UNIT_NOCLEAR" val="0"/>
  <p:tag name="KSO_WM_UNIT_VALUE" val="69"/>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985_2*m_h_f*1_1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01.xml><?xml version="1.0" encoding="utf-8"?>
<p:tagLst xmlns:p="http://schemas.openxmlformats.org/presentationml/2006/main">
  <p:tag name="KSO_WM_UNIT_COLOR_SCHEME_SHAPE_ID" val="46"/>
  <p:tag name="KSO_WM_UNIT_COLOR_SCHEME_PARENT_PAGE" val="0_2"/>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1985_2*m_h_i*1_1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302.xml><?xml version="1.0" encoding="utf-8"?>
<p:tagLst xmlns:p="http://schemas.openxmlformats.org/presentationml/2006/main">
  <p:tag name="KSO_WM_UNIT_COLOR_SCHEME_SHAPE_ID" val="6"/>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1985_2*m_h_i*1_2_2"/>
  <p:tag name="KSO_WM_TEMPLATE_CATEGORY" val="diagram"/>
  <p:tag name="KSO_WM_TEMPLATE_INDEX" val="2019198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Lst>
</file>

<file path=ppt/tags/tag303.xml><?xml version="1.0" encoding="utf-8"?>
<p:tagLst xmlns:p="http://schemas.openxmlformats.org/presentationml/2006/main">
  <p:tag name="KSO_WM_UNIT_COLOR_SCHEME_SHAPE_ID" val="33"/>
  <p:tag name="KSO_WM_UNIT_COLOR_SCHEME_PARENT_PAGE" val="0_2"/>
  <p:tag name="KSO_WM_UNIT_PRESET_TEXT" val="单击此处添加文本"/>
  <p:tag name="KSO_WM_UNIT_NOCLEAR" val="0"/>
  <p:tag name="KSO_WM_UNIT_VALUE" val="69"/>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1985_2*m_h_f*1_2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04.xml><?xml version="1.0" encoding="utf-8"?>
<p:tagLst xmlns:p="http://schemas.openxmlformats.org/presentationml/2006/main">
  <p:tag name="KSO_WM_UNIT_COLOR_SCHEME_SHAPE_ID" val="47"/>
  <p:tag name="KSO_WM_UNIT_COLOR_SCHEME_PARENT_PAGE" val="0_2"/>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985_2*m_h_i*1_2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305.xml><?xml version="1.0" encoding="utf-8"?>
<p:tagLst xmlns:p="http://schemas.openxmlformats.org/presentationml/2006/main">
  <p:tag name="KSO_WM_UNIT_COLOR_SCHEME_SHAPE_ID" val="10"/>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1985_2*m_h_i*1_3_2"/>
  <p:tag name="KSO_WM_TEMPLATE_CATEGORY" val="diagram"/>
  <p:tag name="KSO_WM_TEMPLATE_INDEX" val="2019198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Lst>
</file>

<file path=ppt/tags/tag306.xml><?xml version="1.0" encoding="utf-8"?>
<p:tagLst xmlns:p="http://schemas.openxmlformats.org/presentationml/2006/main">
  <p:tag name="KSO_WM_UNIT_COLOR_SCHEME_SHAPE_ID" val="36"/>
  <p:tag name="KSO_WM_UNIT_COLOR_SCHEME_PARENT_PAGE" val="0_2"/>
  <p:tag name="KSO_WM_UNIT_PRESET_TEXT" val="单击此处添加文本"/>
  <p:tag name="KSO_WM_UNIT_NOCLEAR" val="0"/>
  <p:tag name="KSO_WM_UNIT_VALUE" val="69"/>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1985_2*m_h_f*1_3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07.xml><?xml version="1.0" encoding="utf-8"?>
<p:tagLst xmlns:p="http://schemas.openxmlformats.org/presentationml/2006/main">
  <p:tag name="KSO_WM_UNIT_COLOR_SCHEME_SHAPE_ID" val="48"/>
  <p:tag name="KSO_WM_UNIT_COLOR_SCHEME_PARENT_PAGE" val="0_2"/>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91985_2*m_h_i*1_3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308.xml><?xml version="1.0" encoding="utf-8"?>
<p:tagLst xmlns:p="http://schemas.openxmlformats.org/presentationml/2006/main">
  <p:tag name="KSO_WM_UNIT_COLOR_SCHEME_SHAPE_ID" val="4"/>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91985_2*m_h_i*1_1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Lst>
</file>

<file path=ppt/tags/tag309.xml><?xml version="1.0" encoding="utf-8"?>
<p:tagLst xmlns:p="http://schemas.openxmlformats.org/presentationml/2006/main">
  <p:tag name="KSO_WM_UNIT_COLOR_SCHEME_SHAPE_ID" val="5"/>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191985_2*m_h_i*1_1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3"/>
  <p:tag name="KSO_WM_UNIT_COLOR_SCHEME_PARENT_PAGE" val="2_3"/>
</p:tagLst>
</file>

<file path=ppt/tags/tag310.xml><?xml version="1.0" encoding="utf-8"?>
<p:tagLst xmlns:p="http://schemas.openxmlformats.org/presentationml/2006/main">
  <p:tag name="KSO_WM_UNIT_COLOR_SCHEME_SHAPE_ID" val="8"/>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191985_2*m_h_i*1_2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Lst>
</file>

<file path=ppt/tags/tag311.xml><?xml version="1.0" encoding="utf-8"?>
<p:tagLst xmlns:p="http://schemas.openxmlformats.org/presentationml/2006/main">
  <p:tag name="KSO_WM_UNIT_COLOR_SCHEME_SHAPE_ID" val="9"/>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191985_2*m_h_i*1_2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312.xml><?xml version="1.0" encoding="utf-8"?>
<p:tagLst xmlns:p="http://schemas.openxmlformats.org/presentationml/2006/main">
  <p:tag name="KSO_WM_UNIT_COLOR_SCHEME_SHAPE_ID" val="12"/>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191985_2*m_h_i*1_3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Lst>
</file>

<file path=ppt/tags/tag313.xml><?xml version="1.0" encoding="utf-8"?>
<p:tagLst xmlns:p="http://schemas.openxmlformats.org/presentationml/2006/main">
  <p:tag name="KSO_WM_UNIT_COLOR_SCHEME_SHAPE_ID" val="13"/>
  <p:tag name="KSO_WM_UNIT_COLOR_SCHEME_PARENT_PAGE" val="0_2"/>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191985_2*m_h_i*1_3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314.xml><?xml version="1.0" encoding="utf-8"?>
<p:tagLst xmlns:p="http://schemas.openxmlformats.org/presentationml/2006/main">
  <p:tag name="KSO_WM_BEAUTIFY_FLAG" val="#wm#"/>
  <p:tag name="KSO_WM_TEMPLATE_CATEGORY" val="diagram"/>
  <p:tag name="KSO_WM_TEMPLATE_INDEX" val="20191985"/>
  <p:tag name="KSO_WM_SLIDE_COLORSCHEME_VERSION" val="3.2"/>
  <p:tag name="KSO_WM_SLIDE_ID" val="diagram20191985_2"/>
  <p:tag name="KSO_WM_TEMPLATE_SUBCATEGORY" val="0"/>
  <p:tag name="KSO_WM_SLIDE_TYPE" val="text"/>
  <p:tag name="KSO_WM_SLIDE_SUBTYPE" val="diag"/>
  <p:tag name="KSO_WM_SLIDE_ITEM_CNT" val="3"/>
  <p:tag name="KSO_WM_SLIDE_INDEX" val="2"/>
  <p:tag name="KSO_WM_SLIDE_SIZE" val="854*234.867"/>
  <p:tag name="KSO_WM_SLIDE_POSITION" val="53*251.314"/>
  <p:tag name="KSO_WM_DIAGRAM_GROUP_CODE" val="m1-1"/>
  <p:tag name="KSO_WM_SLIDE_DIAGTYPE" val="m"/>
  <p:tag name="KSO_WM_TAG_VERSION" val="1.0"/>
  <p:tag name="KSO_WM_SLIDE_LAYOUT" val="a_f_m"/>
  <p:tag name="KSO_WM_SLIDE_LAYOUT_CNT" val="1_1_1"/>
</p:tagLst>
</file>

<file path=ppt/tags/tag315.xml><?xml version="1.0" encoding="utf-8"?>
<p:tagLst xmlns:p="http://schemas.openxmlformats.org/presentationml/2006/main">
  <p:tag name="KSO_WM_UNIT_TABLE_BEAUTIFY" val="smartTable{ef712060-666e-41b5-bde7-7ff607d380c6}"/>
  <p:tag name="TABLE_ENDDRAG_ORIGIN_RECT" val="869*413"/>
  <p:tag name="TABLE_ENDDRAG_RECT" val="37*85*869*414"/>
</p:tagLst>
</file>

<file path=ppt/tags/tag316.xml><?xml version="1.0" encoding="utf-8"?>
<p:tagLst xmlns:p="http://schemas.openxmlformats.org/presentationml/2006/main">
  <p:tag name="KSO_WM_BEAUTIFY_FLAG" val="#wm#"/>
  <p:tag name="KSO_WM_TEMPLATE_CATEGORY" val="diagram"/>
  <p:tag name="KSO_WM_TEMPLATE_INDEX" val="20191985"/>
  <p:tag name="KSO_WM_SLIDE_COLORSCHEME_VERSION" val="3.2"/>
  <p:tag name="KSO_WM_SLIDE_ID" val="diagram20191985_2"/>
  <p:tag name="KSO_WM_TEMPLATE_SUBCATEGORY" val="0"/>
  <p:tag name="KSO_WM_SLIDE_TYPE" val="text"/>
  <p:tag name="KSO_WM_SLIDE_SUBTYPE" val="diag"/>
  <p:tag name="KSO_WM_SLIDE_ITEM_CNT" val="3"/>
  <p:tag name="KSO_WM_SLIDE_INDEX" val="2"/>
  <p:tag name="KSO_WM_SLIDE_SIZE" val="854*234.867"/>
  <p:tag name="KSO_WM_SLIDE_POSITION" val="53*251.314"/>
  <p:tag name="KSO_WM_DIAGRAM_GROUP_CODE" val="m1-1"/>
  <p:tag name="KSO_WM_SLIDE_DIAGTYPE" val="m"/>
  <p:tag name="KSO_WM_TAG_VERSION" val="1.0"/>
  <p:tag name="KSO_WM_SLIDE_LAYOUT" val="a_f_m"/>
  <p:tag name="KSO_WM_SLIDE_LAYOUT_CNT" val="1_1_1"/>
</p:tagLst>
</file>

<file path=ppt/tags/tag317.xml><?xml version="1.0" encoding="utf-8"?>
<p:tagLst xmlns:p="http://schemas.openxmlformats.org/presentationml/2006/main">
  <p:tag name="KSO_WM_BEAUTIFY_FLAG" val="#wm#"/>
  <p:tag name="KSO_WM_TEMPLATE_CATEGORY" val="diagram"/>
  <p:tag name="KSO_WM_TEMPLATE_INDEX" val="20191985"/>
  <p:tag name="KSO_WM_SLIDE_COLORSCHEME_VERSION" val="3.2"/>
  <p:tag name="KSO_WM_SLIDE_ID" val="diagram20191985_2"/>
  <p:tag name="KSO_WM_TEMPLATE_SUBCATEGORY" val="0"/>
  <p:tag name="KSO_WM_SLIDE_TYPE" val="text"/>
  <p:tag name="KSO_WM_SLIDE_SUBTYPE" val="diag"/>
  <p:tag name="KSO_WM_SLIDE_ITEM_CNT" val="3"/>
  <p:tag name="KSO_WM_SLIDE_INDEX" val="2"/>
  <p:tag name="KSO_WM_SLIDE_SIZE" val="854*234.867"/>
  <p:tag name="KSO_WM_SLIDE_POSITION" val="53*251.314"/>
  <p:tag name="KSO_WM_DIAGRAM_GROUP_CODE" val="m1-1"/>
  <p:tag name="KSO_WM_SLIDE_DIAGTYPE" val="m"/>
  <p:tag name="KSO_WM_TAG_VERSION" val="1.0"/>
  <p:tag name="KSO_WM_SLIDE_LAYOUT" val="a_f_m"/>
  <p:tag name="KSO_WM_SLIDE_LAYOUT_CNT" val="1_1_1"/>
</p:tagLst>
</file>

<file path=ppt/tags/tag318.xml><?xml version="1.0" encoding="utf-8"?>
<p:tagLst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Lst>
</file>

<file path=ppt/tags/tag319.xml><?xml version="1.0" encoding="utf-8"?>
<p:tagLst xmlns:p="http://schemas.openxmlformats.org/presentationml/2006/main">
  <p:tag name="KSO_WM_UNIT_ISCONTENTSTITLE" val="0"/>
  <p:tag name="KSO_WM_UNIT_PRESET_TEXT" val="单击此处添加文本具体内容"/>
  <p:tag name="KSO_WM_UNIT_VALUE" val="45"/>
  <p:tag name="KSO_WM_UNIT_HIGHLIGHT" val="0"/>
  <p:tag name="KSO_WM_UNIT_COMPATIBLE" val="0"/>
  <p:tag name="KSO_WM_UNIT_DIAGRAM_ISNUMVISUAL" val="0"/>
  <p:tag name="KSO_WM_UNIT_DIAGRAM_ISREFERUNIT" val="0"/>
  <p:tag name="KSO_WM_UNIT_TYPE" val="b"/>
  <p:tag name="KSO_WM_UNIT_INDEX" val="1"/>
  <p:tag name="KSO_WM_UNIT_ID" val="custom20192214_7*b*1"/>
  <p:tag name="KSO_WM_TEMPLATE_CATEGORY" val="custom"/>
  <p:tag name="KSO_WM_TEMPLATE_INDEX" val="20192214"/>
  <p:tag name="KSO_WM_UNIT_LAYERLEVEL" val="1"/>
  <p:tag name="KSO_WM_TAG_VERSION" val="1.0"/>
  <p:tag name="KSO_WM_BEAUTIFY_FLAG" val="#wm#"/>
  <p:tag name="KSO_WM_UNIT_NOCLEAR" val="0"/>
  <p:tag name="KSO_WM_UNIT_COLOR_SCHEME_SHAPE_ID" val="6"/>
  <p:tag name="KSO_WM_UNIT_COLOR_SCHEME_PARENT_PAGE" val="0_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5"/>
  <p:tag name="KSO_WM_UNIT_COLOR_SCHEME_PARENT_PAGE" val="2_3"/>
</p:tagLst>
</file>

<file path=ppt/tags/tag320.xml><?xml version="1.0" encoding="utf-8"?>
<p:tagLst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Lst>
</file>

<file path=ppt/tags/tag321.xml><?xml version="1.0" encoding="utf-8"?>
<p:tagLst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Lst>
</file>

<file path=ppt/tags/tag322.xml><?xml version="1.0" encoding="utf-8"?>
<p:tagLst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187582_2*q_h_i*1_2_1"/>
  <p:tag name="KSO_WM_TEMPLATE_CATEGORY" val="diagram"/>
  <p:tag name="KSO_WM_TEMPLATE_INDEX" val="20187582"/>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 name="KSO_WM_UNIT_TEXT_FILL_FORE_SCHEMECOLOR_INDEX" val="13"/>
  <p:tag name="KSO_WM_UNIT_TEXT_FILL_TYPE" val="1"/>
  <p:tag name="KSO_WM_UNIT_USESOURCEFORMAT_APPLY" val="1"/>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187582_2*q_h_i*1_3_1"/>
  <p:tag name="KSO_WM_TEMPLATE_CATEGORY" val="diagram"/>
  <p:tag name="KSO_WM_TEMPLATE_INDEX" val="20187582"/>
  <p:tag name="KSO_WM_UNIT_LAYERLEVEL" val="1_1_1"/>
  <p:tag name="KSO_WM_TAG_VERSION" val="1.0"/>
  <p:tag name="KSO_WM_BEAUTIFY_FLAG" val="#wm#"/>
  <p:tag name="KSO_WM_DIAGRAM_GROUP_CODE" val="q1-1"/>
  <p:tag name="KSO_WM_UNIT_TYPE" val="q_h_i"/>
  <p:tag name="KSO_WM_UNIT_INDEX" val="1_3_1"/>
  <p:tag name="KSO_WM_UNIT_FILL_FORE_SCHEMECOLOR_INDEX" val="7"/>
  <p:tag name="KSO_WM_UNIT_FILL_TYPE" val="1"/>
  <p:tag name="KSO_WM_UNIT_TEXT_FILL_FORE_SCHEMECOLOR_INDEX" val="13"/>
  <p:tag name="KSO_WM_UNIT_TEXT_FILL_TYPE" val="1"/>
  <p:tag name="KSO_WM_UNIT_USESOURCEFORMAT_APPLY"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187582_2*q_h_i*1_1_1"/>
  <p:tag name="KSO_WM_TEMPLATE_CATEGORY" val="diagram"/>
  <p:tag name="KSO_WM_TEMPLATE_INDEX" val="20187582"/>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 name="KSO_WM_UNIT_TEXT_FILL_FORE_SCHEMECOLOR_INDEX" val="13"/>
  <p:tag name="KSO_WM_UNIT_TEXT_FILL_TYPE" val="1"/>
  <p:tag name="KSO_WM_UNIT_USESOURCEFORMAT_APPLY"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187582_2*q_h_i*1_2_2"/>
  <p:tag name="KSO_WM_TEMPLATE_CATEGORY" val="diagram"/>
  <p:tag name="KSO_WM_TEMPLATE_INDEX" val="20187582"/>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 name="KSO_WM_UNIT_TEXT_FILL_FORE_SCHEMECOLOR_INDEX" val="2"/>
  <p:tag name="KSO_WM_UNIT_TEXT_FILL_TYPE" val="1"/>
  <p:tag name="KSO_WM_UNIT_USESOURCEFORMAT_APPLY"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187582_2*q_h_i*1_3_2"/>
  <p:tag name="KSO_WM_TEMPLATE_CATEGORY" val="diagram"/>
  <p:tag name="KSO_WM_TEMPLATE_INDEX" val="20187582"/>
  <p:tag name="KSO_WM_UNIT_LAYERLEVEL" val="1_1_1"/>
  <p:tag name="KSO_WM_TAG_VERSION" val="1.0"/>
  <p:tag name="KSO_WM_BEAUTIFY_FLAG" val="#wm#"/>
  <p:tag name="KSO_WM_DIAGRAM_GROUP_CODE" val="q1-1"/>
  <p:tag name="KSO_WM_UNIT_TYPE" val="q_h_i"/>
  <p:tag name="KSO_WM_UNIT_INDEX" val="1_3_2"/>
  <p:tag name="KSO_WM_UNIT_FILL_FORE_SCHEMECOLOR_INDEX" val="7"/>
  <p:tag name="KSO_WM_UNIT_FILL_TYPE" val="1"/>
  <p:tag name="KSO_WM_UNIT_TEXT_FILL_FORE_SCHEMECOLOR_INDEX" val="2"/>
  <p:tag name="KSO_WM_UNIT_TEXT_FILL_TYPE" val="1"/>
  <p:tag name="KSO_WM_UNIT_USESOURCEFORMAT_APPLY" val="1"/>
</p:tagLst>
</file>

<file path=ppt/tags/tag328.xml><?xml version="1.0" encoding="utf-8"?>
<p:tagLst xmlns:p="http://schemas.openxmlformats.org/presentationml/2006/main">
  <p:tag name="KSO_WM_UNIT_ISCONTENTSTITLE" val="0"/>
  <p:tag name="KSO_WM_UNIT_RELATE_UNITID" val="layout_q1"/>
  <p:tag name="KSO_WM_UNIT_HIGHLIGHT" val="0"/>
  <p:tag name="KSO_WM_UNIT_COMPATIBLE" val="0"/>
  <p:tag name="KSO_WM_UNIT_ID" val="diagram20187582_2*q_a*1_1"/>
  <p:tag name="KSO_WM_TEMPLATE_CATEGORY" val="diagram"/>
  <p:tag name="KSO_WM_TEMPLATE_INDEX" val="20187582"/>
  <p:tag name="KSO_WM_UNIT_LAYERLEVEL" val="1_1"/>
  <p:tag name="KSO_WM_TAG_VERSION" val="1.0"/>
  <p:tag name="KSO_WM_BEAUTIFY_FLAG" val="#wm#"/>
  <p:tag name="KSO_WM_UNIT_DIAGRAM_ISNUMVISUAL" val="0"/>
  <p:tag name="KSO_WM_UNIT_DIAGRAM_ISREFERUNIT" val="0"/>
  <p:tag name="KSO_WM_UNIT_NOCLEAR" val="0"/>
  <p:tag name="KSO_WM_UNIT_COLOR_SCHEME_SHAPE_ID" val="20"/>
  <p:tag name="KSO_WM_UNIT_COLOR_SCHEME_PARENT_PAGE" val="0_3"/>
  <p:tag name="KSO_WM_UNIT_PRESET_TEXT" val="添加标题"/>
  <p:tag name="KSO_WM_UNIT_VALUE" val="6"/>
  <p:tag name="KSO_WM_DIAGRAM_GROUP_CODE" val="q1-1"/>
  <p:tag name="KSO_WM_UNIT_TYPE" val="q_a"/>
  <p:tag name="KSO_WM_UNIT_INDEX" val="1_1"/>
  <p:tag name="KSO_WM_UNIT_TEXT_FILL_FORE_SCHEMECOLOR_INDEX" val="13"/>
  <p:tag name="KSO_WM_UNIT_TEXT_FILL_TYPE" val="1"/>
  <p:tag name="KSO_WM_UNIT_USESOURCEFORMAT_APPLY" val="1"/>
</p:tagLst>
</file>

<file path=ppt/tags/tag329.xml><?xml version="1.0" encoding="utf-8"?>
<p:tagLst xmlns:p="http://schemas.openxmlformats.org/presentationml/2006/main">
  <p:tag name="KSO_WM_UNIT_HIGHLIGHT" val="0"/>
  <p:tag name="KSO_WM_UNIT_COMPATIBLE" val="0"/>
  <p:tag name="KSO_WM_UNIT_ID" val="diagram20187582_2*q_h_i*1_2_3"/>
  <p:tag name="KSO_WM_TEMPLATE_CATEGORY" val="diagram"/>
  <p:tag name="KSO_WM_TEMPLATE_INDEX" val="20187582"/>
  <p:tag name="KSO_WM_UNIT_LAYERLEVEL" val="1_1_1"/>
  <p:tag name="KSO_WM_TAG_VERSION" val="1.0"/>
  <p:tag name="KSO_WM_BEAUTIFY_FLAG" val="#wm#"/>
  <p:tag name="KSO_WM_UNIT_DIAGRAM_ISNUMVISUAL" val="0"/>
  <p:tag name="KSO_WM_UNIT_DIAGRAM_ISREFERUNIT" val="0"/>
  <p:tag name="KSO_WM_UNIT_COLOR_SCHEME_SHAPE_ID" val="24"/>
  <p:tag name="KSO_WM_UNIT_COLOR_SCHEME_PARENT_PAGE" val="0_5"/>
  <p:tag name="KSO_WM_DIAGRAM_GROUP_CODE" val="q1-1"/>
  <p:tag name="KSO_WM_UNIT_TYPE" val="q_h_i"/>
  <p:tag name="KSO_WM_UNIT_INDEX" val="1_2_3"/>
  <p:tag name="KSO_WM_UNIT_TEXT_FILL_FORE_SCHEMECOLOR_INDEX" val="14"/>
  <p:tag name="KSO_WM_UNIT_TEXT_FILL_TYPE" val="1"/>
  <p:tag name="KSO_WM_UNIT_USESOURCEFORMAT_APPLY" val="1"/>
</p:tagLst>
</file>

<file path=ppt/tags/tag33.xml><?xml version="1.0" encoding="utf-8"?>
<p:tagLst xmlns:p="http://schemas.openxmlformats.org/presentationml/2006/main">
  <p:tag name="KSO_WM_SLIDE_COLORSCHEME_VERSION" val="3.2"/>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ID" val="diagram20187582_2*q_h_i*1_3_3"/>
  <p:tag name="KSO_WM_TEMPLATE_CATEGORY" val="diagram"/>
  <p:tag name="KSO_WM_TEMPLATE_INDEX" val="20187582"/>
  <p:tag name="KSO_WM_UNIT_LAYERLEVEL" val="1_1_1"/>
  <p:tag name="KSO_WM_TAG_VERSION" val="1.0"/>
  <p:tag name="KSO_WM_BEAUTIFY_FLAG" val="#wm#"/>
  <p:tag name="KSO_WM_UNIT_DIAGRAM_ISNUMVISUAL" val="0"/>
  <p:tag name="KSO_WM_UNIT_DIAGRAM_ISREFERUNIT" val="0"/>
  <p:tag name="KSO_WM_UNIT_COLOR_SCHEME_SHAPE_ID" val="24"/>
  <p:tag name="KSO_WM_UNIT_COLOR_SCHEME_PARENT_PAGE" val="0_5"/>
  <p:tag name="KSO_WM_DIAGRAM_GROUP_CODE" val="q1-1"/>
  <p:tag name="KSO_WM_UNIT_TYPE" val="q_h_i"/>
  <p:tag name="KSO_WM_UNIT_INDEX" val="1_3_3"/>
  <p:tag name="KSO_WM_UNIT_TEXT_FILL_FORE_SCHEMECOLOR_INDEX" val="14"/>
  <p:tag name="KSO_WM_UNIT_TEXT_FILL_TYPE" val="1"/>
  <p:tag name="KSO_WM_UNIT_USESOURCEFORMAT_APPLY" val="1"/>
</p:tagLst>
</file>

<file path=ppt/tags/tag331.xml><?xml version="1.0" encoding="utf-8"?>
<p:tagLst xmlns:p="http://schemas.openxmlformats.org/presentationml/2006/main">
  <p:tag name="KSO_WM_UNIT_ISCONTENTSTITLE" val="0"/>
  <p:tag name="KSO_WM_UNIT_HIGHLIGHT" val="0"/>
  <p:tag name="KSO_WM_UNIT_COMPATIBLE" val="0"/>
  <p:tag name="KSO_WM_UNIT_ID" val="diagram20187582_2*q_h_a*1_1_1"/>
  <p:tag name="KSO_WM_TEMPLATE_CATEGORY" val="diagram"/>
  <p:tag name="KSO_WM_TEMPLATE_INDEX" val="20187582"/>
  <p:tag name="KSO_WM_UNIT_LAYERLEVEL" val="1_1_1"/>
  <p:tag name="KSO_WM_TAG_VERSION" val="1.0"/>
  <p:tag name="KSO_WM_BEAUTIFY_FLAG" val="#wm#"/>
  <p:tag name="KSO_WM_UNIT_DIAGRAM_ISNUMVISUAL" val="0"/>
  <p:tag name="KSO_WM_UNIT_DIAGRAM_ISREFERUNIT" val="0"/>
  <p:tag name="KSO_WM_UNIT_NOCLEAR" val="0"/>
  <p:tag name="KSO_WM_UNIT_COLOR_SCHEME_SHAPE_ID" val="41"/>
  <p:tag name="KSO_WM_UNIT_COLOR_SCHEME_PARENT_PAGE" val="0_5"/>
  <p:tag name="KSO_WM_UNIT_PRESET_TEXT" val="单击此处添加标题"/>
  <p:tag name="KSO_WM_UNIT_VALUE" val="10"/>
  <p:tag name="KSO_WM_DIAGRAM_GROUP_CODE" val="q1-1"/>
  <p:tag name="KSO_WM_UNIT_TYPE" val="q_h_a"/>
  <p:tag name="KSO_WM_UNIT_INDEX" val="1_1_1"/>
  <p:tag name="KSO_WM_UNIT_TEXT_FILL_FORE_SCHEMECOLOR_INDEX" val="13"/>
  <p:tag name="KSO_WM_UNIT_TEXT_FILL_TYPE" val="1"/>
  <p:tag name="KSO_WM_UNIT_USESOURCEFORMAT_APPLY" val="1"/>
</p:tagLst>
</file>

<file path=ppt/tags/tag332.xml><?xml version="1.0" encoding="utf-8"?>
<p:tagLst xmlns:p="http://schemas.openxmlformats.org/presentationml/2006/main">
  <p:tag name="KSO_WM_UNIT_HIGHLIGHT" val="0"/>
  <p:tag name="KSO_WM_UNIT_COMPATIBLE" val="0"/>
  <p:tag name="KSO_WM_UNIT_ID" val="diagram20187582_2*q_h_f*1_1_1"/>
  <p:tag name="KSO_WM_TEMPLATE_CATEGORY" val="diagram"/>
  <p:tag name="KSO_WM_TEMPLATE_INDEX" val="20187582"/>
  <p:tag name="KSO_WM_UNIT_LAYERLEVEL" val="1_1_1"/>
  <p:tag name="KSO_WM_TAG_VERSION" val="1.0"/>
  <p:tag name="KSO_WM_BEAUTIFY_FLAG" val="#wm#"/>
  <p:tag name="KSO_WM_UNIT_DIAGRAM_ISNUMVISUAL" val="0"/>
  <p:tag name="KSO_WM_UNIT_DIAGRAM_ISREFERUNIT" val="0"/>
  <p:tag name="KSO_WM_UNIT_NOCLEAR" val="0"/>
  <p:tag name="KSO_WM_UNIT_COLOR_SCHEME_SHAPE_ID" val="42"/>
  <p:tag name="KSO_WM_UNIT_COLOR_SCHEME_PARENT_PAGE" val="0_5"/>
  <p:tag name="KSO_WM_UNIT_PRESET_TEXT" val="单击此处添加文本具体内容"/>
  <p:tag name="KSO_WM_UNIT_VALUE" val="26"/>
  <p:tag name="KSO_WM_DIAGRAM_GROUP_CODE" val="q1-1"/>
  <p:tag name="KSO_WM_UNIT_TYPE" val="q_h_f"/>
  <p:tag name="KSO_WM_UNIT_INDEX" val="1_1_1"/>
  <p:tag name="KSO_WM_UNIT_TEXT_FILL_FORE_SCHEMECOLOR_INDEX" val="13"/>
  <p:tag name="KSO_WM_UNIT_TEXT_FILL_TYPE" val="1"/>
  <p:tag name="KSO_WM_UNIT_USESOURCEFORMAT_APPLY" val="1"/>
</p:tagLst>
</file>

<file path=ppt/tags/tag333.xml><?xml version="1.0" encoding="utf-8"?>
<p:tagLst xmlns:p="http://schemas.openxmlformats.org/presentationml/2006/main">
  <p:tag name="KSO_WM_UNIT_ISCONTENTSTITLE" val="0"/>
  <p:tag name="KSO_WM_UNIT_HIGHLIGHT" val="0"/>
  <p:tag name="KSO_WM_UNIT_COMPATIBLE" val="0"/>
  <p:tag name="KSO_WM_UNIT_ID" val="diagram20187582_2*q_h_a*1_3_1"/>
  <p:tag name="KSO_WM_TEMPLATE_CATEGORY" val="diagram"/>
  <p:tag name="KSO_WM_TEMPLATE_INDEX" val="20187582"/>
  <p:tag name="KSO_WM_UNIT_LAYERLEVEL" val="1_1_1"/>
  <p:tag name="KSO_WM_TAG_VERSION" val="1.0"/>
  <p:tag name="KSO_WM_BEAUTIFY_FLAG" val="#wm#"/>
  <p:tag name="KSO_WM_UNIT_DIAGRAM_ISNUMVISUAL" val="0"/>
  <p:tag name="KSO_WM_UNIT_DIAGRAM_ISREFERUNIT" val="0"/>
  <p:tag name="KSO_WM_UNIT_NOCLEAR" val="0"/>
  <p:tag name="KSO_WM_UNIT_COLOR_SCHEME_SHAPE_ID" val="46"/>
  <p:tag name="KSO_WM_UNIT_COLOR_SCHEME_PARENT_PAGE" val="0_5"/>
  <p:tag name="KSO_WM_UNIT_PRESET_TEXT" val="单击此处添加标题"/>
  <p:tag name="KSO_WM_UNIT_VALUE" val="10"/>
  <p:tag name="KSO_WM_DIAGRAM_GROUP_CODE" val="q1-1"/>
  <p:tag name="KSO_WM_UNIT_TYPE" val="q_h_a"/>
  <p:tag name="KSO_WM_UNIT_INDEX" val="1_3_1"/>
  <p:tag name="KSO_WM_UNIT_TEXT_FILL_FORE_SCHEMECOLOR_INDEX" val="13"/>
  <p:tag name="KSO_WM_UNIT_TEXT_FILL_TYPE" val="1"/>
  <p:tag name="KSO_WM_UNIT_USESOURCEFORMAT_APPLY" val="1"/>
</p:tagLst>
</file>

<file path=ppt/tags/tag334.xml><?xml version="1.0" encoding="utf-8"?>
<p:tagLst xmlns:p="http://schemas.openxmlformats.org/presentationml/2006/main">
  <p:tag name="KSO_WM_UNIT_HIGHLIGHT" val="0"/>
  <p:tag name="KSO_WM_UNIT_COMPATIBLE" val="0"/>
  <p:tag name="KSO_WM_UNIT_ID" val="diagram20187582_2*q_h_f*1_3_1"/>
  <p:tag name="KSO_WM_TEMPLATE_CATEGORY" val="diagram"/>
  <p:tag name="KSO_WM_TEMPLATE_INDEX" val="20187582"/>
  <p:tag name="KSO_WM_UNIT_LAYERLEVEL" val="1_1_1"/>
  <p:tag name="KSO_WM_TAG_VERSION" val="1.0"/>
  <p:tag name="KSO_WM_BEAUTIFY_FLAG" val="#wm#"/>
  <p:tag name="KSO_WM_UNIT_DIAGRAM_ISNUMVISUAL" val="0"/>
  <p:tag name="KSO_WM_UNIT_DIAGRAM_ISREFERUNIT" val="0"/>
  <p:tag name="KSO_WM_UNIT_NOCLEAR" val="0"/>
  <p:tag name="KSO_WM_UNIT_COLOR_SCHEME_SHAPE_ID" val="49"/>
  <p:tag name="KSO_WM_UNIT_COLOR_SCHEME_PARENT_PAGE" val="0_5"/>
  <p:tag name="KSO_WM_UNIT_PRESET_TEXT" val="单击此处添加文本具体内容"/>
  <p:tag name="KSO_WM_UNIT_VALUE" val="26"/>
  <p:tag name="KSO_WM_DIAGRAM_GROUP_CODE" val="q1-1"/>
  <p:tag name="KSO_WM_UNIT_TYPE" val="q_h_f"/>
  <p:tag name="KSO_WM_UNIT_INDEX" val="1_3_1"/>
  <p:tag name="KSO_WM_UNIT_TEXT_FILL_FORE_SCHEMECOLOR_INDEX" val="13"/>
  <p:tag name="KSO_WM_UNIT_TEXT_FILL_TYPE" val="1"/>
  <p:tag name="KSO_WM_UNIT_USESOURCEFORMAT_APPLY" val="1"/>
</p:tagLst>
</file>

<file path=ppt/tags/tag335.xml><?xml version="1.0" encoding="utf-8"?>
<p:tagLst xmlns:p="http://schemas.openxmlformats.org/presentationml/2006/main">
  <p:tag name="KSO_WM_UNIT_HIGHLIGHT" val="0"/>
  <p:tag name="KSO_WM_UNIT_COMPATIBLE" val="0"/>
  <p:tag name="KSO_WM_UNIT_ID" val="diagram20187582_2*q_h_f*1_2_1"/>
  <p:tag name="KSO_WM_TEMPLATE_CATEGORY" val="diagram"/>
  <p:tag name="KSO_WM_TEMPLATE_INDEX" val="20187582"/>
  <p:tag name="KSO_WM_UNIT_LAYERLEVEL" val="1_1_1"/>
  <p:tag name="KSO_WM_TAG_VERSION" val="1.0"/>
  <p:tag name="KSO_WM_BEAUTIFY_FLAG" val="#wm#"/>
  <p:tag name="KSO_WM_UNIT_DIAGRAM_ISNUMVISUAL" val="0"/>
  <p:tag name="KSO_WM_UNIT_DIAGRAM_ISREFERUNIT" val="0"/>
  <p:tag name="KSO_WM_UNIT_NOCLEAR" val="0"/>
  <p:tag name="KSO_WM_UNIT_COLOR_SCHEME_SHAPE_ID" val="33"/>
  <p:tag name="KSO_WM_UNIT_COLOR_SCHEME_PARENT_PAGE" val="0_5"/>
  <p:tag name="KSO_WM_UNIT_PRESET_TEXT" val="单击此处添加文本具体内容"/>
  <p:tag name="KSO_WM_UNIT_VALUE" val="26"/>
  <p:tag name="KSO_WM_DIAGRAM_GROUP_CODE" val="q1-1"/>
  <p:tag name="KSO_WM_UNIT_TYPE" val="q_h_f"/>
  <p:tag name="KSO_WM_UNIT_INDEX" val="1_2_1"/>
  <p:tag name="KSO_WM_UNIT_TEXT_FILL_FORE_SCHEMECOLOR_INDEX" val="13"/>
  <p:tag name="KSO_WM_UNIT_TEXT_FILL_TYPE" val="1"/>
  <p:tag name="KSO_WM_UNIT_USESOURCEFORMAT_APPLY" val="1"/>
</p:tagLst>
</file>

<file path=ppt/tags/tag336.xml><?xml version="1.0" encoding="utf-8"?>
<p:tagLst xmlns:p="http://schemas.openxmlformats.org/presentationml/2006/main">
  <p:tag name="KSO_WM_UNIT_ISCONTENTSTITLE" val="0"/>
  <p:tag name="KSO_WM_UNIT_HIGHLIGHT" val="0"/>
  <p:tag name="KSO_WM_UNIT_COMPATIBLE" val="0"/>
  <p:tag name="KSO_WM_UNIT_ID" val="diagram20187582_2*q_h_a*1_2_1"/>
  <p:tag name="KSO_WM_TEMPLATE_CATEGORY" val="diagram"/>
  <p:tag name="KSO_WM_TEMPLATE_INDEX" val="20187582"/>
  <p:tag name="KSO_WM_UNIT_LAYERLEVEL" val="1_1_1"/>
  <p:tag name="KSO_WM_TAG_VERSION" val="1.0"/>
  <p:tag name="KSO_WM_BEAUTIFY_FLAG" val="#wm#"/>
  <p:tag name="KSO_WM_UNIT_DIAGRAM_ISNUMVISUAL" val="0"/>
  <p:tag name="KSO_WM_UNIT_DIAGRAM_ISREFERUNIT" val="0"/>
  <p:tag name="KSO_WM_UNIT_NOCLEAR" val="0"/>
  <p:tag name="KSO_WM_UNIT_COLOR_SCHEME_SHAPE_ID" val="41"/>
  <p:tag name="KSO_WM_UNIT_COLOR_SCHEME_PARENT_PAGE" val="0_5"/>
  <p:tag name="KSO_WM_UNIT_PRESET_TEXT" val="单击此处添加标题"/>
  <p:tag name="KSO_WM_UNIT_VALUE" val="10"/>
  <p:tag name="KSO_WM_DIAGRAM_GROUP_CODE" val="q1-1"/>
  <p:tag name="KSO_WM_UNIT_TYPE" val="q_h_a"/>
  <p:tag name="KSO_WM_UNIT_INDEX" val="1_2_1"/>
  <p:tag name="KSO_WM_UNIT_TEXT_FILL_FORE_SCHEMECOLOR_INDEX" val="13"/>
  <p:tag name="KSO_WM_UNIT_TEXT_FILL_TYPE" val="1"/>
  <p:tag name="KSO_WM_UNIT_USESOURCEFORMAT_APPLY"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187582_2*q_h_i*1_1_2"/>
  <p:tag name="KSO_WM_TEMPLATE_CATEGORY" val="diagram"/>
  <p:tag name="KSO_WM_TEMPLATE_INDEX" val="20187582"/>
  <p:tag name="KSO_WM_UNIT_LAYERLEVEL" val="1_1_1"/>
  <p:tag name="KSO_WM_TAG_VERSION" val="1.0"/>
  <p:tag name="KSO_WM_BEAUTIFY_FLAG" val="#wm#"/>
  <p:tag name="KSO_WM_DIAGRAM_GROUP_CODE" val="q1-1"/>
  <p:tag name="KSO_WM_UNIT_TYPE" val="q_h_i"/>
  <p:tag name="KSO_WM_UNIT_INDEX" val="1_1_2"/>
  <p:tag name="KSO_WM_UNIT_FILL_FORE_SCHEMECOLOR_INDEX" val="5"/>
  <p:tag name="KSO_WM_UNIT_FILL_TYPE" val="1"/>
  <p:tag name="KSO_WM_UNIT_TEXT_FILL_FORE_SCHEMECOLOR_INDEX" val="2"/>
  <p:tag name="KSO_WM_UNIT_TEXT_FILL_TYPE" val="1"/>
  <p:tag name="KSO_WM_UNIT_USESOURCEFORMAT_APPLY" val="1"/>
</p:tagLst>
</file>

<file path=ppt/tags/tag338.xml><?xml version="1.0" encoding="utf-8"?>
<p:tagLst xmlns:p="http://schemas.openxmlformats.org/presentationml/2006/main">
  <p:tag name="KSO_WM_UNIT_HIGHLIGHT" val="0"/>
  <p:tag name="KSO_WM_UNIT_COMPATIBLE" val="0"/>
  <p:tag name="KSO_WM_UNIT_ID" val="diagram20187582_2*q_h_i*1_1_3"/>
  <p:tag name="KSO_WM_TEMPLATE_CATEGORY" val="diagram"/>
  <p:tag name="KSO_WM_TEMPLATE_INDEX" val="20187582"/>
  <p:tag name="KSO_WM_UNIT_LAYERLEVEL" val="1_1_1"/>
  <p:tag name="KSO_WM_TAG_VERSION" val="1.0"/>
  <p:tag name="KSO_WM_BEAUTIFY_FLAG" val="#wm#"/>
  <p:tag name="KSO_WM_UNIT_DIAGRAM_ISNUMVISUAL" val="0"/>
  <p:tag name="KSO_WM_UNIT_DIAGRAM_ISREFERUNIT" val="0"/>
  <p:tag name="KSO_WM_UNIT_COLOR_SCHEME_SHAPE_ID" val="24"/>
  <p:tag name="KSO_WM_UNIT_COLOR_SCHEME_PARENT_PAGE" val="0_5"/>
  <p:tag name="KSO_WM_DIAGRAM_GROUP_CODE" val="q1-1"/>
  <p:tag name="KSO_WM_UNIT_TYPE" val="q_h_i"/>
  <p:tag name="KSO_WM_UNIT_INDEX" val="1_1_3"/>
  <p:tag name="KSO_WM_UNIT_TEXT_FILL_FORE_SCHEMECOLOR_INDEX" val="14"/>
  <p:tag name="KSO_WM_UNIT_TEXT_FILL_TYPE" val="1"/>
  <p:tag name="KSO_WM_UNIT_USESOURCEFORMAT_APPLY" val="1"/>
</p:tagLst>
</file>

<file path=ppt/tags/tag339.xml><?xml version="1.0" encoding="utf-8"?>
<p:tagLst xmlns:p="http://schemas.openxmlformats.org/presentationml/2006/main">
  <p:tag name="KSO_WM_BEAUTIFY_FLAG" val="#wm#"/>
  <p:tag name="KSO_WM_TEMPLATE_CATEGORY" val="diagram"/>
  <p:tag name="KSO_WM_TEMPLATE_INDEX" val="20187582"/>
  <p:tag name="KSO_WM_SLIDE_ID" val="diagram20187582_2"/>
  <p:tag name="KSO_WM_SLIDE_TYPE" val="text"/>
  <p:tag name="KSO_WM_SLIDE_SUBTYPE" val="diag"/>
  <p:tag name="KSO_WM_SLIDE_ITEM_CNT" val="3"/>
  <p:tag name="KSO_WM_SLIDE_INDEX" val="2"/>
  <p:tag name="KSO_WM_SLIDE_SIZE" val="828.076*311.104"/>
  <p:tag name="KSO_WM_SLIDE_POSITION" val="65.9621*112.084"/>
  <p:tag name="KSO_WM_TAG_VERSION" val="1.0"/>
  <p:tag name="KSO_WM_SLIDE_LAYOUT" val="q"/>
  <p:tag name="KSO_WM_SLIDE_LAYOUT_CNT" val="1"/>
  <p:tag name="KSO_WM_TEMPLATE_SUBCATEGORY" val="0"/>
  <p:tag name="KSO_WM_SLIDE_COLORSCHEME_VERSION" val="3.2"/>
  <p:tag name="KSO_WM_DIAGRAM_GROUP_CODE" val="q1-1"/>
  <p:tag name="KSO_WM_SLIDE_DIAGTYPE" val="q"/>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BEAUTIFY_FLAG" val="#wm#"/>
  <p:tag name="KSO_WM_TEMPLATE_CATEGORY" val="diagram"/>
  <p:tag name="KSO_WM_TEMPLATE_INDEX" val="20199033"/>
</p:tagLst>
</file>

<file path=ppt/tags/tag341.xml><?xml version="1.0" encoding="utf-8"?>
<p:tagLst xmlns:p="http://schemas.openxmlformats.org/presentationml/2006/main">
  <p:tag name="KSO_WM_BEAUTIFY_FLAG" val="#wm#"/>
  <p:tag name="KSO_WM_TEMPLATE_CATEGORY" val="diagram"/>
  <p:tag name="KSO_WM_TEMPLATE_INDEX" val="20199033"/>
</p:tagLst>
</file>

<file path=ppt/tags/tag342.xml><?xml version="1.0" encoding="utf-8"?>
<p:tagLst xmlns:p="http://schemas.openxmlformats.org/presentationml/2006/main">
  <p:tag name="COMMONDATA" val="eyJoZGlkIjoiNjdmN2QzNmQzYzYyODdkODI5ZWUzYTRlYjRkNzQyNGMifQ=="/>
  <p:tag name="KSO_WPP_MARK_KEY" val="2cec91bd-b0d6-4bdb-9429-606dc32cef19"/>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2"/>
  <p:tag name="KSO_WM_UNIT_COLOR_SCHEME_PARENT_PAGE" val="2_4"/>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3"/>
  <p:tag name="KSO_WM_UNIT_COLOR_SCHEME_PARENT_PAGE" val="2_4"/>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6"/>
  <p:tag name="KSO_WM_UNIT_COLOR_SCHEME_PARENT_PAGE" val="2_1"/>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4"/>
  <p:tag name="KSO_WM_UNIT_COLOR_SCHEME_PARENT_PAGE" val="2_4"/>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5"/>
  <p:tag name="KSO_WM_UNIT_COLOR_SCHEME_PARENT_PAGE" val="2_4"/>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6"/>
  <p:tag name="KSO_WM_UNIT_COLOR_SCHEME_PARENT_PAGE" val="2_4"/>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7"/>
  <p:tag name="KSO_WM_UNIT_COLOR_SCHEME_PARENT_PAGE" val="2_4"/>
</p:tagLst>
</file>

<file path=ppt/tags/tag44.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2"/>
  <p:tag name="KSO_WM_UNIT_COLOR_SCHEME_PARENT_PAGE" val="2_5"/>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01"/>
  <p:tag name="KSO_WM_UNIT_COLOR_SCHEME_PARENT_PAGE" val="2_1"/>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3"/>
  <p:tag name="KSO_WM_UNIT_COLOR_SCHEME_PARENT_PAGE" val="2_5"/>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4"/>
  <p:tag name="KSO_WM_UNIT_COLOR_SCHEME_PARENT_PAGE" val="2_5"/>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5"/>
  <p:tag name="KSO_WM_UNIT_COLOR_SCHEME_PARENT_PAGE" val="2_5"/>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6"/>
  <p:tag name="KSO_WM_UNIT_COLOR_SCHEME_PARENT_PAGE" val="2_5"/>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7"/>
  <p:tag name="KSO_WM_UNIT_COLOR_SCHEME_PARENT_PAGE" val="2_5"/>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8"/>
  <p:tag name="KSO_WM_UNIT_COLOR_SCHEME_PARENT_PAGE" val="2_5"/>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9"/>
  <p:tag name="KSO_WM_UNIT_COLOR_SCHEME_PARENT_PAGE" val="2_5"/>
</p:tagLst>
</file>

<file path=ppt/tags/tag5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02"/>
  <p:tag name="KSO_WM_UNIT_COLOR_SCHEME_PARENT_PAGE" val="2_1"/>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 name="KSO_WM_UNIT_COLOR_SCHEME_SHAPE_ID" val="3"/>
  <p:tag name="KSO_WM_UNIT_COLOR_SCHEME_PARENT_PAGE" val="2_6"/>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 name="KSO_WM_UNIT_COLOR_SCHEME_SHAPE_ID" val="4"/>
  <p:tag name="KSO_WM_UNIT_COLOR_SCHEME_PARENT_PAGE" val="2_6"/>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 name="KSO_WM_UNIT_COLOR_SCHEME_SHAPE_ID" val="5"/>
  <p:tag name="KSO_WM_UNIT_COLOR_SCHEME_PARENT_PAGE" val="2_6"/>
</p:tagLst>
</file>

<file path=ppt/tags/tag63.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KSO_WM_UNIT_COLOR_SCHEME_SHAPE_ID" val="2"/>
  <p:tag name="KSO_WM_UNIT_COLOR_SCHEME_PARENT_PAGE" val="2_7"/>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KSO_WM_UNIT_COLOR_SCHEME_SHAPE_ID" val="3"/>
  <p:tag name="KSO_WM_UNIT_COLOR_SCHEME_PARENT_PAGE" val="2_7"/>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KSO_WM_UNIT_COLOR_SCHEME_SHAPE_ID" val="4"/>
  <p:tag name="KSO_WM_UNIT_COLOR_SCHEME_PARENT_PAGE" val="2_7"/>
</p:tagLst>
</file>

<file path=ppt/tags/tag68.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12"/>
  <p:tag name="KSO_WM_UNIT_COLOR_SCHEME_PARENT_PAGE" val="2_1"/>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2"/>
  <p:tag name="KSO_WM_UNIT_COLOR_SCHEME_PARENT_PAGE" val="2_8"/>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3"/>
  <p:tag name="KSO_WM_UNIT_COLOR_SCHEME_PARENT_PAGE" val="2_8"/>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4"/>
  <p:tag name="KSO_WM_UNIT_COLOR_SCHEME_PARENT_PAGE" val="2_8"/>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5"/>
  <p:tag name="KSO_WM_UNIT_COLOR_SCHEME_PARENT_PAGE" val="2_8"/>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6"/>
  <p:tag name="KSO_WM_UNIT_COLOR_SCHEME_PARENT_PAGE" val="2_8"/>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7"/>
  <p:tag name="KSO_WM_UNIT_COLOR_SCHEME_PARENT_PAGE" val="2_8"/>
</p:tagLst>
</file>

<file path=ppt/tags/tag7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13"/>
  <p:tag name="KSO_WM_UNIT_COLOR_SCHEME_PARENT_PAGE" val="2_1"/>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9*i*1"/>
  <p:tag name="KSO_WM_UNIT_LAYERLEVEL" val="1"/>
  <p:tag name="KSO_WM_TAG_VERSION" val="1.0"/>
  <p:tag name="KSO_WM_BEAUTIFY_FLAG" val="#wm#"/>
  <p:tag name="KSO_WM_UNIT_SUBTYPE" val="h"/>
  <p:tag name="KSO_WM_UNIT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2"/>
  <p:tag name="KSO_WM_UNIT_COLOR_SCHEME_PARENT_PAGE" val="2_9"/>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3"/>
  <p:tag name="KSO_WM_UNIT_COLOR_SCHEME_PARENT_PAGE" val="2_9"/>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4"/>
  <p:tag name="KSO_WM_UNIT_COLOR_SCHEME_PARENT_PAGE" val="2_9"/>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5"/>
  <p:tag name="KSO_WM_UNIT_COLOR_SCHEME_PARENT_PAGE" val="2_9"/>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6"/>
  <p:tag name="KSO_WM_UNIT_COLOR_SCHEME_PARENT_PAGE" val="2_9"/>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SLIDE_BACKGROUND_MASK_FLAG" val="1"/>
  <p:tag name="KSO_WM_UNIT_TYPE" val="y"/>
  <p:tag name="KSO_WM_UNIT_INDEX" val="2"/>
</p:tagLst>
</file>

<file path=ppt/tags/tag90.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0*i*1"/>
  <p:tag name="KSO_WM_UNIT_LAYERLEVEL" val="1"/>
  <p:tag name="KSO_WM_TAG_VERSION" val="1.0"/>
  <p:tag name="KSO_WM_BEAUTIFY_FLAG" val="#wm#"/>
  <p:tag name="KSO_WM_UNIT_SUBTYPE" val="h"/>
  <p:tag name="KSO_WM_UNIT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UNIT_COLOR_SCHEME_SHAPE_ID" val="3"/>
  <p:tag name="KSO_WM_UNIT_COLOR_SCHEME_PARENT_PAGE" val="2_10"/>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UNIT_COLOR_SCHEME_SHAPE_ID" val="4"/>
  <p:tag name="KSO_WM_UNIT_COLOR_SCHEME_PARENT_PAGE" val="2_10"/>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UNIT_COLOR_SCHEME_SHAPE_ID" val="5"/>
  <p:tag name="KSO_WM_UNIT_COLOR_SCHEME_PARENT_PAGE" val="2_10"/>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UNIT_COLOR_SCHEME_SHAPE_ID" val="7"/>
  <p:tag name="KSO_WM_UNIT_COLOR_SCHEME_PARENT_PAGE" val="2_1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3.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4.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docProps/app.xml><?xml version="1.0" encoding="utf-8"?>
<Properties xmlns="http://schemas.openxmlformats.org/officeDocument/2006/extended-properties" xmlns:vt="http://schemas.openxmlformats.org/officeDocument/2006/docPropsVTypes">
  <TotalTime>0</TotalTime>
  <Words>19880</Words>
  <Application>WPS 演示</Application>
  <PresentationFormat>宽屏</PresentationFormat>
  <Paragraphs>3458</Paragraphs>
  <Slides>68</Slides>
  <Notes>0</Notes>
  <HiddenSlides>0</HiddenSlides>
  <MMClips>0</MMClips>
  <ScaleCrop>false</ScaleCrop>
  <HeadingPairs>
    <vt:vector size="8" baseType="variant">
      <vt:variant>
        <vt:lpstr>已用的字体</vt:lpstr>
      </vt:variant>
      <vt:variant>
        <vt:i4>21</vt:i4>
      </vt:variant>
      <vt:variant>
        <vt:lpstr>主题</vt:lpstr>
      </vt:variant>
      <vt:variant>
        <vt:i4>3</vt:i4>
      </vt:variant>
      <vt:variant>
        <vt:lpstr>嵌入 OLE 服务器</vt:lpstr>
      </vt:variant>
      <vt:variant>
        <vt:i4>7</vt:i4>
      </vt:variant>
      <vt:variant>
        <vt:lpstr>幻灯片标题</vt:lpstr>
      </vt:variant>
      <vt:variant>
        <vt:i4>68</vt:i4>
      </vt:variant>
    </vt:vector>
  </HeadingPairs>
  <TitlesOfParts>
    <vt:vector size="99" baseType="lpstr">
      <vt:lpstr>Arial</vt:lpstr>
      <vt:lpstr>宋体</vt:lpstr>
      <vt:lpstr>Wingdings</vt:lpstr>
      <vt:lpstr>微软雅黑</vt:lpstr>
      <vt:lpstr>Calibri</vt:lpstr>
      <vt:lpstr>汉仪旗黑-85S</vt:lpstr>
      <vt:lpstr>黑体</vt:lpstr>
      <vt:lpstr>Times New Roman</vt:lpstr>
      <vt:lpstr>Wingdings</vt:lpstr>
      <vt:lpstr>Calibri</vt:lpstr>
      <vt:lpstr>Impact</vt:lpstr>
      <vt:lpstr>等线</vt:lpstr>
      <vt:lpstr>Arial Unicode MS</vt:lpstr>
      <vt:lpstr>Roboto Condensed Light</vt:lpstr>
      <vt:lpstr>Verdana</vt:lpstr>
      <vt:lpstr>Gulim</vt:lpstr>
      <vt:lpstr>Source Sans Pro</vt:lpstr>
      <vt:lpstr>Open Sans</vt:lpstr>
      <vt:lpstr>ksdb</vt:lpstr>
      <vt:lpstr>Roboto Medium</vt:lpstr>
      <vt:lpstr>Malgun Gothic</vt:lpstr>
      <vt:lpstr>Office Theme</vt:lpstr>
      <vt:lpstr>1_Office Theme</vt:lpstr>
      <vt:lpstr>2_Office 主题​​</vt:lpstr>
      <vt:lpstr>Word.Document.8</vt:lpstr>
      <vt:lpstr>Excel.Sheet.12</vt:lpstr>
      <vt:lpstr>Excel.Sheet.8</vt:lpstr>
      <vt:lpstr>Excel.Sheet.8</vt:lpstr>
      <vt:lpstr>Excel.Sheet.8</vt:lpstr>
      <vt:lpstr>Excel.Sheet.8</vt:lpstr>
      <vt:lpstr>Excel.Sheet.12</vt:lpstr>
      <vt:lpstr>PowerPoint 演示文稿</vt:lpstr>
      <vt:lpstr>PowerPoint 演示文稿</vt:lpstr>
      <vt:lpstr>PowerPoint 演示文稿</vt:lpstr>
      <vt:lpstr>PowerPoint 演示文稿</vt:lpstr>
      <vt:lpstr>PowerPoint 演示文稿</vt:lpstr>
      <vt:lpstr>PowerPoint 演示文稿</vt:lpstr>
      <vt:lpstr>  Part1  绩效目标设置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Part2  绩效目标审核</vt:lpstr>
      <vt:lpstr>PowerPoint 演示文稿</vt:lpstr>
      <vt:lpstr>PowerPoint 演示文稿</vt:lpstr>
      <vt:lpstr>PowerPoint 演示文稿</vt:lpstr>
      <vt:lpstr>PowerPoint 演示文稿</vt:lpstr>
      <vt:lpstr>PowerPoint 演示文稿</vt:lpstr>
      <vt:lpstr>  Part3  绩效目标批复、            调整及应用</vt:lpstr>
      <vt:lpstr>PowerPoint 演示文稿</vt:lpstr>
      <vt:lpstr>PowerPoint 演示文稿</vt:lpstr>
      <vt:lpstr>PowerPoint 演示文稿</vt:lpstr>
      <vt:lpstr>PowerPoint 演示文稿</vt:lpstr>
      <vt:lpstr>PowerPoint 演示文稿</vt:lpstr>
      <vt:lpstr>  Part4  项目绩效目标            设置中存在的                  误区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总结</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Avenger</cp:lastModifiedBy>
  <cp:revision>385</cp:revision>
  <cp:lastPrinted>2019-05-24T03:49:00Z</cp:lastPrinted>
  <dcterms:created xsi:type="dcterms:W3CDTF">2006-08-16T00:00:00Z</dcterms:created>
  <dcterms:modified xsi:type="dcterms:W3CDTF">2022-11-22T15:27:04Z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D657B6E490544AC8AFE3D6F34F7812D6</vt:lpwstr>
  </property>
</Properties>
</file>